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10"/>
  </p:notesMasterIdLst>
  <p:sldIdLst>
    <p:sldId id="328" r:id="rId4"/>
    <p:sldId id="334" r:id="rId5"/>
    <p:sldId id="338" r:id="rId6"/>
    <p:sldId id="337" r:id="rId7"/>
    <p:sldId id="339" r:id="rId8"/>
    <p:sldId id="34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1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8" autoAdjust="0"/>
    <p:restoredTop sz="95226" autoAdjust="0"/>
  </p:normalViewPr>
  <p:slideViewPr>
    <p:cSldViewPr snapToGrid="0">
      <p:cViewPr varScale="1">
        <p:scale>
          <a:sx n="82" d="100"/>
          <a:sy n="82" d="100"/>
        </p:scale>
        <p:origin x="58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95DBE8-0FB0-416A-9A34-AB87907C795A}" type="datetimeFigureOut">
              <a:rPr lang="en-NZ" smtClean="0"/>
              <a:t>21/12/2022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C0748B-D4E3-43C7-B42D-48C8CF53B354}" type="slidenum">
              <a:rPr lang="en-NZ" smtClean="0"/>
              <a:t>‹#›</a:t>
            </a:fld>
            <a:endParaRPr lang="en-NZ"/>
          </a:p>
        </p:txBody>
      </p:sp>
    </p:spTree>
    <p:extLst>
      <p:ext uri="{BB962C8B-B14F-4D97-AF65-F5344CB8AC3E}">
        <p14:creationId xmlns:p14="http://schemas.microsoft.com/office/powerpoint/2010/main" val="236161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B721C-F11A-455B-9C9D-30DA439CDA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4D500F0C-C82E-4E9C-945B-19080E92A7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47BC1DE8-69AC-4B1C-A87D-B37FC66173C6}"/>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5" name="Footer Placeholder 4">
            <a:extLst>
              <a:ext uri="{FF2B5EF4-FFF2-40B4-BE49-F238E27FC236}">
                <a16:creationId xmlns:a16="http://schemas.microsoft.com/office/drawing/2014/main" id="{21D1CFDA-9866-4070-B6E6-7D62CFDF75E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53C895B-708B-4092-B69E-258872C6DAC1}"/>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123487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23FD-3757-4668-B260-C43BE214169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9E4D1B8E-4812-48E6-8707-657CDC28C6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73A503C-56E1-4C52-A5F2-B99011A5453A}"/>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5" name="Footer Placeholder 4">
            <a:extLst>
              <a:ext uri="{FF2B5EF4-FFF2-40B4-BE49-F238E27FC236}">
                <a16:creationId xmlns:a16="http://schemas.microsoft.com/office/drawing/2014/main" id="{143534DA-2922-473F-AFB2-8B02DEFF0A1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12B5F6B-54A1-4216-88EE-887B3E5E4608}"/>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394831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9BEE96-B25F-4F6E-85B8-7B876431FB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F8C32865-7BD1-4863-BEE0-3BCBB63176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D840CF7-5D7C-4428-81FA-612FF48CF0D1}"/>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5" name="Footer Placeholder 4">
            <a:extLst>
              <a:ext uri="{FF2B5EF4-FFF2-40B4-BE49-F238E27FC236}">
                <a16:creationId xmlns:a16="http://schemas.microsoft.com/office/drawing/2014/main" id="{1697A5CD-1554-423B-9475-F8D5CD7836D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0252E79-2EBB-48E4-B9FB-B1DE992AB11E}"/>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365723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A picture containing bird&#10;&#10;Description automatically generated">
            <a:extLst>
              <a:ext uri="{FF2B5EF4-FFF2-40B4-BE49-F238E27FC236}">
                <a16:creationId xmlns:a16="http://schemas.microsoft.com/office/drawing/2014/main" id="{8EABE202-EDA7-4796-B79C-768AD388786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p:nvPr>
        </p:nvSpPr>
        <p:spPr>
          <a:xfrm>
            <a:off x="538339" y="1508650"/>
            <a:ext cx="7615061" cy="1683809"/>
          </a:xfrm>
        </p:spPr>
        <p:txBody>
          <a:bodyPr anchor="b">
            <a:normAutofit/>
          </a:bodyPr>
          <a:lstStyle>
            <a:lvl1pPr>
              <a:defRPr sz="5400" b="1" cap="all"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9" name="Text Placeholder 2"/>
          <p:cNvSpPr>
            <a:spLocks noGrp="1"/>
          </p:cNvSpPr>
          <p:nvPr>
            <p:ph type="body" idx="1"/>
          </p:nvPr>
        </p:nvSpPr>
        <p:spPr>
          <a:xfrm>
            <a:off x="560918" y="3471334"/>
            <a:ext cx="4970639" cy="820742"/>
          </a:xfrm>
        </p:spPr>
        <p:txBody>
          <a:bodyPr>
            <a:normAutofit/>
          </a:bodyPr>
          <a:lstStyle>
            <a:lvl1pPr marL="0" indent="0">
              <a:buNone/>
              <a:defRPr sz="18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61648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4150"/>
        </a:solidFill>
        <a:effectLst/>
      </p:bgPr>
    </p:bg>
    <p:spTree>
      <p:nvGrpSpPr>
        <p:cNvPr id="1" name=""/>
        <p:cNvGrpSpPr/>
        <p:nvPr/>
      </p:nvGrpSpPr>
      <p:grpSpPr>
        <a:xfrm>
          <a:off x="0" y="0"/>
          <a:ext cx="0" cy="0"/>
          <a:chOff x="0" y="0"/>
          <a:chExt cx="0" cy="0"/>
        </a:xfrm>
      </p:grpSpPr>
      <p:sp>
        <p:nvSpPr>
          <p:cNvPr id="8" name="Title 1"/>
          <p:cNvSpPr>
            <a:spLocks noGrp="1"/>
          </p:cNvSpPr>
          <p:nvPr>
            <p:ph type="title"/>
          </p:nvPr>
        </p:nvSpPr>
        <p:spPr>
          <a:xfrm>
            <a:off x="538339" y="1508650"/>
            <a:ext cx="7615061" cy="1683809"/>
          </a:xfrm>
        </p:spPr>
        <p:txBody>
          <a:bodyPr anchor="b">
            <a:normAutofit/>
          </a:bodyPr>
          <a:lstStyle>
            <a:lvl1pPr>
              <a:defRPr sz="5400" b="1" cap="all"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9" name="Text Placeholder 2"/>
          <p:cNvSpPr>
            <a:spLocks noGrp="1"/>
          </p:cNvSpPr>
          <p:nvPr>
            <p:ph type="body" idx="1"/>
          </p:nvPr>
        </p:nvSpPr>
        <p:spPr>
          <a:xfrm>
            <a:off x="560918" y="3471334"/>
            <a:ext cx="4970639" cy="820742"/>
          </a:xfrm>
        </p:spPr>
        <p:txBody>
          <a:bodyPr>
            <a:normAutofit/>
          </a:bodyPr>
          <a:lstStyle>
            <a:lvl1pPr marL="0" indent="0">
              <a:buNone/>
              <a:defRPr sz="18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32944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Divider 1">
    <p:spTree>
      <p:nvGrpSpPr>
        <p:cNvPr id="1" name=""/>
        <p:cNvGrpSpPr/>
        <p:nvPr/>
      </p:nvGrpSpPr>
      <p:grpSpPr>
        <a:xfrm>
          <a:off x="0" y="0"/>
          <a:ext cx="0" cy="0"/>
          <a:chOff x="0" y="0"/>
          <a:chExt cx="0" cy="0"/>
        </a:xfrm>
      </p:grpSpPr>
      <p:pic>
        <p:nvPicPr>
          <p:cNvPr id="4" name="Picture 6" descr="A picture containing bird&#10;&#10;Description automatically generated">
            <a:extLst>
              <a:ext uri="{FF2B5EF4-FFF2-40B4-BE49-F238E27FC236}">
                <a16:creationId xmlns:a16="http://schemas.microsoft.com/office/drawing/2014/main" id="{B2D46951-07C3-4651-B7FA-EFC7189370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1990" y="1625600"/>
            <a:ext cx="5546372" cy="1565276"/>
          </a:xfrm>
        </p:spPr>
        <p:txBody>
          <a:bodyPr anchor="b"/>
          <a:lstStyle>
            <a:lvl1pPr>
              <a:defRPr sz="5400" b="1" cap="all"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554568" y="3471864"/>
            <a:ext cx="5523793" cy="837669"/>
          </a:xfrm>
        </p:spPr>
        <p:txBody>
          <a:bodyPr>
            <a:normAutofit/>
          </a:bodyPr>
          <a:lstStyle>
            <a:lvl1pPr marL="0" indent="0">
              <a:buNone/>
              <a:defRPr sz="18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27450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Divider 1">
    <p:spTree>
      <p:nvGrpSpPr>
        <p:cNvPr id="1" name=""/>
        <p:cNvGrpSpPr/>
        <p:nvPr/>
      </p:nvGrpSpPr>
      <p:grpSpPr>
        <a:xfrm>
          <a:off x="0" y="0"/>
          <a:ext cx="0" cy="0"/>
          <a:chOff x="0" y="0"/>
          <a:chExt cx="0" cy="0"/>
        </a:xfrm>
      </p:grpSpPr>
      <p:pic>
        <p:nvPicPr>
          <p:cNvPr id="2" name="Picture 6" descr="A picture containing bird&#10;&#10;Description automatically generated">
            <a:extLst>
              <a:ext uri="{FF2B5EF4-FFF2-40B4-BE49-F238E27FC236}">
                <a16:creationId xmlns:a16="http://schemas.microsoft.com/office/drawing/2014/main" id="{B3B68CD6-461F-411F-85C9-CB4860E5346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66529B4D-A13E-4A67-B945-58004F2DF101}"/>
              </a:ext>
            </a:extLst>
          </p:cNvPr>
          <p:cNvSpPr/>
          <p:nvPr userDrawn="1"/>
        </p:nvSpPr>
        <p:spPr>
          <a:xfrm>
            <a:off x="542925" y="5829300"/>
            <a:ext cx="11134725" cy="933450"/>
          </a:xfrm>
          <a:prstGeom prst="rect">
            <a:avLst/>
          </a:prstGeom>
          <a:solidFill>
            <a:srgbClr val="56B2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NZ"/>
          </a:p>
        </p:txBody>
      </p:sp>
    </p:spTree>
    <p:extLst>
      <p:ext uri="{BB962C8B-B14F-4D97-AF65-F5344CB8AC3E}">
        <p14:creationId xmlns:p14="http://schemas.microsoft.com/office/powerpoint/2010/main" val="1579515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Divider 2">
    <p:spTree>
      <p:nvGrpSpPr>
        <p:cNvPr id="1" name=""/>
        <p:cNvGrpSpPr/>
        <p:nvPr/>
      </p:nvGrpSpPr>
      <p:grpSpPr>
        <a:xfrm>
          <a:off x="0" y="0"/>
          <a:ext cx="0" cy="0"/>
          <a:chOff x="0" y="0"/>
          <a:chExt cx="0" cy="0"/>
        </a:xfrm>
      </p:grpSpPr>
      <p:pic>
        <p:nvPicPr>
          <p:cNvPr id="4" name="Picture 6" descr="A picture containing bird&#10;&#10;Description automatically generated">
            <a:extLst>
              <a:ext uri="{FF2B5EF4-FFF2-40B4-BE49-F238E27FC236}">
                <a16:creationId xmlns:a16="http://schemas.microsoft.com/office/drawing/2014/main" id="{78F1F904-FEC9-417A-A618-35780769077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38341" y="1642534"/>
            <a:ext cx="4665839" cy="1548343"/>
          </a:xfrm>
        </p:spPr>
        <p:txBody>
          <a:bodyPr anchor="b">
            <a:normAutofit/>
          </a:bodyPr>
          <a:lstStyle>
            <a:lvl1pPr>
              <a:defRPr sz="5400" b="1" cap="all" baseline="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572208" y="3471336"/>
            <a:ext cx="4631971" cy="1500187"/>
          </a:xfrm>
        </p:spPr>
        <p:txBody>
          <a:bodyPr>
            <a:normAutofit/>
          </a:bodyPr>
          <a:lstStyle>
            <a:lvl1pPr marL="0" indent="0">
              <a:buNone/>
              <a:defRPr sz="1800">
                <a:solidFill>
                  <a:schemeClr val="bg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70702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ection Divider 2">
    <p:bg>
      <p:bgPr>
        <a:solidFill>
          <a:srgbClr val="F26E59"/>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51959D84-09F6-4208-9B47-6D9F061AFF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834" y="5596680"/>
            <a:ext cx="3783661" cy="805296"/>
          </a:xfrm>
          <a:prstGeom prst="rect">
            <a:avLst/>
          </a:prstGeom>
        </p:spPr>
      </p:pic>
    </p:spTree>
    <p:extLst>
      <p:ext uri="{BB962C8B-B14F-4D97-AF65-F5344CB8AC3E}">
        <p14:creationId xmlns:p14="http://schemas.microsoft.com/office/powerpoint/2010/main" val="2023227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pic>
        <p:nvPicPr>
          <p:cNvPr id="4" name="Picture 6" descr="A picture containing game&#10;&#10;Description automatically generated">
            <a:extLst>
              <a:ext uri="{FF2B5EF4-FFF2-40B4-BE49-F238E27FC236}">
                <a16:creationId xmlns:a16="http://schemas.microsoft.com/office/drawing/2014/main" id="{F20E56BE-2D3F-4BBF-8F4B-B308F2A4F95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951091" y="1182499"/>
            <a:ext cx="6970352" cy="4051300"/>
          </a:xfrm>
        </p:spPr>
        <p:txBody>
          <a:bodyPr>
            <a:normAutofit/>
          </a:bodyPr>
          <a:lstStyle>
            <a:lvl1pPr marL="0" indent="0">
              <a:buNone/>
              <a:defRPr sz="2900" baseline="0">
                <a:solidFill>
                  <a:srgbClr val="004150"/>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1" name="Text Placeholder 10"/>
          <p:cNvSpPr>
            <a:spLocks noGrp="1"/>
          </p:cNvSpPr>
          <p:nvPr>
            <p:ph type="body" sz="quarter" idx="13"/>
          </p:nvPr>
        </p:nvSpPr>
        <p:spPr>
          <a:xfrm>
            <a:off x="8986835" y="3743326"/>
            <a:ext cx="1776415" cy="1238249"/>
          </a:xfrm>
        </p:spPr>
        <p:txBody>
          <a:bodyPr>
            <a:noAutofit/>
          </a:bodyPr>
          <a:lstStyle>
            <a:lvl1pPr marL="0" indent="0">
              <a:lnSpc>
                <a:spcPts val="1600"/>
              </a:lnSpc>
              <a:spcBef>
                <a:spcPts val="300"/>
              </a:spcBef>
              <a:buNone/>
              <a:defRPr sz="1400" b="1" cap="all" baseline="0">
                <a:solidFill>
                  <a:srgbClr val="E15F55"/>
                </a:solidFill>
                <a:latin typeface="Arial" panose="020B0604020202020204" pitchFamily="34" charset="0"/>
                <a:cs typeface="Arial" panose="020B0604020202020204" pitchFamily="34" charset="0"/>
              </a:defRPr>
            </a:lvl1pPr>
          </a:lstStyle>
          <a:p>
            <a:pPr lvl="0"/>
            <a:r>
              <a:rPr lang="en-US" dirty="0"/>
              <a:t>Click to edit Master text styles</a:t>
            </a:r>
            <a:endParaRPr lang="en-NZ" dirty="0"/>
          </a:p>
        </p:txBody>
      </p:sp>
    </p:spTree>
    <p:extLst>
      <p:ext uri="{BB962C8B-B14F-4D97-AF65-F5344CB8AC3E}">
        <p14:creationId xmlns:p14="http://schemas.microsoft.com/office/powerpoint/2010/main" val="570491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pic>
        <p:nvPicPr>
          <p:cNvPr id="4" name="Picture 6" descr="A close up of a logo&#10;&#10;Description automatically generated">
            <a:extLst>
              <a:ext uri="{FF2B5EF4-FFF2-40B4-BE49-F238E27FC236}">
                <a16:creationId xmlns:a16="http://schemas.microsoft.com/office/drawing/2014/main" id="{E5A75C9A-5717-401E-B405-C19C52996AE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07538" y="1179134"/>
            <a:ext cx="10255951" cy="536957"/>
          </a:xfrm>
        </p:spPr>
        <p:txBody>
          <a:bodyPr>
            <a:noAutofit/>
          </a:bodyPr>
          <a:lstStyle>
            <a:lvl1pPr>
              <a:defRPr sz="3300" b="1">
                <a:solidFill>
                  <a:srgbClr val="004150"/>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1007538" y="2106805"/>
            <a:ext cx="10255951" cy="3625129"/>
          </a:xfrm>
        </p:spPr>
        <p:txBody>
          <a:bodyPr>
            <a:normAutofit/>
          </a:bodyPr>
          <a:lstStyle>
            <a:lvl1pPr marL="0" indent="0">
              <a:buNone/>
              <a:defRPr sz="1600">
                <a:solidFill>
                  <a:srgbClr val="004150"/>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833084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815ED-7AF1-4DF2-B479-EACEB2A67E2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3A396DC6-1973-444D-AF3B-124AE8276F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1036653-B0A5-4CF6-8089-22DC45389C95}"/>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5" name="Footer Placeholder 4">
            <a:extLst>
              <a:ext uri="{FF2B5EF4-FFF2-40B4-BE49-F238E27FC236}">
                <a16:creationId xmlns:a16="http://schemas.microsoft.com/office/drawing/2014/main" id="{51FBC349-2937-434B-87EF-93CEFF3CF97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269D786-53CB-4ADF-A152-113168D38071}"/>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30176707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pic>
        <p:nvPicPr>
          <p:cNvPr id="5" name="Picture 6" descr="A close up of a logo&#10;&#10;Description automatically generated">
            <a:extLst>
              <a:ext uri="{FF2B5EF4-FFF2-40B4-BE49-F238E27FC236}">
                <a16:creationId xmlns:a16="http://schemas.microsoft.com/office/drawing/2014/main" id="{E8F59D2D-0DBA-4B18-AC58-670C64BF6F0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1001890" y="2108199"/>
            <a:ext cx="4958644" cy="3547535"/>
          </a:xfrm>
        </p:spPr>
        <p:txBody>
          <a:bodyPr/>
          <a:lstStyle>
            <a:lvl1pPr>
              <a:buClr>
                <a:srgbClr val="004150"/>
              </a:buClr>
              <a:defRPr sz="1600" baseline="0">
                <a:solidFill>
                  <a:srgbClr val="004150"/>
                </a:solidFill>
                <a:latin typeface="Arial" panose="020B0604020202020204" pitchFamily="34" charset="0"/>
                <a:cs typeface="Arial" panose="020B0604020202020204" pitchFamily="34" charset="0"/>
              </a:defRPr>
            </a:lvl1pPr>
          </a:lstStyle>
          <a:p>
            <a:pPr lvl="0"/>
            <a:r>
              <a:rPr lang="en-US"/>
              <a:t>Click to edit Master text styles</a:t>
            </a:r>
          </a:p>
          <a:p>
            <a:pPr lvl="1"/>
            <a:r>
              <a:rPr lang="en-US"/>
              <a:t>Second level</a:t>
            </a:r>
          </a:p>
        </p:txBody>
      </p:sp>
      <p:sp>
        <p:nvSpPr>
          <p:cNvPr id="11" name="Content Placeholder 2"/>
          <p:cNvSpPr>
            <a:spLocks noGrp="1"/>
          </p:cNvSpPr>
          <p:nvPr>
            <p:ph sz="half" idx="13"/>
          </p:nvPr>
        </p:nvSpPr>
        <p:spPr>
          <a:xfrm>
            <a:off x="6096001" y="2108199"/>
            <a:ext cx="4958644" cy="3547535"/>
          </a:xfrm>
        </p:spPr>
        <p:txBody>
          <a:bodyPr/>
          <a:lstStyle>
            <a:lvl1pPr>
              <a:buClr>
                <a:srgbClr val="004150"/>
              </a:buClr>
              <a:defRPr sz="1600" baseline="0">
                <a:solidFill>
                  <a:srgbClr val="004150"/>
                </a:solidFill>
                <a:latin typeface="Arial" panose="020B0604020202020204" pitchFamily="34" charset="0"/>
                <a:cs typeface="Arial" panose="020B0604020202020204" pitchFamily="34" charset="0"/>
              </a:defRPr>
            </a:lvl1pPr>
          </a:lstStyle>
          <a:p>
            <a:pPr lvl="0"/>
            <a:r>
              <a:rPr lang="en-US"/>
              <a:t>Click to edit Master text styles</a:t>
            </a:r>
          </a:p>
          <a:p>
            <a:pPr lvl="1"/>
            <a:r>
              <a:rPr lang="en-US"/>
              <a:t>Second level</a:t>
            </a:r>
          </a:p>
        </p:txBody>
      </p:sp>
      <p:sp>
        <p:nvSpPr>
          <p:cNvPr id="13" name="Text Placeholder 12"/>
          <p:cNvSpPr>
            <a:spLocks noGrp="1"/>
          </p:cNvSpPr>
          <p:nvPr>
            <p:ph type="body" sz="quarter" idx="14"/>
          </p:nvPr>
        </p:nvSpPr>
        <p:spPr>
          <a:xfrm>
            <a:off x="1004711" y="1179659"/>
            <a:ext cx="10049932" cy="608248"/>
          </a:xfrm>
        </p:spPr>
        <p:txBody>
          <a:bodyPr>
            <a:normAutofit/>
          </a:bodyPr>
          <a:lstStyle>
            <a:lvl1pPr marL="0" indent="0">
              <a:buNone/>
              <a:defRPr sz="3300" b="1">
                <a:solidFill>
                  <a:srgbClr val="004150"/>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917587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descr="A close up of a logo&#10;&#10;Description automatically generated">
            <a:extLst>
              <a:ext uri="{FF2B5EF4-FFF2-40B4-BE49-F238E27FC236}">
                <a16:creationId xmlns:a16="http://schemas.microsoft.com/office/drawing/2014/main" id="{36896308-39E8-4902-A752-B5B48245A54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Placeholder 12"/>
          <p:cNvSpPr>
            <a:spLocks noGrp="1"/>
          </p:cNvSpPr>
          <p:nvPr>
            <p:ph type="body" sz="quarter" idx="14"/>
          </p:nvPr>
        </p:nvSpPr>
        <p:spPr>
          <a:xfrm>
            <a:off x="1004711" y="1179659"/>
            <a:ext cx="10049932" cy="608248"/>
          </a:xfrm>
        </p:spPr>
        <p:txBody>
          <a:bodyPr>
            <a:normAutofit/>
          </a:bodyPr>
          <a:lstStyle>
            <a:lvl1pPr marL="0" indent="0">
              <a:buNone/>
              <a:defRPr sz="3300" b="1">
                <a:solidFill>
                  <a:srgbClr val="004150"/>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41895183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Picture 6" descr="A close up of a logo&#10;&#10;Description automatically generated">
            <a:extLst>
              <a:ext uri="{FF2B5EF4-FFF2-40B4-BE49-F238E27FC236}">
                <a16:creationId xmlns:a16="http://schemas.microsoft.com/office/drawing/2014/main" id="{963D7F93-E830-43BE-8CEF-AF2568BCAF4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9D559D79-E0DC-4F62-93D9-FCC84C0EBF07}"/>
              </a:ext>
            </a:extLst>
          </p:cNvPr>
          <p:cNvSpPr/>
          <p:nvPr userDrawn="1"/>
        </p:nvSpPr>
        <p:spPr>
          <a:xfrm>
            <a:off x="495300" y="5724525"/>
            <a:ext cx="11306175" cy="1047750"/>
          </a:xfrm>
          <a:prstGeom prst="rect">
            <a:avLst/>
          </a:prstGeom>
          <a:solidFill>
            <a:srgbClr val="F5F5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NZ"/>
          </a:p>
        </p:txBody>
      </p:sp>
    </p:spTree>
    <p:extLst>
      <p:ext uri="{BB962C8B-B14F-4D97-AF65-F5344CB8AC3E}">
        <p14:creationId xmlns:p14="http://schemas.microsoft.com/office/powerpoint/2010/main" val="37566489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6_text content - 2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5000" y="1270000"/>
            <a:ext cx="5181600" cy="4906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270000"/>
            <a:ext cx="5181600" cy="4906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a:xfrm>
            <a:off x="635000" y="365125"/>
            <a:ext cx="10515600" cy="777875"/>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29794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EA01-A570-4F4D-B52C-AC68363231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C53BCA94-B967-4C17-A9F4-6F559BA876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641D60-1A80-4B0A-810A-56DE1A9E1CB3}"/>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5" name="Footer Placeholder 4">
            <a:extLst>
              <a:ext uri="{FF2B5EF4-FFF2-40B4-BE49-F238E27FC236}">
                <a16:creationId xmlns:a16="http://schemas.microsoft.com/office/drawing/2014/main" id="{7DC7600C-A593-4258-A25E-D65C5E42465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C86CC7C-CA29-4D61-B8E8-2157DB596436}"/>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2557493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4381-DE63-490E-979C-F929689F32AB}"/>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786C885-E482-41F9-A492-9442150F67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D52531D5-5450-452A-AE1C-56D74B3632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01DB40AC-4971-4114-86E1-B1BA2E602AF4}"/>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6" name="Footer Placeholder 5">
            <a:extLst>
              <a:ext uri="{FF2B5EF4-FFF2-40B4-BE49-F238E27FC236}">
                <a16:creationId xmlns:a16="http://schemas.microsoft.com/office/drawing/2014/main" id="{C4A2EECD-E07B-4D7C-86F5-963752AEDB4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3AB601E-3184-4855-83C0-B9A52D0FCD05}"/>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3457191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BE9BD-E41F-4A3B-9109-D8569E2AFB19}"/>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2D456A8F-4194-4BE5-BF6C-EC52C7DFAF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4F5603-BB38-4E07-90AB-5065500BCE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975C9847-5304-4A21-8CF1-2D6C5495C7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93DC35-8F7C-4A22-AF26-6955DBE1FF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88BA272E-444D-4911-A001-5A20A8D3EB13}"/>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8" name="Footer Placeholder 7">
            <a:extLst>
              <a:ext uri="{FF2B5EF4-FFF2-40B4-BE49-F238E27FC236}">
                <a16:creationId xmlns:a16="http://schemas.microsoft.com/office/drawing/2014/main" id="{62D22C4D-AECB-4F88-9B9B-9AF51DE31623}"/>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5DB843A6-2DE0-4A0E-A8E2-B9BC55A7BB39}"/>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3464121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18D7C-607F-47C2-BAC6-27025B550BDD}"/>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694C54C1-2756-461F-BEE7-73E48BE1C5F0}"/>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4" name="Footer Placeholder 3">
            <a:extLst>
              <a:ext uri="{FF2B5EF4-FFF2-40B4-BE49-F238E27FC236}">
                <a16:creationId xmlns:a16="http://schemas.microsoft.com/office/drawing/2014/main" id="{3D033231-2AE5-4B62-AE89-643EBC2176F1}"/>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1C0F47DF-4297-49BB-BFDB-8C83969921AB}"/>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3572728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F63D45-C98A-4689-9964-6495FADCA348}"/>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3" name="Footer Placeholder 2">
            <a:extLst>
              <a:ext uri="{FF2B5EF4-FFF2-40B4-BE49-F238E27FC236}">
                <a16:creationId xmlns:a16="http://schemas.microsoft.com/office/drawing/2014/main" id="{8B06CBC0-CA67-4195-9E4D-D5888528277D}"/>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5766798E-EAF6-4C6E-BA4C-8BE2D7DB2831}"/>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259941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4FDE1-B9F1-49FD-9DF3-9019CEFD04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DD380356-C9FA-40AF-AF1A-9A6AC125C6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E622B55-0066-4A55-B377-84292B32B7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3415F-A611-42B7-B01E-018AF1D8E896}"/>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6" name="Footer Placeholder 5">
            <a:extLst>
              <a:ext uri="{FF2B5EF4-FFF2-40B4-BE49-F238E27FC236}">
                <a16:creationId xmlns:a16="http://schemas.microsoft.com/office/drawing/2014/main" id="{46AE05F7-D420-43DB-8605-DD6AA91FD61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81FF4E9-7200-4876-8B85-C5F3DF549635}"/>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370473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7CC47-3449-47AD-A395-AACDC16C27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F82C79D5-2192-4DD1-8BEB-684D5C4C44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E843C5E8-6DD4-46D2-8A5B-1DFBBC1080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715D6-D7CA-41C8-8742-45DC4FFFDF52}"/>
              </a:ext>
            </a:extLst>
          </p:cNvPr>
          <p:cNvSpPr>
            <a:spLocks noGrp="1"/>
          </p:cNvSpPr>
          <p:nvPr>
            <p:ph type="dt" sz="half" idx="10"/>
          </p:nvPr>
        </p:nvSpPr>
        <p:spPr/>
        <p:txBody>
          <a:bodyPr/>
          <a:lstStyle/>
          <a:p>
            <a:fld id="{87D4CFB1-3C39-4FB0-9F19-039459ECE353}" type="datetimeFigureOut">
              <a:rPr lang="en-NZ" smtClean="0"/>
              <a:t>21/12/2022</a:t>
            </a:fld>
            <a:endParaRPr lang="en-NZ"/>
          </a:p>
        </p:txBody>
      </p:sp>
      <p:sp>
        <p:nvSpPr>
          <p:cNvPr id="6" name="Footer Placeholder 5">
            <a:extLst>
              <a:ext uri="{FF2B5EF4-FFF2-40B4-BE49-F238E27FC236}">
                <a16:creationId xmlns:a16="http://schemas.microsoft.com/office/drawing/2014/main" id="{108013BE-A5FF-43A6-8ACC-E84DED4E331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4DE14C-D20F-4CAB-B508-02D0260DF160}"/>
              </a:ext>
            </a:extLst>
          </p:cNvPr>
          <p:cNvSpPr>
            <a:spLocks noGrp="1"/>
          </p:cNvSpPr>
          <p:nvPr>
            <p:ph type="sldNum" sz="quarter" idx="12"/>
          </p:nvPr>
        </p:nvSpPr>
        <p:spPr/>
        <p:txBody>
          <a:bodyPr/>
          <a:lstStyle/>
          <a:p>
            <a:fld id="{AD8DB39C-0594-49EC-865B-61FB69F224AD}" type="slidenum">
              <a:rPr lang="en-NZ" smtClean="0"/>
              <a:t>‹#›</a:t>
            </a:fld>
            <a:endParaRPr lang="en-NZ"/>
          </a:p>
        </p:txBody>
      </p:sp>
    </p:spTree>
    <p:extLst>
      <p:ext uri="{BB962C8B-B14F-4D97-AF65-F5344CB8AC3E}">
        <p14:creationId xmlns:p14="http://schemas.microsoft.com/office/powerpoint/2010/main" val="254446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ECC946-BD6D-4774-A831-8F4B0C9609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AE443FD-5AAE-440A-B2F2-1D972A5ECD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6B5EC8D-E92C-4137-A3DF-E7B9A9FA7A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4CFB1-3C39-4FB0-9F19-039459ECE353}" type="datetimeFigureOut">
              <a:rPr lang="en-NZ" smtClean="0"/>
              <a:t>21/12/2022</a:t>
            </a:fld>
            <a:endParaRPr lang="en-NZ"/>
          </a:p>
        </p:txBody>
      </p:sp>
      <p:sp>
        <p:nvSpPr>
          <p:cNvPr id="5" name="Footer Placeholder 4">
            <a:extLst>
              <a:ext uri="{FF2B5EF4-FFF2-40B4-BE49-F238E27FC236}">
                <a16:creationId xmlns:a16="http://schemas.microsoft.com/office/drawing/2014/main" id="{456B2253-61A9-4379-BD32-516F38CEA3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C92F518-17C5-44EC-9663-EC5D1A57D1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DB39C-0594-49EC-865B-61FB69F224AD}" type="slidenum">
              <a:rPr lang="en-NZ" smtClean="0"/>
              <a:t>‹#›</a:t>
            </a:fld>
            <a:endParaRPr lang="en-NZ"/>
          </a:p>
        </p:txBody>
      </p:sp>
    </p:spTree>
    <p:extLst>
      <p:ext uri="{BB962C8B-B14F-4D97-AF65-F5344CB8AC3E}">
        <p14:creationId xmlns:p14="http://schemas.microsoft.com/office/powerpoint/2010/main" val="3449855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190A434-6AF6-4F85-99C4-0F27F852C86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F00A78E-C37F-4C4D-9B35-C1FFAA06025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3299335-5016-4012-AAA6-E4077B3A6E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08B1C9F-4656-499E-8E40-8A2222571F80}" type="datetimeFigureOut">
              <a:rPr lang="en-NZ"/>
              <a:pPr>
                <a:defRPr/>
              </a:pPr>
              <a:t>21/12/2022</a:t>
            </a:fld>
            <a:endParaRPr lang="en-NZ"/>
          </a:p>
        </p:txBody>
      </p:sp>
      <p:sp>
        <p:nvSpPr>
          <p:cNvPr id="5" name="Footer Placeholder 4">
            <a:extLst>
              <a:ext uri="{FF2B5EF4-FFF2-40B4-BE49-F238E27FC236}">
                <a16:creationId xmlns:a16="http://schemas.microsoft.com/office/drawing/2014/main" id="{75814D51-F9FB-482F-B6FF-BA86AC8F98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NZ"/>
          </a:p>
        </p:txBody>
      </p:sp>
      <p:sp>
        <p:nvSpPr>
          <p:cNvPr id="6" name="Slide Number Placeholder 5">
            <a:extLst>
              <a:ext uri="{FF2B5EF4-FFF2-40B4-BE49-F238E27FC236}">
                <a16:creationId xmlns:a16="http://schemas.microsoft.com/office/drawing/2014/main" id="{9BA18D45-0941-486D-B6DA-63B4DC5875F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1D7D831-609B-4780-B674-D655F487B488}" type="slidenum">
              <a:rPr lang="en-NZ" altLang="en-US"/>
              <a:pPr>
                <a:defRPr/>
              </a:pPr>
              <a:t>‹#›</a:t>
            </a:fld>
            <a:endParaRPr lang="en-NZ" altLang="en-US"/>
          </a:p>
        </p:txBody>
      </p:sp>
    </p:spTree>
    <p:extLst>
      <p:ext uri="{BB962C8B-B14F-4D97-AF65-F5344CB8AC3E}">
        <p14:creationId xmlns:p14="http://schemas.microsoft.com/office/powerpoint/2010/main" val="2511504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81B51B-809A-4E7B-8C26-0722BEB155E3}"/>
              </a:ext>
            </a:extLst>
          </p:cNvPr>
          <p:cNvSpPr txBox="1"/>
          <p:nvPr/>
        </p:nvSpPr>
        <p:spPr>
          <a:xfrm>
            <a:off x="599380" y="586442"/>
            <a:ext cx="10492033" cy="1154162"/>
          </a:xfrm>
          <a:prstGeom prst="rect">
            <a:avLst/>
          </a:prstGeom>
          <a:noFill/>
        </p:spPr>
        <p:txBody>
          <a:bodyPr wrap="square" rtlCol="0">
            <a:spAutoFit/>
          </a:bodyPr>
          <a:lstStyle/>
          <a:p>
            <a:r>
              <a:rPr lang="en-NZ" sz="3600" b="1" dirty="0">
                <a:solidFill>
                  <a:srgbClr val="004150"/>
                </a:solidFill>
                <a:latin typeface="Arial" panose="020B0604020202020204" pitchFamily="34" charset="0"/>
                <a:cs typeface="Arial" panose="020B0604020202020204" pitchFamily="34" charset="0"/>
              </a:rPr>
              <a:t>OPC Kia </a:t>
            </a:r>
            <a:r>
              <a:rPr lang="en-NZ" sz="3600" b="1" dirty="0" err="1">
                <a:solidFill>
                  <a:srgbClr val="004150"/>
                </a:solidFill>
                <a:latin typeface="Arial" panose="020B0604020202020204" pitchFamily="34" charset="0"/>
                <a:cs typeface="Arial" panose="020B0604020202020204" pitchFamily="34" charset="0"/>
              </a:rPr>
              <a:t>Toipoto</a:t>
            </a:r>
            <a:r>
              <a:rPr lang="en-NZ" sz="3600" b="1" dirty="0">
                <a:solidFill>
                  <a:srgbClr val="004150"/>
                </a:solidFill>
                <a:latin typeface="Arial" panose="020B0604020202020204" pitchFamily="34" charset="0"/>
                <a:cs typeface="Arial" panose="020B0604020202020204" pitchFamily="34" charset="0"/>
              </a:rPr>
              <a:t> </a:t>
            </a:r>
            <a:r>
              <a:rPr lang="en-NZ" sz="3200" b="1" dirty="0">
                <a:solidFill>
                  <a:srgbClr val="004150"/>
                </a:solidFill>
                <a:latin typeface="Arial" panose="020B0604020202020204" pitchFamily="34" charset="0"/>
                <a:cs typeface="Arial" panose="020B0604020202020204" pitchFamily="34" charset="0"/>
              </a:rPr>
              <a:t>Pay</a:t>
            </a:r>
            <a:r>
              <a:rPr lang="en-NZ" sz="3600" b="1" dirty="0">
                <a:solidFill>
                  <a:srgbClr val="004150"/>
                </a:solidFill>
                <a:latin typeface="Arial" panose="020B0604020202020204" pitchFamily="34" charset="0"/>
                <a:cs typeface="Arial" panose="020B0604020202020204" pitchFamily="34" charset="0"/>
              </a:rPr>
              <a:t> Gaps Action Plan (2022)</a:t>
            </a:r>
          </a:p>
          <a:p>
            <a:endParaRPr lang="en-NZ" sz="3300" dirty="0">
              <a:solidFill>
                <a:srgbClr val="004150"/>
              </a:solidFill>
            </a:endParaRPr>
          </a:p>
        </p:txBody>
      </p:sp>
      <p:sp>
        <p:nvSpPr>
          <p:cNvPr id="3" name="TextBox 2">
            <a:extLst>
              <a:ext uri="{FF2B5EF4-FFF2-40B4-BE49-F238E27FC236}">
                <a16:creationId xmlns:a16="http://schemas.microsoft.com/office/drawing/2014/main" id="{C4D7EB43-FCAA-4829-A318-2FE984A1E1C1}"/>
              </a:ext>
            </a:extLst>
          </p:cNvPr>
          <p:cNvSpPr txBox="1"/>
          <p:nvPr/>
        </p:nvSpPr>
        <p:spPr>
          <a:xfrm>
            <a:off x="652020" y="1520785"/>
            <a:ext cx="10887959" cy="3816429"/>
          </a:xfrm>
          <a:prstGeom prst="rect">
            <a:avLst/>
          </a:prstGeom>
          <a:noFill/>
        </p:spPr>
        <p:txBody>
          <a:bodyPr wrap="square" rtlCol="0">
            <a:spAutoFit/>
          </a:bodyPr>
          <a:lstStyle/>
          <a:p>
            <a:pPr marL="285750" indent="-285750">
              <a:buFont typeface="Arial" panose="020B0604020202020204" pitchFamily="34" charset="0"/>
              <a:buChar char="•"/>
            </a:pPr>
            <a:r>
              <a:rPr lang="en-NZ" sz="1600" dirty="0">
                <a:solidFill>
                  <a:srgbClr val="004150"/>
                </a:solidFill>
                <a:latin typeface="Arial" panose="020B0604020202020204" pitchFamily="34" charset="0"/>
                <a:cs typeface="Arial" panose="020B0604020202020204" pitchFamily="34" charset="0"/>
              </a:rPr>
              <a:t>As an agency, we are committed to upholding the principles of diversity, equity and inclusion in our employment practice across the entire employment life cycle. It’s not only the right thing to do as a good employer but it brings out the very best in our people, and that in turn helps ensure the very best in the delivery of our services as New Zealand’s privacy regulator. Kia Toipoto is the Public Service Pay Gaps Action Plan, aimed at closing gender, Māori, Pacific, and ethnic pay gaps, and creating fairer workplaces for all. It very much aligns with our own commitment and we publish here our pay gaps action plan under that initiative. </a:t>
            </a:r>
          </a:p>
          <a:p>
            <a:endParaRPr lang="en-NZ" sz="1600" dirty="0">
              <a:solidFill>
                <a:srgbClr val="00415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NZ" sz="1600" dirty="0">
                <a:solidFill>
                  <a:srgbClr val="004150"/>
                </a:solidFill>
                <a:latin typeface="Arial" panose="020B0604020202020204" pitchFamily="34" charset="0"/>
                <a:cs typeface="Arial" panose="020B0604020202020204" pitchFamily="34" charset="0"/>
              </a:rPr>
              <a:t>We are a small Independent Crown Entity of less than 50 staff. Our size means we do not meet the threshold to be able to produce statistically meaningful gender and ethnic pay gaps information. It also means that there is a much higher risk that publishing any pay gap data results in the unintended disclosure of individuals’ identities, and their personal or sensitive information. Trending pay gap data for small datasets is likewise statistically unreliable in that even small changes in staff can have significant impacts on our demographics. What we can do, however, is look to the continuous improvement of our policies and practice around diversity, equity and inclusion, as informed by the HR information we do have, and from consultation with, and feedback from, staff. </a:t>
            </a:r>
          </a:p>
          <a:p>
            <a:endParaRPr lang="en-NZ"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BE31-416E-4E48-8442-88032A82D5D4}"/>
              </a:ext>
            </a:extLst>
          </p:cNvPr>
          <p:cNvSpPr>
            <a:spLocks noGrp="1"/>
          </p:cNvSpPr>
          <p:nvPr>
            <p:ph type="title"/>
          </p:nvPr>
        </p:nvSpPr>
        <p:spPr>
          <a:xfrm>
            <a:off x="1007538" y="479067"/>
            <a:ext cx="10255951" cy="536957"/>
          </a:xfrm>
        </p:spPr>
        <p:txBody>
          <a:bodyPr/>
          <a:lstStyle/>
          <a:p>
            <a:r>
              <a:rPr lang="en-US" sz="2000" dirty="0"/>
              <a:t>In summary</a:t>
            </a:r>
            <a:endParaRPr lang="en-NZ" sz="2000" dirty="0"/>
          </a:p>
        </p:txBody>
      </p:sp>
      <p:sp>
        <p:nvSpPr>
          <p:cNvPr id="3" name="Content Placeholder 2">
            <a:extLst>
              <a:ext uri="{FF2B5EF4-FFF2-40B4-BE49-F238E27FC236}">
                <a16:creationId xmlns:a16="http://schemas.microsoft.com/office/drawing/2014/main" id="{6960594B-3E3B-4DD5-9F99-013B757D4C93}"/>
              </a:ext>
            </a:extLst>
          </p:cNvPr>
          <p:cNvSpPr>
            <a:spLocks noGrp="1"/>
          </p:cNvSpPr>
          <p:nvPr>
            <p:ph idx="1"/>
          </p:nvPr>
        </p:nvSpPr>
        <p:spPr>
          <a:xfrm>
            <a:off x="1007538" y="1016023"/>
            <a:ext cx="10255951" cy="4603541"/>
          </a:xfrm>
        </p:spPr>
        <p:txBody>
          <a:bodyPr>
            <a:normAutofit/>
          </a:bodyPr>
          <a:lstStyle/>
          <a:p>
            <a:pPr marL="285750" indent="-285750" algn="l">
              <a:buFont typeface="Arial" panose="020B0604020202020204" pitchFamily="34" charset="0"/>
              <a:buChar char="•"/>
            </a:pPr>
            <a:r>
              <a:rPr lang="en-NZ" dirty="0"/>
              <a:t>We work hard to ensure that our employment practices are fair and equitable, and gender and ethnicity neutral, except that wherever possible, we actively seek to increase our diversity where there are gaps in participation. We believe that a diverse workforce helps us to more effectively deliver our services to the diversity in the communities and audiences we serve.</a:t>
            </a:r>
          </a:p>
          <a:p>
            <a:pPr marL="285750" indent="-285750" algn="l">
              <a:buFont typeface="Arial" panose="020B0604020202020204" pitchFamily="34" charset="0"/>
              <a:buChar char="•"/>
            </a:pPr>
            <a:r>
              <a:rPr lang="en-NZ" b="0" i="0" u="none" strike="noStrike" baseline="0" dirty="0">
                <a:latin typeface="Arial" panose="020B0604020202020204" pitchFamily="34" charset="0"/>
                <a:cs typeface="Arial" panose="020B0604020202020204" pitchFamily="34" charset="0"/>
              </a:rPr>
              <a:t>We have roles across a range of business functions from </a:t>
            </a:r>
            <a:r>
              <a:rPr lang="en-NZ" dirty="0"/>
              <a:t>strategy and insights, compliance and enforcement, policy, investigations and dispute resolution, communications and engagement, legal, and corporate services. We have </a:t>
            </a:r>
            <a:r>
              <a:rPr lang="en-NZ" b="0" i="0" u="none" strike="noStrike" baseline="0" dirty="0">
                <a:latin typeface="Arial" panose="020B0604020202020204" pitchFamily="34" charset="0"/>
                <a:cs typeface="Arial" panose="020B0604020202020204" pitchFamily="34" charset="0"/>
              </a:rPr>
              <a:t>a wo</a:t>
            </a:r>
            <a:r>
              <a:rPr lang="en-NZ" dirty="0"/>
              <a:t>rkforce of men, women and gender diverse staff, with the majority across all of our business functions and roles being women (about 80%). </a:t>
            </a:r>
          </a:p>
          <a:p>
            <a:pPr marL="285750" indent="-285750" algn="l">
              <a:buFont typeface="Arial" panose="020B0604020202020204" pitchFamily="34" charset="0"/>
              <a:buChar char="•"/>
            </a:pPr>
            <a:r>
              <a:rPr lang="en-NZ" dirty="0"/>
              <a:t>At the T2 senior leadership level, we have had either more women than men or an equal number. At the T3 management level, about two-thirds have usually been women. In other words, women are well represented in our senior leadership and management, as they are across all of our other operational roles and pay bands. </a:t>
            </a:r>
          </a:p>
          <a:p>
            <a:pPr marL="285750" indent="-285750" algn="l">
              <a:buFont typeface="Arial" panose="020B0604020202020204" pitchFamily="34" charset="0"/>
              <a:buChar char="•"/>
            </a:pPr>
            <a:r>
              <a:rPr lang="en-NZ" dirty="0">
                <a:latin typeface="Arial" panose="020B0604020202020204" pitchFamily="34" charset="0"/>
                <a:cs typeface="Arial" panose="020B0604020202020204" pitchFamily="34" charset="0"/>
              </a:rPr>
              <a:t>Whilst we have not to date, for privacy reasons, asked staff to self-identify their ethnicity, we usually have some mix of ethnicities, including those who identify as</a:t>
            </a:r>
            <a:r>
              <a:rPr lang="en-NZ" dirty="0"/>
              <a:t> Māori, Pasifika, Asian and others.</a:t>
            </a:r>
            <a:endParaRPr lang="en-NZ"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NZ" dirty="0"/>
              <a:t>Kia Toipoto has 6 areas of focus. We</a:t>
            </a:r>
            <a:r>
              <a:rPr lang="en-NZ" dirty="0">
                <a:latin typeface="Arial" panose="020B0604020202020204" pitchFamily="34" charset="0"/>
                <a:cs typeface="Arial" panose="020B0604020202020204" pitchFamily="34" charset="0"/>
              </a:rPr>
              <a:t> report our progress in each as follows. We plan to actively consult and work with staff across all these areas over the next year with a view to the continuous improvement in our diversity, equity and inclusion policy and practice. </a:t>
            </a:r>
          </a:p>
          <a:p>
            <a:endParaRPr lang="en-NZ" dirty="0"/>
          </a:p>
        </p:txBody>
      </p:sp>
    </p:spTree>
    <p:extLst>
      <p:ext uri="{BB962C8B-B14F-4D97-AF65-F5344CB8AC3E}">
        <p14:creationId xmlns:p14="http://schemas.microsoft.com/office/powerpoint/2010/main" val="215444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1A57F04D-B4EA-4BC5-9322-DBD8CA512714}"/>
              </a:ext>
            </a:extLst>
          </p:cNvPr>
          <p:cNvGraphicFramePr>
            <a:graphicFrameLocks noGrp="1"/>
          </p:cNvGraphicFramePr>
          <p:nvPr>
            <p:extLst>
              <p:ext uri="{D42A27DB-BD31-4B8C-83A1-F6EECF244321}">
                <p14:modId xmlns:p14="http://schemas.microsoft.com/office/powerpoint/2010/main" val="2877229892"/>
              </p:ext>
            </p:extLst>
          </p:nvPr>
        </p:nvGraphicFramePr>
        <p:xfrm>
          <a:off x="391886" y="522514"/>
          <a:ext cx="11414898" cy="5281128"/>
        </p:xfrm>
        <a:graphic>
          <a:graphicData uri="http://schemas.openxmlformats.org/drawingml/2006/table">
            <a:tbl>
              <a:tblPr firstRow="1">
                <a:tableStyleId>{5C22544A-7EE6-4342-B048-85BDC9FD1C3A}</a:tableStyleId>
              </a:tblPr>
              <a:tblGrid>
                <a:gridCol w="3032898">
                  <a:extLst>
                    <a:ext uri="{9D8B030D-6E8A-4147-A177-3AD203B41FA5}">
                      <a16:colId xmlns:a16="http://schemas.microsoft.com/office/drawing/2014/main" val="3913636788"/>
                    </a:ext>
                  </a:extLst>
                </a:gridCol>
                <a:gridCol w="5203595">
                  <a:extLst>
                    <a:ext uri="{9D8B030D-6E8A-4147-A177-3AD203B41FA5}">
                      <a16:colId xmlns:a16="http://schemas.microsoft.com/office/drawing/2014/main" val="2578291521"/>
                    </a:ext>
                  </a:extLst>
                </a:gridCol>
                <a:gridCol w="3178405">
                  <a:extLst>
                    <a:ext uri="{9D8B030D-6E8A-4147-A177-3AD203B41FA5}">
                      <a16:colId xmlns:a16="http://schemas.microsoft.com/office/drawing/2014/main" val="1959003274"/>
                    </a:ext>
                  </a:extLst>
                </a:gridCol>
              </a:tblGrid>
              <a:tr h="689754">
                <a:tc>
                  <a:txBody>
                    <a:bodyPr/>
                    <a:lstStyle/>
                    <a:p>
                      <a:pPr algn="ctr"/>
                      <a:r>
                        <a:rPr lang="en-NZ" dirty="0">
                          <a:latin typeface="Arial" panose="020B0604020202020204" pitchFamily="34" charset="0"/>
                          <a:cs typeface="Arial" panose="020B0604020202020204" pitchFamily="34" charset="0"/>
                        </a:rPr>
                        <a:t>Kia Toipoto Focus Area</a:t>
                      </a:r>
                    </a:p>
                  </a:txBody>
                  <a:tcPr anchor="ctr">
                    <a:solidFill>
                      <a:srgbClr val="004150"/>
                    </a:solidFill>
                  </a:tcPr>
                </a:tc>
                <a:tc>
                  <a:txBody>
                    <a:bodyPr/>
                    <a:lstStyle/>
                    <a:p>
                      <a:pPr algn="ctr"/>
                      <a:r>
                        <a:rPr lang="en-NZ" dirty="0">
                          <a:latin typeface="Arial" panose="020B0604020202020204" pitchFamily="34" charset="0"/>
                          <a:cs typeface="Arial" panose="020B0604020202020204" pitchFamily="34" charset="0"/>
                        </a:rPr>
                        <a:t>How we achieved this milestone</a:t>
                      </a:r>
                    </a:p>
                  </a:txBody>
                  <a:tcPr anchor="ctr">
                    <a:solidFill>
                      <a:srgbClr val="004150"/>
                    </a:solidFill>
                  </a:tcPr>
                </a:tc>
                <a:tc>
                  <a:txBody>
                    <a:bodyPr/>
                    <a:lstStyle/>
                    <a:p>
                      <a:pPr algn="ctr"/>
                      <a:r>
                        <a:rPr lang="en-NZ" dirty="0">
                          <a:latin typeface="Arial" panose="020B0604020202020204" pitchFamily="34" charset="0"/>
                          <a:cs typeface="Arial" panose="020B0604020202020204" pitchFamily="34" charset="0"/>
                        </a:rPr>
                        <a:t>How we’ll embed and/or build on the milestone</a:t>
                      </a:r>
                    </a:p>
                  </a:txBody>
                  <a:tcPr anchor="ctr">
                    <a:solidFill>
                      <a:srgbClr val="004150"/>
                    </a:solidFill>
                  </a:tcPr>
                </a:tc>
                <a:extLst>
                  <a:ext uri="{0D108BD9-81ED-4DB2-BD59-A6C34878D82A}">
                    <a16:rowId xmlns:a16="http://schemas.microsoft.com/office/drawing/2014/main" val="4289806402"/>
                  </a:ext>
                </a:extLst>
              </a:tr>
              <a:tr h="1854506">
                <a:tc>
                  <a:txBody>
                    <a:bodyPr/>
                    <a:lstStyle/>
                    <a:p>
                      <a:r>
                        <a:rPr lang="en-NZ" sz="1400" b="1" dirty="0">
                          <a:solidFill>
                            <a:srgbClr val="004150"/>
                          </a:solidFill>
                          <a:latin typeface="Arial" panose="020B0604020202020204" pitchFamily="34" charset="0"/>
                          <a:cs typeface="Arial" panose="020B0604020202020204" pitchFamily="34" charset="0"/>
                        </a:rPr>
                        <a:t>Focus area 1</a:t>
                      </a:r>
                      <a:r>
                        <a:rPr lang="en-NZ" sz="1400" dirty="0">
                          <a:solidFill>
                            <a:srgbClr val="004150"/>
                          </a:solidFill>
                          <a:latin typeface="Arial" panose="020B0604020202020204" pitchFamily="34" charset="0"/>
                          <a:cs typeface="Arial" panose="020B0604020202020204" pitchFamily="34" charset="0"/>
                        </a:rPr>
                        <a:t>: </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Te Pono – Transparency</a:t>
                      </a:r>
                    </a:p>
                    <a:p>
                      <a:endParaRPr lang="en-NZ" sz="1400" b="0" i="0" u="none" strike="noStrike" kern="1200" baseline="0" dirty="0">
                        <a:solidFill>
                          <a:srgbClr val="004150"/>
                        </a:solidFill>
                        <a:latin typeface="Arial" panose="020B0604020202020204" pitchFamily="34" charset="0"/>
                        <a:ea typeface="+mn-ea"/>
                        <a:cs typeface="Arial" panose="020B0604020202020204" pitchFamily="34" charset="0"/>
                      </a:endParaRPr>
                    </a:p>
                    <a:p>
                      <a:r>
                        <a:rPr lang="en-NZ" sz="1400" i="1" dirty="0">
                          <a:solidFill>
                            <a:srgbClr val="004150"/>
                          </a:solidFill>
                          <a:latin typeface="Arial" panose="020B0604020202020204" pitchFamily="34" charset="0"/>
                          <a:cs typeface="Arial" panose="020B0604020202020204" pitchFamily="34" charset="0"/>
                        </a:rPr>
                        <a:t>Ensuring easy access to HR and remuneration policies e.g. salary bands</a:t>
                      </a:r>
                      <a:endParaRPr lang="en-NZ" sz="1400" dirty="0">
                        <a:solidFill>
                          <a:srgbClr val="004150"/>
                        </a:solidFill>
                        <a:latin typeface="Arial" panose="020B0604020202020204" pitchFamily="34" charset="0"/>
                        <a:cs typeface="Arial" panose="020B0604020202020204" pitchFamily="34" charset="0"/>
                      </a:endParaRPr>
                    </a:p>
                  </a:txBody>
                  <a:tcPr/>
                </a:tc>
                <a:tc>
                  <a:txBody>
                    <a:bodyPr/>
                    <a:lstStyle/>
                    <a:p>
                      <a:pPr marL="285750" indent="-285750" algn="l">
                        <a:lnSpc>
                          <a:spcPct val="107000"/>
                        </a:lnSpc>
                        <a:spcAft>
                          <a:spcPts val="800"/>
                        </a:spcAft>
                        <a:buFont typeface="Arial" panose="020B0604020202020204" pitchFamily="34" charset="0"/>
                        <a:buChar cha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All staff have access to our HR policies, including our remuneration, performance management, and professional development policies. </a:t>
                      </a:r>
                    </a:p>
                    <a:p>
                      <a:pPr marL="285750" indent="-285750" algn="l">
                        <a:lnSpc>
                          <a:spcPct val="107000"/>
                        </a:lnSpc>
                        <a:spcAft>
                          <a:spcPts val="800"/>
                        </a:spcAft>
                        <a:buFont typeface="Arial" panose="020B0604020202020204" pitchFamily="34" charset="0"/>
                        <a:buChar cha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Staff also have access to our job bands and the indicative remuneration ranges and competency zones for each. </a:t>
                      </a:r>
                    </a:p>
                  </a:txBody>
                  <a:tcPr marL="114300" marR="114300" marT="0" marB="0"/>
                </a:tc>
                <a:tc>
                  <a:txBody>
                    <a:bodyPr/>
                    <a:lstStyle/>
                    <a:p>
                      <a:pPr marL="285750" indent="-285750">
                        <a:buFont typeface="Arial" panose="020B0604020202020204" pitchFamily="34" charset="0"/>
                        <a:buChar char="•"/>
                      </a:pPr>
                      <a:r>
                        <a:rPr lang="en-NZ" sz="1400" dirty="0">
                          <a:solidFill>
                            <a:srgbClr val="004150"/>
                          </a:solidFill>
                          <a:latin typeface="Arial" panose="020B0604020202020204" pitchFamily="34" charset="0"/>
                          <a:cs typeface="Arial" panose="020B0604020202020204" pitchFamily="34" charset="0"/>
                        </a:rPr>
                        <a:t>Continue to draw the attention of new staff to our HR policies as part of their induction and onboarding.</a:t>
                      </a:r>
                    </a:p>
                    <a:p>
                      <a:pPr marL="285750" indent="-285750">
                        <a:buFont typeface="Arial" panose="020B0604020202020204" pitchFamily="34" charset="0"/>
                        <a:buChar char="•"/>
                      </a:pPr>
                      <a:r>
                        <a:rPr lang="en-NZ" sz="1400" dirty="0">
                          <a:solidFill>
                            <a:srgbClr val="004150"/>
                          </a:solidFill>
                          <a:latin typeface="Arial" panose="020B0604020202020204" pitchFamily="34" charset="0"/>
                          <a:cs typeface="Arial" panose="020B0604020202020204" pitchFamily="34" charset="0"/>
                        </a:rPr>
                        <a:t>Update our HR policies as required and ensure that they continue to be easily accessible to all staff.</a:t>
                      </a:r>
                    </a:p>
                  </a:txBody>
                  <a:tcPr/>
                </a:tc>
                <a:extLst>
                  <a:ext uri="{0D108BD9-81ED-4DB2-BD59-A6C34878D82A}">
                    <a16:rowId xmlns:a16="http://schemas.microsoft.com/office/drawing/2014/main" val="2034324945"/>
                  </a:ext>
                </a:extLst>
              </a:tr>
              <a:tr h="2736868">
                <a:tc>
                  <a:txBody>
                    <a:bodyPr/>
                    <a:lstStyle/>
                    <a:p>
                      <a:r>
                        <a:rPr lang="en-NZ" sz="1400" b="1" i="0" u="none" strike="noStrike" kern="1200" baseline="0" dirty="0">
                          <a:solidFill>
                            <a:srgbClr val="004150"/>
                          </a:solidFill>
                          <a:latin typeface="Arial" panose="020B0604020202020204" pitchFamily="34" charset="0"/>
                          <a:ea typeface="+mn-ea"/>
                          <a:cs typeface="Arial" panose="020B0604020202020204" pitchFamily="34" charset="0"/>
                        </a:rPr>
                        <a:t>Focus area 2</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Ngā</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Hua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Tōkeke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mō</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te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Utu - Equitable pay outcomes</a:t>
                      </a:r>
                    </a:p>
                    <a:p>
                      <a:endParaRPr lang="en-NZ" sz="1400" b="0" i="0" u="none" strike="noStrike" kern="1200" baseline="0" dirty="0">
                        <a:solidFill>
                          <a:srgbClr val="004150"/>
                        </a:solidFill>
                        <a:latin typeface="Arial" panose="020B0604020202020204" pitchFamily="34" charset="0"/>
                        <a:ea typeface="+mn-ea"/>
                        <a:cs typeface="Arial" panose="020B0604020202020204" pitchFamily="34" charset="0"/>
                      </a:endParaRPr>
                    </a:p>
                    <a:p>
                      <a:r>
                        <a:rPr lang="en-NZ" sz="1400" b="0" i="1" u="none" strike="noStrike" kern="1200" baseline="0" dirty="0">
                          <a:solidFill>
                            <a:srgbClr val="004150"/>
                          </a:solidFill>
                          <a:latin typeface="Arial" panose="020B0604020202020204" pitchFamily="34" charset="0"/>
                          <a:ea typeface="+mn-ea"/>
                          <a:cs typeface="Arial" panose="020B0604020202020204" pitchFamily="34" charset="0"/>
                        </a:rPr>
                        <a:t>Ensuring that starting salaries and salaries for the same or</a:t>
                      </a:r>
                    </a:p>
                    <a:p>
                      <a:r>
                        <a:rPr lang="en-NZ" sz="1400" b="0" i="1" u="none" strike="noStrike" kern="1200" baseline="0" dirty="0">
                          <a:solidFill>
                            <a:srgbClr val="004150"/>
                          </a:solidFill>
                          <a:latin typeface="Arial" panose="020B0604020202020204" pitchFamily="34" charset="0"/>
                          <a:ea typeface="+mn-ea"/>
                          <a:cs typeface="Arial" panose="020B0604020202020204" pitchFamily="34" charset="0"/>
                        </a:rPr>
                        <a:t>similar roles are equitable</a:t>
                      </a:r>
                      <a:endParaRPr lang="en-NZ" sz="1400" dirty="0">
                        <a:solidFill>
                          <a:srgbClr val="004150"/>
                        </a:solidFill>
                        <a:latin typeface="Arial" panose="020B0604020202020204" pitchFamily="34" charset="0"/>
                        <a:cs typeface="Arial" panose="020B0604020202020204" pitchFamily="34" charset="0"/>
                      </a:endParaRPr>
                    </a:p>
                  </a:txBody>
                  <a:tcPr/>
                </a:tc>
                <a:tc>
                  <a:txBody>
                    <a:bodyPr/>
                    <a:lstStyle/>
                    <a:p>
                      <a:pPr marL="285750" indent="-285750" algn="l">
                        <a:lnSpc>
                          <a:spcPct val="107000"/>
                        </a:lnSpc>
                        <a:spcAft>
                          <a:spcPts val="800"/>
                        </a:spcAft>
                        <a:buFont typeface="Arial" panose="020B0604020202020204" pitchFamily="34" charset="0"/>
                        <a:buChar char="•"/>
                      </a:pPr>
                      <a:r>
                        <a:rPr lang="en-US" sz="1400" kern="1200" dirty="0">
                          <a:solidFill>
                            <a:srgbClr val="004150"/>
                          </a:solidFill>
                          <a:effectLst/>
                          <a:latin typeface="Arial" panose="020B0604020202020204" pitchFamily="34" charset="0"/>
                          <a:ea typeface="+mn-ea"/>
                          <a:cs typeface="Arial" panose="020B0604020202020204" pitchFamily="34" charset="0"/>
                        </a:rPr>
                        <a:t>We monitor internal relativity to help ensure that the remuneration for the same or similar roles is fair and equitable, and actively address any gender or ethnic pay gaps if they should arise as a result of remuneration and/or market movements over time. </a:t>
                      </a:r>
                    </a:p>
                    <a:p>
                      <a:pPr marL="285750" indent="-285750" algn="l">
                        <a:lnSpc>
                          <a:spcPct val="107000"/>
                        </a:lnSpc>
                        <a:spcAft>
                          <a:spcPts val="800"/>
                        </a:spcAft>
                        <a:buFont typeface="Arial" panose="020B0604020202020204" pitchFamily="34" charset="0"/>
                        <a:buChar cha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All remuneration adjustments are cross-moderated by our Senior Leadership Team to help ensure equitable outcomes and internal relativities within teams, across teams, for similar levels of accountability, and across the entire office.</a:t>
                      </a:r>
                    </a:p>
                  </a:txBody>
                  <a:tcPr marL="114300" marR="114300" marT="0" marB="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400" dirty="0">
                          <a:solidFill>
                            <a:srgbClr val="004150"/>
                          </a:solidFill>
                          <a:latin typeface="Arial" panose="020B0604020202020204" pitchFamily="34" charset="0"/>
                          <a:cs typeface="Arial" panose="020B0604020202020204" pitchFamily="34" charset="0"/>
                        </a:rPr>
                        <a:t>Continue to provide all staff an annual remuneration review.</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400" dirty="0">
                          <a:solidFill>
                            <a:srgbClr val="004150"/>
                          </a:solidFill>
                          <a:latin typeface="Arial" panose="020B0604020202020204" pitchFamily="34" charset="0"/>
                          <a:cs typeface="Arial" panose="020B0604020202020204" pitchFamily="34" charset="0"/>
                        </a:rPr>
                        <a:t>Continue to use a total remuneration approach and cross-office moderation by our senior leadership to ensure that remuneration is fair and equitable, and actively address any gender or ethnic pay gaps if they should arise. </a:t>
                      </a:r>
                    </a:p>
                  </a:txBody>
                  <a:tcPr/>
                </a:tc>
                <a:extLst>
                  <a:ext uri="{0D108BD9-81ED-4DB2-BD59-A6C34878D82A}">
                    <a16:rowId xmlns:a16="http://schemas.microsoft.com/office/drawing/2014/main" val="715978258"/>
                  </a:ext>
                </a:extLst>
              </a:tr>
            </a:tbl>
          </a:graphicData>
        </a:graphic>
      </p:graphicFrame>
    </p:spTree>
    <p:extLst>
      <p:ext uri="{BB962C8B-B14F-4D97-AF65-F5344CB8AC3E}">
        <p14:creationId xmlns:p14="http://schemas.microsoft.com/office/powerpoint/2010/main" val="73685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1A57F04D-B4EA-4BC5-9322-DBD8CA512714}"/>
              </a:ext>
            </a:extLst>
          </p:cNvPr>
          <p:cNvGraphicFramePr>
            <a:graphicFrameLocks noGrp="1"/>
          </p:cNvGraphicFramePr>
          <p:nvPr>
            <p:extLst>
              <p:ext uri="{D42A27DB-BD31-4B8C-83A1-F6EECF244321}">
                <p14:modId xmlns:p14="http://schemas.microsoft.com/office/powerpoint/2010/main" val="193681771"/>
              </p:ext>
            </p:extLst>
          </p:nvPr>
        </p:nvGraphicFramePr>
        <p:xfrm>
          <a:off x="385216" y="457201"/>
          <a:ext cx="11421568" cy="5561044"/>
        </p:xfrm>
        <a:graphic>
          <a:graphicData uri="http://schemas.openxmlformats.org/drawingml/2006/table">
            <a:tbl>
              <a:tblPr firstRow="1">
                <a:tableStyleId>{5C22544A-7EE6-4342-B048-85BDC9FD1C3A}</a:tableStyleId>
              </a:tblPr>
              <a:tblGrid>
                <a:gridCol w="3039568">
                  <a:extLst>
                    <a:ext uri="{9D8B030D-6E8A-4147-A177-3AD203B41FA5}">
                      <a16:colId xmlns:a16="http://schemas.microsoft.com/office/drawing/2014/main" val="3913636788"/>
                    </a:ext>
                  </a:extLst>
                </a:gridCol>
                <a:gridCol w="5203595">
                  <a:extLst>
                    <a:ext uri="{9D8B030D-6E8A-4147-A177-3AD203B41FA5}">
                      <a16:colId xmlns:a16="http://schemas.microsoft.com/office/drawing/2014/main" val="2578291521"/>
                    </a:ext>
                  </a:extLst>
                </a:gridCol>
                <a:gridCol w="3178405">
                  <a:extLst>
                    <a:ext uri="{9D8B030D-6E8A-4147-A177-3AD203B41FA5}">
                      <a16:colId xmlns:a16="http://schemas.microsoft.com/office/drawing/2014/main" val="1959003274"/>
                    </a:ext>
                  </a:extLst>
                </a:gridCol>
              </a:tblGrid>
              <a:tr h="647896">
                <a:tc>
                  <a:txBody>
                    <a:bodyPr/>
                    <a:lstStyle/>
                    <a:p>
                      <a:pPr algn="ctr"/>
                      <a:r>
                        <a:rPr lang="en-NZ" dirty="0">
                          <a:latin typeface="Arial" panose="020B0604020202020204" pitchFamily="34" charset="0"/>
                          <a:cs typeface="Arial" panose="020B0604020202020204" pitchFamily="34" charset="0"/>
                        </a:rPr>
                        <a:t>Kia Toipoto Focus Area</a:t>
                      </a:r>
                    </a:p>
                  </a:txBody>
                  <a:tcPr anchor="ctr">
                    <a:solidFill>
                      <a:srgbClr val="004150"/>
                    </a:solidFill>
                  </a:tcPr>
                </a:tc>
                <a:tc>
                  <a:txBody>
                    <a:bodyPr/>
                    <a:lstStyle/>
                    <a:p>
                      <a:pPr algn="ctr"/>
                      <a:r>
                        <a:rPr lang="en-NZ" dirty="0">
                          <a:latin typeface="Arial" panose="020B0604020202020204" pitchFamily="34" charset="0"/>
                          <a:cs typeface="Arial" panose="020B0604020202020204" pitchFamily="34" charset="0"/>
                        </a:rPr>
                        <a:t>How we achieved this milestone</a:t>
                      </a:r>
                    </a:p>
                  </a:txBody>
                  <a:tcPr anchor="ctr">
                    <a:solidFill>
                      <a:srgbClr val="004150"/>
                    </a:solidFill>
                  </a:tcPr>
                </a:tc>
                <a:tc>
                  <a:txBody>
                    <a:bodyPr/>
                    <a:lstStyle/>
                    <a:p>
                      <a:pPr algn="ctr"/>
                      <a:r>
                        <a:rPr lang="en-NZ" dirty="0">
                          <a:latin typeface="Arial" panose="020B0604020202020204" pitchFamily="34" charset="0"/>
                          <a:cs typeface="Arial" panose="020B0604020202020204" pitchFamily="34" charset="0"/>
                        </a:rPr>
                        <a:t>How we’ll embed and/or build on the milestone</a:t>
                      </a:r>
                    </a:p>
                  </a:txBody>
                  <a:tcPr anchor="ctr">
                    <a:solidFill>
                      <a:srgbClr val="004150"/>
                    </a:solidFill>
                  </a:tcPr>
                </a:tc>
                <a:extLst>
                  <a:ext uri="{0D108BD9-81ED-4DB2-BD59-A6C34878D82A}">
                    <a16:rowId xmlns:a16="http://schemas.microsoft.com/office/drawing/2014/main" val="4289806402"/>
                  </a:ext>
                </a:extLst>
              </a:tr>
              <a:tr h="49131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400" b="1" i="0" u="none" strike="noStrike" kern="1200" baseline="0" dirty="0">
                          <a:solidFill>
                            <a:srgbClr val="004150"/>
                          </a:solidFill>
                          <a:latin typeface="Arial" panose="020B0604020202020204" pitchFamily="34" charset="0"/>
                          <a:ea typeface="+mn-ea"/>
                          <a:cs typeface="Arial" panose="020B0604020202020204" pitchFamily="34" charset="0"/>
                        </a:rPr>
                        <a:t>Focus area 3</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Te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whai</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kanohi</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i</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nga</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taumata</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katoa</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 Leadership and representation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400" b="0" i="0" u="none" strike="noStrike" kern="1200" baseline="0" dirty="0">
                        <a:solidFill>
                          <a:srgbClr val="004150"/>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NZ" sz="1400" b="0" i="1" u="none" strike="noStrike" kern="1200" baseline="0" dirty="0">
                          <a:solidFill>
                            <a:srgbClr val="004150"/>
                          </a:solidFill>
                          <a:latin typeface="Arial" panose="020B0604020202020204" pitchFamily="34" charset="0"/>
                          <a:ea typeface="+mn-ea"/>
                          <a:cs typeface="Arial" panose="020B0604020202020204" pitchFamily="34" charset="0"/>
                        </a:rPr>
                        <a:t>Strengthening gender and ethnic representation</a:t>
                      </a:r>
                      <a:endParaRPr lang="en-NZ" sz="1400" b="0" i="1" dirty="0">
                        <a:solidFill>
                          <a:srgbClr val="004150"/>
                        </a:solidFill>
                        <a:latin typeface="Arial" panose="020B0604020202020204" pitchFamily="34" charset="0"/>
                        <a:cs typeface="Arial" panose="020B0604020202020204" pitchFamily="34" charset="0"/>
                      </a:endParaRPr>
                    </a:p>
                    <a:p>
                      <a:endParaRPr lang="en-NZ" sz="1400" dirty="0">
                        <a:solidFill>
                          <a:srgbClr val="004150"/>
                        </a:solidFill>
                        <a:latin typeface="Arial" panose="020B0604020202020204" pitchFamily="34" charset="0"/>
                        <a:cs typeface="Arial" panose="020B0604020202020204" pitchFamily="34" charset="0"/>
                      </a:endParaRPr>
                    </a:p>
                  </a:txBody>
                  <a:tcPr/>
                </a:tc>
                <a:tc>
                  <a:txBody>
                    <a:bodyPr/>
                    <a:lstStyle/>
                    <a:p>
                      <a:pPr marL="285750" indent="-285750" algn="l">
                        <a:lnSpc>
                          <a:spcPct val="107000"/>
                        </a:lnSpc>
                        <a:spcAft>
                          <a:spcPts val="800"/>
                        </a:spcAft>
                        <a:buFont typeface="Arial" panose="020B0604020202020204" pitchFamily="34" charset="0"/>
                        <a:buChar cha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We have family friendly and flexible work policies that help promote work/life balance for all staff. These policies equally apply </a:t>
                      </a:r>
                      <a:r>
                        <a:rPr lang="en-NZ" sz="1400" i="0" dirty="0">
                          <a:solidFill>
                            <a:srgbClr val="004150"/>
                          </a:solidFill>
                          <a:effectLst/>
                          <a:latin typeface="Arial" panose="020B0604020202020204" pitchFamily="34" charset="0"/>
                          <a:ea typeface="Calibri" panose="020F0502020204030204" pitchFamily="34" charset="0"/>
                          <a:cs typeface="Arial" panose="020B0604020202020204" pitchFamily="34" charset="0"/>
                        </a:rPr>
                        <a:t>to our senior leadership and wider management and helps us attract and retain a higher diversity at these levels.  </a:t>
                      </a:r>
                    </a:p>
                    <a:p>
                      <a:pPr marL="285750" indent="-285750" algn="l">
                        <a:lnSpc>
                          <a:spcPct val="107000"/>
                        </a:lnSpc>
                        <a:spcAft>
                          <a:spcPts val="800"/>
                        </a:spcAft>
                        <a:buFont typeface="Arial" panose="020B0604020202020204" pitchFamily="34" charset="0"/>
                        <a:buChar cha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We see building diversity in our workforce as being helpful to the more effective delivery of our services to what is a diverse public. Our recruitment policy and practice actively reflect this strategic priority and we use a range of recruitment and marketing channels, including those specifically designed for </a:t>
                      </a:r>
                      <a:r>
                        <a:rPr lang="en-NZ" sz="1400" dirty="0" err="1">
                          <a:solidFill>
                            <a:srgbClr val="004150"/>
                          </a:solidFill>
                          <a:effectLst/>
                          <a:latin typeface="Arial" panose="020B0604020202020204" pitchFamily="34" charset="0"/>
                          <a:ea typeface="Calibri" panose="020F0502020204030204" pitchFamily="34" charset="0"/>
                          <a:cs typeface="Arial" panose="020B0604020202020204" pitchFamily="34" charset="0"/>
                        </a:rPr>
                        <a:t>Te</a:t>
                      </a: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 </a:t>
                      </a:r>
                      <a:r>
                        <a:rPr lang="en-NZ" sz="1400" dirty="0" err="1">
                          <a:solidFill>
                            <a:srgbClr val="004150"/>
                          </a:solidFill>
                          <a:effectLst/>
                          <a:latin typeface="Arial" panose="020B0604020202020204" pitchFamily="34" charset="0"/>
                          <a:ea typeface="Calibri" panose="020F0502020204030204" pitchFamily="34" charset="0"/>
                          <a:cs typeface="Arial" panose="020B0604020202020204" pitchFamily="34" charset="0"/>
                        </a:rPr>
                        <a:t>Ao</a:t>
                      </a: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 Māori,  to target less well represented groups. Our recruitment processes recognise also that candidates with different backgrounds might have different needs and we work hard to ensure that our processes are always respectful, inclusive and accessible. </a:t>
                      </a:r>
                    </a:p>
                    <a:p>
                      <a:pPr marL="285750" indent="-285750" algn="l">
                        <a:lnSpc>
                          <a:spcPct val="107000"/>
                        </a:lnSpc>
                        <a:spcAft>
                          <a:spcPts val="800"/>
                        </a:spcAft>
                        <a:buFont typeface="Arial" panose="020B0604020202020204" pitchFamily="34" charset="0"/>
                        <a:buChar cha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We created a </a:t>
                      </a:r>
                      <a:r>
                        <a:rPr lang="en-NZ" sz="1400" dirty="0" err="1">
                          <a:solidFill>
                            <a:srgbClr val="004150"/>
                          </a:solidFill>
                          <a:effectLst/>
                          <a:latin typeface="Arial" panose="020B0604020202020204" pitchFamily="34" charset="0"/>
                          <a:ea typeface="Calibri" panose="020F0502020204030204" pitchFamily="34" charset="0"/>
                          <a:cs typeface="Arial" panose="020B0604020202020204" pitchFamily="34" charset="0"/>
                        </a:rPr>
                        <a:t>Pou</a:t>
                      </a: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 </a:t>
                      </a:r>
                      <a:r>
                        <a:rPr lang="en-NZ" sz="1400" dirty="0" err="1">
                          <a:solidFill>
                            <a:srgbClr val="004150"/>
                          </a:solidFill>
                          <a:effectLst/>
                          <a:latin typeface="Arial" panose="020B0604020202020204" pitchFamily="34" charset="0"/>
                          <a:ea typeface="Calibri" panose="020F0502020204030204" pitchFamily="34" charset="0"/>
                          <a:cs typeface="Arial" panose="020B0604020202020204" pitchFamily="34" charset="0"/>
                        </a:rPr>
                        <a:t>Arahi</a:t>
                      </a: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 role at a senior level to help advise our senior leadership and guide our </a:t>
                      </a:r>
                      <a:r>
                        <a:rPr lang="en-NZ" sz="1400" dirty="0" err="1">
                          <a:solidFill>
                            <a:srgbClr val="004150"/>
                          </a:solidFill>
                          <a:effectLst/>
                          <a:latin typeface="Arial" panose="020B0604020202020204" pitchFamily="34" charset="0"/>
                          <a:ea typeface="Calibri" panose="020F0502020204030204" pitchFamily="34" charset="0"/>
                          <a:cs typeface="Arial" panose="020B0604020202020204" pitchFamily="34" charset="0"/>
                        </a:rPr>
                        <a:t>Te</a:t>
                      </a: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 </a:t>
                      </a:r>
                      <a:r>
                        <a:rPr lang="en-NZ" sz="1400" dirty="0" err="1">
                          <a:solidFill>
                            <a:srgbClr val="004150"/>
                          </a:solidFill>
                          <a:effectLst/>
                          <a:latin typeface="Arial" panose="020B0604020202020204" pitchFamily="34" charset="0"/>
                          <a:ea typeface="Calibri" panose="020F0502020204030204" pitchFamily="34" charset="0"/>
                          <a:cs typeface="Arial" panose="020B0604020202020204" pitchFamily="34" charset="0"/>
                        </a:rPr>
                        <a:t>Ao</a:t>
                      </a: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 Māori journey.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We participate in the Tupu Tai Internship programme and this is the second year we have had a Pasifika intern join us in our Policy team. </a:t>
                      </a:r>
                    </a:p>
                  </a:txBody>
                  <a:tcPr marL="114300" marR="114300" marT="0" marB="0"/>
                </a:tc>
                <a:tc>
                  <a:txBody>
                    <a:bodyPr/>
                    <a:lstStyle/>
                    <a:p>
                      <a:pPr marL="285750" indent="-285750">
                        <a:buFont typeface="Arial" panose="020B0604020202020204" pitchFamily="34" charset="0"/>
                        <a:buChar char="•"/>
                      </a:pPr>
                      <a:r>
                        <a:rPr lang="en-NZ" sz="1400" dirty="0">
                          <a:solidFill>
                            <a:srgbClr val="004150"/>
                          </a:solidFill>
                          <a:latin typeface="Arial" panose="020B0604020202020204" pitchFamily="34" charset="0"/>
                          <a:cs typeface="Arial" panose="020B0604020202020204" pitchFamily="34" charset="0"/>
                        </a:rPr>
                        <a:t>Continue to include diversity and inclusion, and embedding </a:t>
                      </a:r>
                      <a:r>
                        <a:rPr lang="en-NZ" sz="1400" dirty="0" err="1">
                          <a:solidFill>
                            <a:srgbClr val="004150"/>
                          </a:solidFill>
                          <a:latin typeface="Arial" panose="020B0604020202020204" pitchFamily="34" charset="0"/>
                          <a:cs typeface="Arial" panose="020B0604020202020204" pitchFamily="34" charset="0"/>
                        </a:rPr>
                        <a:t>Te</a:t>
                      </a:r>
                      <a:r>
                        <a:rPr lang="en-NZ" sz="1400" dirty="0">
                          <a:solidFill>
                            <a:srgbClr val="004150"/>
                          </a:solidFill>
                          <a:latin typeface="Arial" panose="020B0604020202020204" pitchFamily="34" charset="0"/>
                          <a:cs typeface="Arial" panose="020B0604020202020204" pitchFamily="34" charset="0"/>
                        </a:rPr>
                        <a:t> </a:t>
                      </a:r>
                      <a:r>
                        <a:rPr lang="en-NZ" sz="1400" dirty="0" err="1">
                          <a:solidFill>
                            <a:srgbClr val="004150"/>
                          </a:solidFill>
                          <a:latin typeface="Arial" panose="020B0604020202020204" pitchFamily="34" charset="0"/>
                          <a:cs typeface="Arial" panose="020B0604020202020204" pitchFamily="34" charset="0"/>
                        </a:rPr>
                        <a:t>Ao</a:t>
                      </a:r>
                      <a:r>
                        <a:rPr lang="en-NZ" sz="1400" dirty="0">
                          <a:solidFill>
                            <a:srgbClr val="004150"/>
                          </a:solidFill>
                          <a:latin typeface="Arial" panose="020B0604020202020204" pitchFamily="34" charset="0"/>
                          <a:cs typeface="Arial" panose="020B0604020202020204" pitchFamily="34" charset="0"/>
                        </a:rPr>
                        <a:t> Māori in our work, as strategic priorities.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400" dirty="0">
                          <a:solidFill>
                            <a:srgbClr val="004150"/>
                          </a:solidFill>
                          <a:latin typeface="Arial" panose="020B0604020202020204" pitchFamily="34" charset="0"/>
                          <a:cs typeface="Arial" panose="020B0604020202020204" pitchFamily="34" charset="0"/>
                        </a:rPr>
                        <a:t>Continue to participate in the Tupu Tai internship programme, and look for other opportunities to introduce diversity into our workforce.</a:t>
                      </a:r>
                    </a:p>
                    <a:p>
                      <a:pPr marL="0" indent="0">
                        <a:buFont typeface="Arial" panose="020B0604020202020204" pitchFamily="34" charset="0"/>
                        <a:buNone/>
                      </a:pPr>
                      <a:endParaRPr lang="en-NZ" sz="1400" dirty="0">
                        <a:solidFill>
                          <a:srgbClr val="00415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34324945"/>
                  </a:ext>
                </a:extLst>
              </a:tr>
            </a:tbl>
          </a:graphicData>
        </a:graphic>
      </p:graphicFrame>
    </p:spTree>
    <p:extLst>
      <p:ext uri="{BB962C8B-B14F-4D97-AF65-F5344CB8AC3E}">
        <p14:creationId xmlns:p14="http://schemas.microsoft.com/office/powerpoint/2010/main" val="84147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1A57F04D-B4EA-4BC5-9322-DBD8CA512714}"/>
              </a:ext>
            </a:extLst>
          </p:cNvPr>
          <p:cNvGraphicFramePr>
            <a:graphicFrameLocks noGrp="1"/>
          </p:cNvGraphicFramePr>
          <p:nvPr>
            <p:extLst>
              <p:ext uri="{D42A27DB-BD31-4B8C-83A1-F6EECF244321}">
                <p14:modId xmlns:p14="http://schemas.microsoft.com/office/powerpoint/2010/main" val="3766804926"/>
              </p:ext>
            </p:extLst>
          </p:nvPr>
        </p:nvGraphicFramePr>
        <p:xfrm>
          <a:off x="385216" y="404465"/>
          <a:ext cx="11421568" cy="6049070"/>
        </p:xfrm>
        <a:graphic>
          <a:graphicData uri="http://schemas.openxmlformats.org/drawingml/2006/table">
            <a:tbl>
              <a:tblPr firstRow="1">
                <a:tableStyleId>{5C22544A-7EE6-4342-B048-85BDC9FD1C3A}</a:tableStyleId>
              </a:tblPr>
              <a:tblGrid>
                <a:gridCol w="3039568">
                  <a:extLst>
                    <a:ext uri="{9D8B030D-6E8A-4147-A177-3AD203B41FA5}">
                      <a16:colId xmlns:a16="http://schemas.microsoft.com/office/drawing/2014/main" val="3913636788"/>
                    </a:ext>
                  </a:extLst>
                </a:gridCol>
                <a:gridCol w="5203595">
                  <a:extLst>
                    <a:ext uri="{9D8B030D-6E8A-4147-A177-3AD203B41FA5}">
                      <a16:colId xmlns:a16="http://schemas.microsoft.com/office/drawing/2014/main" val="2578291521"/>
                    </a:ext>
                  </a:extLst>
                </a:gridCol>
                <a:gridCol w="3178405">
                  <a:extLst>
                    <a:ext uri="{9D8B030D-6E8A-4147-A177-3AD203B41FA5}">
                      <a16:colId xmlns:a16="http://schemas.microsoft.com/office/drawing/2014/main" val="1959003274"/>
                    </a:ext>
                  </a:extLst>
                </a:gridCol>
              </a:tblGrid>
              <a:tr h="738628">
                <a:tc>
                  <a:txBody>
                    <a:bodyPr/>
                    <a:lstStyle/>
                    <a:p>
                      <a:pPr algn="ctr"/>
                      <a:r>
                        <a:rPr lang="en-NZ" dirty="0">
                          <a:latin typeface="Arial" panose="020B0604020202020204" pitchFamily="34" charset="0"/>
                          <a:cs typeface="Arial" panose="020B0604020202020204" pitchFamily="34" charset="0"/>
                        </a:rPr>
                        <a:t>Kia Toipoto Focus Area</a:t>
                      </a:r>
                    </a:p>
                  </a:txBody>
                  <a:tcPr anchor="ctr">
                    <a:solidFill>
                      <a:srgbClr val="004150"/>
                    </a:solidFill>
                  </a:tcPr>
                </a:tc>
                <a:tc>
                  <a:txBody>
                    <a:bodyPr/>
                    <a:lstStyle/>
                    <a:p>
                      <a:pPr algn="ctr"/>
                      <a:r>
                        <a:rPr lang="en-NZ" dirty="0">
                          <a:latin typeface="Arial" panose="020B0604020202020204" pitchFamily="34" charset="0"/>
                          <a:cs typeface="Arial" panose="020B0604020202020204" pitchFamily="34" charset="0"/>
                        </a:rPr>
                        <a:t>How we achieved this milestone</a:t>
                      </a:r>
                    </a:p>
                  </a:txBody>
                  <a:tcPr anchor="ctr">
                    <a:solidFill>
                      <a:srgbClr val="004150"/>
                    </a:solidFill>
                  </a:tcPr>
                </a:tc>
                <a:tc>
                  <a:txBody>
                    <a:bodyPr/>
                    <a:lstStyle/>
                    <a:p>
                      <a:pPr algn="ctr"/>
                      <a:r>
                        <a:rPr lang="en-NZ" dirty="0">
                          <a:latin typeface="Arial" panose="020B0604020202020204" pitchFamily="34" charset="0"/>
                          <a:cs typeface="Arial" panose="020B0604020202020204" pitchFamily="34" charset="0"/>
                        </a:rPr>
                        <a:t>How we’ll embed and/or build on the milestone</a:t>
                      </a:r>
                    </a:p>
                  </a:txBody>
                  <a:tcPr anchor="ctr">
                    <a:solidFill>
                      <a:srgbClr val="004150"/>
                    </a:solidFill>
                  </a:tcPr>
                </a:tc>
                <a:extLst>
                  <a:ext uri="{0D108BD9-81ED-4DB2-BD59-A6C34878D82A}">
                    <a16:rowId xmlns:a16="http://schemas.microsoft.com/office/drawing/2014/main" val="4289806402"/>
                  </a:ext>
                </a:extLst>
              </a:tr>
              <a:tr h="2404806">
                <a:tc>
                  <a:txBody>
                    <a:bodyPr/>
                    <a:lstStyle/>
                    <a:p>
                      <a:r>
                        <a:rPr lang="en-NZ" sz="1400" b="1" dirty="0">
                          <a:solidFill>
                            <a:srgbClr val="004150"/>
                          </a:solidFill>
                          <a:latin typeface="Arial" panose="020B0604020202020204" pitchFamily="34" charset="0"/>
                          <a:cs typeface="Arial" panose="020B0604020202020204" pitchFamily="34" charset="0"/>
                        </a:rPr>
                        <a:t>Focus area 4: </a:t>
                      </a:r>
                      <a:r>
                        <a:rPr lang="en-NZ" sz="1400" b="0" dirty="0" err="1">
                          <a:solidFill>
                            <a:srgbClr val="004150"/>
                          </a:solidFill>
                          <a:latin typeface="Arial" panose="020B0604020202020204" pitchFamily="34" charset="0"/>
                          <a:cs typeface="Arial" panose="020B0604020202020204" pitchFamily="34" charset="0"/>
                        </a:rPr>
                        <a:t>Te</a:t>
                      </a:r>
                      <a:r>
                        <a:rPr lang="en-NZ" sz="1400" b="1" dirty="0">
                          <a:solidFill>
                            <a:srgbClr val="004150"/>
                          </a:solidFill>
                          <a:latin typeface="Arial" panose="020B0604020202020204" pitchFamily="34" charset="0"/>
                          <a:cs typeface="Arial" panose="020B0604020202020204" pitchFamily="34" charset="0"/>
                        </a:rPr>
                        <a:t> </a:t>
                      </a:r>
                      <a:r>
                        <a:rPr lang="en-NZ" sz="1400" b="0" dirty="0" err="1">
                          <a:solidFill>
                            <a:srgbClr val="004150"/>
                          </a:solidFill>
                          <a:latin typeface="Arial" panose="020B0604020202020204" pitchFamily="34" charset="0"/>
                          <a:cs typeface="Arial" panose="020B0604020202020204" pitchFamily="34" charset="0"/>
                        </a:rPr>
                        <a:t>Whakawhanaketanga</a:t>
                      </a:r>
                      <a:r>
                        <a:rPr lang="en-NZ" sz="1400" b="0" dirty="0">
                          <a:solidFill>
                            <a:srgbClr val="004150"/>
                          </a:solidFill>
                          <a:latin typeface="Arial" panose="020B0604020202020204" pitchFamily="34" charset="0"/>
                          <a:cs typeface="Arial" panose="020B0604020202020204" pitchFamily="34" charset="0"/>
                        </a:rPr>
                        <a:t> </a:t>
                      </a:r>
                      <a:r>
                        <a:rPr lang="en-NZ" sz="1400" b="0" dirty="0" err="1">
                          <a:solidFill>
                            <a:srgbClr val="004150"/>
                          </a:solidFill>
                          <a:latin typeface="Arial" panose="020B0604020202020204" pitchFamily="34" charset="0"/>
                          <a:cs typeface="Arial" panose="020B0604020202020204" pitchFamily="34" charset="0"/>
                        </a:rPr>
                        <a:t>i</a:t>
                      </a:r>
                      <a:r>
                        <a:rPr lang="en-NZ" sz="1400" b="0" dirty="0">
                          <a:solidFill>
                            <a:srgbClr val="004150"/>
                          </a:solidFill>
                          <a:latin typeface="Arial" panose="020B0604020202020204" pitchFamily="34" charset="0"/>
                          <a:cs typeface="Arial" panose="020B0604020202020204" pitchFamily="34" charset="0"/>
                        </a:rPr>
                        <a:t> </a:t>
                      </a:r>
                      <a:r>
                        <a:rPr lang="en-NZ" sz="1400" b="0" dirty="0" err="1">
                          <a:solidFill>
                            <a:srgbClr val="004150"/>
                          </a:solidFill>
                          <a:latin typeface="Arial" panose="020B0604020202020204" pitchFamily="34" charset="0"/>
                          <a:cs typeface="Arial" panose="020B0604020202020204" pitchFamily="34" charset="0"/>
                        </a:rPr>
                        <a:t>te</a:t>
                      </a:r>
                      <a:endParaRPr lang="en-NZ" sz="1400" b="0" dirty="0">
                        <a:solidFill>
                          <a:srgbClr val="004150"/>
                        </a:solidFill>
                        <a:latin typeface="Arial" panose="020B0604020202020204" pitchFamily="34" charset="0"/>
                        <a:cs typeface="Arial" panose="020B0604020202020204" pitchFamily="34" charset="0"/>
                      </a:endParaRPr>
                    </a:p>
                    <a:p>
                      <a:r>
                        <a:rPr lang="en-NZ" sz="1400" b="0" dirty="0" err="1">
                          <a:solidFill>
                            <a:srgbClr val="004150"/>
                          </a:solidFill>
                          <a:latin typeface="Arial" panose="020B0604020202020204" pitchFamily="34" charset="0"/>
                          <a:cs typeface="Arial" panose="020B0604020202020204" pitchFamily="34" charset="0"/>
                        </a:rPr>
                        <a:t>Aramahi</a:t>
                      </a:r>
                      <a:r>
                        <a:rPr lang="en-NZ" sz="1400" b="0" dirty="0">
                          <a:solidFill>
                            <a:srgbClr val="004150"/>
                          </a:solidFill>
                          <a:latin typeface="Arial" panose="020B0604020202020204" pitchFamily="34" charset="0"/>
                          <a:cs typeface="Arial" panose="020B0604020202020204" pitchFamily="34" charset="0"/>
                        </a:rPr>
                        <a:t> - Effective career and leadership development</a:t>
                      </a:r>
                    </a:p>
                    <a:p>
                      <a:endParaRPr lang="en-NZ" sz="1400" b="0" dirty="0">
                        <a:solidFill>
                          <a:srgbClr val="004150"/>
                        </a:solidFill>
                        <a:latin typeface="Arial" panose="020B0604020202020204" pitchFamily="34" charset="0"/>
                        <a:cs typeface="Arial" panose="020B0604020202020204" pitchFamily="34" charset="0"/>
                      </a:endParaRPr>
                    </a:p>
                    <a:p>
                      <a:r>
                        <a:rPr lang="en-NZ" sz="1400" b="0" i="1" dirty="0">
                          <a:solidFill>
                            <a:srgbClr val="004150"/>
                          </a:solidFill>
                          <a:latin typeface="Arial" panose="020B0604020202020204" pitchFamily="34" charset="0"/>
                          <a:cs typeface="Arial" panose="020B0604020202020204" pitchFamily="34" charset="0"/>
                        </a:rPr>
                        <a:t>Ensuring opportunities are transparent and inclusive, and promote participation</a:t>
                      </a:r>
                    </a:p>
                    <a:p>
                      <a:endParaRPr lang="en-NZ" sz="1400" dirty="0">
                        <a:solidFill>
                          <a:srgbClr val="004150"/>
                        </a:solidFill>
                        <a:latin typeface="Arial" panose="020B0604020202020204" pitchFamily="34" charset="0"/>
                        <a:cs typeface="Arial" panose="020B0604020202020204" pitchFamily="34" charset="0"/>
                      </a:endParaRPr>
                    </a:p>
                  </a:txBody>
                  <a:tcPr/>
                </a:tc>
                <a:tc>
                  <a:txBody>
                    <a:bodyPr/>
                    <a:lstStyle/>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Our professional development policy requires all managers to agree with all staff, full time and part time, their training and development needs and career aspirations, at a minimum at the half-yearly and annual performance reviews. HR actively works with managers to help ensure that these needs are met for all staff through a variety of channels – including coaching and mentoring, formal and informal learning courses, and secondment opportunities. Programmes are tailored to suit the individual and encourage participation.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Progression to a higher level of seniority for a role – for example, from Assistant Adviser to Adviser, Senior Adviser or Principal Adviser – is against a progression framework of competencies and skills that staff have access to. As with remuneration adjustments, progression is subject to cross-office moderation by our senior leadership team to help ensure that it is inclusive, fair and equitable.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rPr>
                        <a:t>Unless exceptional circumstances apply, vacancies are usually internally contestable, if not externally also, and appointment is through our usual robust recruitment processes. </a:t>
                      </a:r>
                    </a:p>
                    <a:p>
                      <a:pPr marL="285750" indent="-285750" algn="l">
                        <a:lnSpc>
                          <a:spcPct val="107000"/>
                        </a:lnSpc>
                        <a:spcAft>
                          <a:spcPts val="800"/>
                        </a:spcAft>
                        <a:buFont typeface="Arial" panose="020B0604020202020204" pitchFamily="34" charset="0"/>
                        <a:buChar char="•"/>
                      </a:pPr>
                      <a:endPar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tc>
                <a:tc>
                  <a:txBody>
                    <a:bodyPr/>
                    <a:lstStyle/>
                    <a:p>
                      <a:pPr marL="285750" indent="-285750">
                        <a:buFont typeface="Arial" panose="020B0604020202020204" pitchFamily="34" charset="0"/>
                        <a:buChar char="•"/>
                      </a:pPr>
                      <a:r>
                        <a:rPr lang="en-NZ" sz="1400" dirty="0">
                          <a:solidFill>
                            <a:srgbClr val="004150"/>
                          </a:solidFill>
                          <a:latin typeface="Arial" panose="020B0604020202020204" pitchFamily="34" charset="0"/>
                          <a:cs typeface="Arial" panose="020B0604020202020204" pitchFamily="34" charset="0"/>
                        </a:rPr>
                        <a:t>Improve how we articulate the competencies and skills required for progression within a role.</a:t>
                      </a:r>
                    </a:p>
                    <a:p>
                      <a:pPr marL="285750" indent="-285750">
                        <a:buFont typeface="Arial" panose="020B0604020202020204" pitchFamily="34" charset="0"/>
                        <a:buChar char="•"/>
                      </a:pPr>
                      <a:r>
                        <a:rPr lang="en-NZ" sz="1400" dirty="0">
                          <a:solidFill>
                            <a:srgbClr val="004150"/>
                          </a:solidFill>
                          <a:latin typeface="Arial" panose="020B0604020202020204" pitchFamily="34" charset="0"/>
                          <a:cs typeface="Arial" panose="020B0604020202020204" pitchFamily="34" charset="0"/>
                        </a:rPr>
                        <a:t>Continue to actively identify and address with staff their learning and development needs, and ensure that programmes are well targeted and encourage participation. </a:t>
                      </a:r>
                    </a:p>
                    <a:p>
                      <a:pPr marL="285750" indent="-285750">
                        <a:buFont typeface="Arial" panose="020B0604020202020204" pitchFamily="34" charset="0"/>
                        <a:buChar char="•"/>
                      </a:pPr>
                      <a:r>
                        <a:rPr lang="en-NZ" sz="1400" dirty="0">
                          <a:solidFill>
                            <a:srgbClr val="004150"/>
                          </a:solidFill>
                          <a:latin typeface="Arial" panose="020B0604020202020204" pitchFamily="34" charset="0"/>
                          <a:cs typeface="Arial" panose="020B0604020202020204" pitchFamily="34" charset="0"/>
                        </a:rPr>
                        <a:t>Continue to be as transparent as possible about, and actively invite participation in, career and leadership development opportunities such as for advancement, secondments, cross-functional project leadership, national or international representation or attendance, or participation in cross-office projects, to the extent practicable as and when these opportunities may arise.</a:t>
                      </a:r>
                    </a:p>
                  </a:txBody>
                  <a:tcPr/>
                </a:tc>
                <a:extLst>
                  <a:ext uri="{0D108BD9-81ED-4DB2-BD59-A6C34878D82A}">
                    <a16:rowId xmlns:a16="http://schemas.microsoft.com/office/drawing/2014/main" val="2034324945"/>
                  </a:ext>
                </a:extLst>
              </a:tr>
            </a:tbl>
          </a:graphicData>
        </a:graphic>
      </p:graphicFrame>
    </p:spTree>
    <p:extLst>
      <p:ext uri="{BB962C8B-B14F-4D97-AF65-F5344CB8AC3E}">
        <p14:creationId xmlns:p14="http://schemas.microsoft.com/office/powerpoint/2010/main" val="1888706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1A57F04D-B4EA-4BC5-9322-DBD8CA512714}"/>
              </a:ext>
            </a:extLst>
          </p:cNvPr>
          <p:cNvGraphicFramePr>
            <a:graphicFrameLocks noGrp="1"/>
          </p:cNvGraphicFramePr>
          <p:nvPr>
            <p:extLst>
              <p:ext uri="{D42A27DB-BD31-4B8C-83A1-F6EECF244321}">
                <p14:modId xmlns:p14="http://schemas.microsoft.com/office/powerpoint/2010/main" val="3881237366"/>
              </p:ext>
            </p:extLst>
          </p:nvPr>
        </p:nvGraphicFramePr>
        <p:xfrm>
          <a:off x="388551" y="312226"/>
          <a:ext cx="11414898" cy="6019419"/>
        </p:xfrm>
        <a:graphic>
          <a:graphicData uri="http://schemas.openxmlformats.org/drawingml/2006/table">
            <a:tbl>
              <a:tblPr firstRow="1">
                <a:tableStyleId>{5C22544A-7EE6-4342-B048-85BDC9FD1C3A}</a:tableStyleId>
              </a:tblPr>
              <a:tblGrid>
                <a:gridCol w="3037793">
                  <a:extLst>
                    <a:ext uri="{9D8B030D-6E8A-4147-A177-3AD203B41FA5}">
                      <a16:colId xmlns:a16="http://schemas.microsoft.com/office/drawing/2014/main" val="3913636788"/>
                    </a:ext>
                  </a:extLst>
                </a:gridCol>
                <a:gridCol w="5200556">
                  <a:extLst>
                    <a:ext uri="{9D8B030D-6E8A-4147-A177-3AD203B41FA5}">
                      <a16:colId xmlns:a16="http://schemas.microsoft.com/office/drawing/2014/main" val="2578291521"/>
                    </a:ext>
                  </a:extLst>
                </a:gridCol>
                <a:gridCol w="3176549">
                  <a:extLst>
                    <a:ext uri="{9D8B030D-6E8A-4147-A177-3AD203B41FA5}">
                      <a16:colId xmlns:a16="http://schemas.microsoft.com/office/drawing/2014/main" val="1959003274"/>
                    </a:ext>
                  </a:extLst>
                </a:gridCol>
              </a:tblGrid>
              <a:tr h="610081">
                <a:tc>
                  <a:txBody>
                    <a:bodyPr/>
                    <a:lstStyle/>
                    <a:p>
                      <a:pPr algn="ctr"/>
                      <a:r>
                        <a:rPr lang="en-NZ" dirty="0">
                          <a:latin typeface="Arial" panose="020B0604020202020204" pitchFamily="34" charset="0"/>
                          <a:cs typeface="Arial" panose="020B0604020202020204" pitchFamily="34" charset="0"/>
                        </a:rPr>
                        <a:t>Kia Toipoto Focus Area</a:t>
                      </a:r>
                    </a:p>
                  </a:txBody>
                  <a:tcPr anchor="ctr">
                    <a:solidFill>
                      <a:srgbClr val="004150"/>
                    </a:solidFill>
                  </a:tcPr>
                </a:tc>
                <a:tc>
                  <a:txBody>
                    <a:bodyPr/>
                    <a:lstStyle/>
                    <a:p>
                      <a:pPr algn="ctr"/>
                      <a:r>
                        <a:rPr lang="en-NZ" dirty="0">
                          <a:latin typeface="Arial" panose="020B0604020202020204" pitchFamily="34" charset="0"/>
                          <a:cs typeface="Arial" panose="020B0604020202020204" pitchFamily="34" charset="0"/>
                        </a:rPr>
                        <a:t>How we achieved this milestone</a:t>
                      </a:r>
                    </a:p>
                  </a:txBody>
                  <a:tcPr anchor="ctr">
                    <a:solidFill>
                      <a:srgbClr val="004150"/>
                    </a:solidFill>
                  </a:tcPr>
                </a:tc>
                <a:tc>
                  <a:txBody>
                    <a:bodyPr/>
                    <a:lstStyle/>
                    <a:p>
                      <a:pPr algn="ctr"/>
                      <a:r>
                        <a:rPr lang="en-NZ" dirty="0">
                          <a:latin typeface="Arial" panose="020B0604020202020204" pitchFamily="34" charset="0"/>
                          <a:cs typeface="Arial" panose="020B0604020202020204" pitchFamily="34" charset="0"/>
                        </a:rPr>
                        <a:t>How we’ll embed and/or build on the milestone</a:t>
                      </a:r>
                    </a:p>
                  </a:txBody>
                  <a:tcPr anchor="ctr">
                    <a:solidFill>
                      <a:srgbClr val="004150"/>
                    </a:solidFill>
                  </a:tcPr>
                </a:tc>
                <a:extLst>
                  <a:ext uri="{0D108BD9-81ED-4DB2-BD59-A6C34878D82A}">
                    <a16:rowId xmlns:a16="http://schemas.microsoft.com/office/drawing/2014/main" val="4289806402"/>
                  </a:ext>
                </a:extLst>
              </a:tr>
              <a:tr h="3006462">
                <a:tc>
                  <a:txBody>
                    <a:bodyPr/>
                    <a:lstStyle/>
                    <a:p>
                      <a:r>
                        <a:rPr lang="en-NZ" sz="1400" b="1" i="0" u="none" strike="noStrike" kern="1200" baseline="0" dirty="0">
                          <a:solidFill>
                            <a:srgbClr val="004150"/>
                          </a:solidFill>
                          <a:latin typeface="Arial" panose="020B0604020202020204" pitchFamily="34" charset="0"/>
                          <a:ea typeface="+mn-ea"/>
                          <a:cs typeface="Arial" panose="020B0604020202020204" pitchFamily="34" charset="0"/>
                        </a:rPr>
                        <a:t>Focus area 5</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Te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whakakore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i</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te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katoa</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ongā</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momo</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whakatoihara</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haukume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anō</a:t>
                      </a:r>
                      <a:endParaRPr lang="en-NZ" sz="1400" b="0" i="0" u="none" strike="noStrike" kern="1200" baseline="0" dirty="0">
                        <a:solidFill>
                          <a:srgbClr val="004150"/>
                        </a:solidFill>
                        <a:latin typeface="Arial" panose="020B0604020202020204" pitchFamily="34" charset="0"/>
                        <a:ea typeface="+mn-ea"/>
                        <a:cs typeface="Arial" panose="020B0604020202020204" pitchFamily="34" charset="0"/>
                      </a:endParaRPr>
                    </a:p>
                    <a:p>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hoki</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 Eliminating all forms of bias and discrimination</a:t>
                      </a:r>
                    </a:p>
                    <a:p>
                      <a:endParaRPr lang="en-NZ" sz="1400" b="0" i="0" u="none" strike="noStrike" kern="1200" baseline="0" dirty="0">
                        <a:solidFill>
                          <a:srgbClr val="004150"/>
                        </a:solidFill>
                        <a:latin typeface="Arial" panose="020B0604020202020204" pitchFamily="34" charset="0"/>
                        <a:ea typeface="+mn-ea"/>
                        <a:cs typeface="Arial" panose="020B0604020202020204" pitchFamily="34" charset="0"/>
                      </a:endParaRPr>
                    </a:p>
                    <a:p>
                      <a:pPr algn="l"/>
                      <a:r>
                        <a:rPr lang="en-NZ" sz="1400" b="0" i="1" u="none" strike="noStrike" baseline="0" dirty="0">
                          <a:solidFill>
                            <a:srgbClr val="004150"/>
                          </a:solidFill>
                          <a:latin typeface="Arial" panose="020B0604020202020204" pitchFamily="34" charset="0"/>
                          <a:cs typeface="Arial" panose="020B0604020202020204" pitchFamily="34" charset="0"/>
                        </a:rPr>
                        <a:t>Building an affinity and understanding of </a:t>
                      </a:r>
                      <a:r>
                        <a:rPr lang="en-NZ" sz="1400" b="0" i="1" u="none" strike="noStrike" baseline="0" dirty="0" err="1">
                          <a:solidFill>
                            <a:srgbClr val="004150"/>
                          </a:solidFill>
                          <a:latin typeface="Arial" panose="020B0604020202020204" pitchFamily="34" charset="0"/>
                          <a:cs typeface="Arial" panose="020B0604020202020204" pitchFamily="34" charset="0"/>
                        </a:rPr>
                        <a:t>Te</a:t>
                      </a:r>
                      <a:r>
                        <a:rPr lang="en-NZ" sz="1400" b="0" i="1" u="none" strike="noStrike" baseline="0" dirty="0">
                          <a:solidFill>
                            <a:srgbClr val="004150"/>
                          </a:solidFill>
                          <a:latin typeface="Arial" panose="020B0604020202020204" pitchFamily="34" charset="0"/>
                          <a:cs typeface="Arial" panose="020B0604020202020204" pitchFamily="34" charset="0"/>
                        </a:rPr>
                        <a:t> </a:t>
                      </a:r>
                      <a:r>
                        <a:rPr lang="en-NZ" sz="1400" b="0" i="1" u="none" strike="noStrike" baseline="0" dirty="0" err="1">
                          <a:solidFill>
                            <a:srgbClr val="004150"/>
                          </a:solidFill>
                          <a:latin typeface="Arial" panose="020B0604020202020204" pitchFamily="34" charset="0"/>
                          <a:cs typeface="Arial" panose="020B0604020202020204" pitchFamily="34" charset="0"/>
                        </a:rPr>
                        <a:t>Ao</a:t>
                      </a:r>
                      <a:r>
                        <a:rPr lang="en-NZ" sz="1400" b="0" i="1" u="none" strike="noStrike" baseline="0" dirty="0">
                          <a:solidFill>
                            <a:srgbClr val="004150"/>
                          </a:solidFill>
                          <a:latin typeface="Arial" panose="020B0604020202020204" pitchFamily="34" charset="0"/>
                          <a:cs typeface="Arial" panose="020B0604020202020204" pitchFamily="34" charset="0"/>
                        </a:rPr>
                        <a:t> Māori and other cultural values.</a:t>
                      </a:r>
                    </a:p>
                    <a:p>
                      <a:endParaRPr lang="en-NZ" sz="1400" dirty="0">
                        <a:solidFill>
                          <a:srgbClr val="004150"/>
                        </a:solidFill>
                        <a:latin typeface="Arial" panose="020B0604020202020204" pitchFamily="34" charset="0"/>
                        <a:cs typeface="Arial" panose="020B0604020202020204" pitchFamily="34" charset="0"/>
                      </a:endParaRPr>
                    </a:p>
                  </a:txBody>
                  <a:tcPr/>
                </a:tc>
                <a:tc>
                  <a:txBody>
                    <a:bodyPr/>
                    <a:lstStyle/>
                    <a:p>
                      <a:pPr marL="285750" indent="-285750" algn="l">
                        <a:lnSpc>
                          <a:spcPct val="107000"/>
                        </a:lnSpc>
                        <a:spcAft>
                          <a:spcPts val="800"/>
                        </a:spcAft>
                        <a:buFont typeface="Arial" panose="020B0604020202020204" pitchFamily="34" charset="0"/>
                        <a:buChar char="•"/>
                      </a:pPr>
                      <a:r>
                        <a:rPr lang="en-US" sz="1400" kern="1200" dirty="0">
                          <a:solidFill>
                            <a:srgbClr val="004150"/>
                          </a:solidFill>
                          <a:effectLst/>
                          <a:latin typeface="Arial" panose="020B0604020202020204" pitchFamily="34" charset="0"/>
                          <a:ea typeface="+mn-ea"/>
                          <a:cs typeface="Arial" panose="020B0604020202020204" pitchFamily="34" charset="0"/>
                        </a:rPr>
                        <a:t>We have created a </a:t>
                      </a:r>
                      <a:r>
                        <a:rPr lang="en-US" sz="1400" kern="1200" dirty="0" err="1">
                          <a:solidFill>
                            <a:srgbClr val="004150"/>
                          </a:solidFill>
                          <a:effectLst/>
                          <a:latin typeface="Arial" panose="020B0604020202020204" pitchFamily="34" charset="0"/>
                          <a:ea typeface="+mn-ea"/>
                          <a:cs typeface="Arial" panose="020B0604020202020204" pitchFamily="34" charset="0"/>
                        </a:rPr>
                        <a:t>Pou</a:t>
                      </a:r>
                      <a:r>
                        <a:rPr lang="en-US" sz="1400" kern="1200" dirty="0">
                          <a:solidFill>
                            <a:srgbClr val="004150"/>
                          </a:solidFill>
                          <a:effectLst/>
                          <a:latin typeface="Arial" panose="020B0604020202020204" pitchFamily="34" charset="0"/>
                          <a:ea typeface="+mn-ea"/>
                          <a:cs typeface="Arial" panose="020B0604020202020204" pitchFamily="34" charset="0"/>
                        </a:rPr>
                        <a:t> </a:t>
                      </a:r>
                      <a:r>
                        <a:rPr lang="en-US" sz="1400" kern="1200" dirty="0" err="1">
                          <a:solidFill>
                            <a:srgbClr val="004150"/>
                          </a:solidFill>
                          <a:effectLst/>
                          <a:latin typeface="Arial" panose="020B0604020202020204" pitchFamily="34" charset="0"/>
                          <a:ea typeface="+mn-ea"/>
                          <a:cs typeface="Arial" panose="020B0604020202020204" pitchFamily="34" charset="0"/>
                        </a:rPr>
                        <a:t>Arahi</a:t>
                      </a:r>
                      <a:r>
                        <a:rPr lang="en-US" sz="1400" kern="1200" dirty="0">
                          <a:solidFill>
                            <a:srgbClr val="004150"/>
                          </a:solidFill>
                          <a:effectLst/>
                          <a:latin typeface="Arial" panose="020B0604020202020204" pitchFamily="34" charset="0"/>
                          <a:ea typeface="+mn-ea"/>
                          <a:cs typeface="Arial" panose="020B0604020202020204" pitchFamily="34" charset="0"/>
                        </a:rPr>
                        <a:t> role at a senior level to help guide our </a:t>
                      </a:r>
                      <a:r>
                        <a:rPr lang="en-US" sz="1400" kern="1200" dirty="0" err="1">
                          <a:solidFill>
                            <a:srgbClr val="004150"/>
                          </a:solidFill>
                          <a:effectLst/>
                          <a:latin typeface="Arial" panose="020B0604020202020204" pitchFamily="34" charset="0"/>
                          <a:ea typeface="+mn-ea"/>
                          <a:cs typeface="Arial" panose="020B0604020202020204" pitchFamily="34" charset="0"/>
                        </a:rPr>
                        <a:t>Te</a:t>
                      </a:r>
                      <a:r>
                        <a:rPr lang="en-US" sz="1400" kern="1200" dirty="0">
                          <a:solidFill>
                            <a:srgbClr val="004150"/>
                          </a:solidFill>
                          <a:effectLst/>
                          <a:latin typeface="Arial" panose="020B0604020202020204" pitchFamily="34" charset="0"/>
                          <a:ea typeface="+mn-ea"/>
                          <a:cs typeface="Arial" panose="020B0604020202020204" pitchFamily="34" charset="0"/>
                        </a:rPr>
                        <a:t> </a:t>
                      </a:r>
                      <a:r>
                        <a:rPr lang="en-US" sz="1400" kern="1200" dirty="0" err="1">
                          <a:solidFill>
                            <a:srgbClr val="004150"/>
                          </a:solidFill>
                          <a:effectLst/>
                          <a:latin typeface="Arial" panose="020B0604020202020204" pitchFamily="34" charset="0"/>
                          <a:ea typeface="+mn-ea"/>
                          <a:cs typeface="Arial" panose="020B0604020202020204" pitchFamily="34" charset="0"/>
                        </a:rPr>
                        <a:t>Ao</a:t>
                      </a:r>
                      <a:r>
                        <a:rPr lang="en-US" sz="1400" kern="1200" dirty="0">
                          <a:solidFill>
                            <a:srgbClr val="004150"/>
                          </a:solidFill>
                          <a:effectLst/>
                          <a:latin typeface="Arial" panose="020B0604020202020204" pitchFamily="34" charset="0"/>
                          <a:ea typeface="+mn-ea"/>
                          <a:cs typeface="Arial" panose="020B0604020202020204" pitchFamily="34" charset="0"/>
                        </a:rPr>
                        <a:t> </a:t>
                      </a:r>
                      <a:r>
                        <a:rPr lang="en-US" sz="1400" kern="1200" dirty="0" err="1">
                          <a:solidFill>
                            <a:srgbClr val="004150"/>
                          </a:solidFill>
                          <a:effectLst/>
                          <a:latin typeface="Arial" panose="020B0604020202020204" pitchFamily="34" charset="0"/>
                          <a:ea typeface="+mn-ea"/>
                          <a:cs typeface="Arial" panose="020B0604020202020204" pitchFamily="34" charset="0"/>
                        </a:rPr>
                        <a:t>Maori</a:t>
                      </a:r>
                      <a:r>
                        <a:rPr lang="en-US" sz="1400" kern="1200" dirty="0">
                          <a:solidFill>
                            <a:srgbClr val="004150"/>
                          </a:solidFill>
                          <a:effectLst/>
                          <a:latin typeface="Arial" panose="020B0604020202020204" pitchFamily="34" charset="0"/>
                          <a:ea typeface="+mn-ea"/>
                          <a:cs typeface="Arial" panose="020B0604020202020204" pitchFamily="34" charset="0"/>
                        </a:rPr>
                        <a:t> journey; develop our strategy and follow up actions for building a greater awareness of tikanga, and our </a:t>
                      </a:r>
                      <a:r>
                        <a:rPr lang="en-US" sz="1400" kern="1200" dirty="0" err="1">
                          <a:solidFill>
                            <a:srgbClr val="004150"/>
                          </a:solidFill>
                          <a:effectLst/>
                          <a:latin typeface="Arial" panose="020B0604020202020204" pitchFamily="34" charset="0"/>
                          <a:ea typeface="+mn-ea"/>
                          <a:cs typeface="Arial" panose="020B0604020202020204" pitchFamily="34" charset="0"/>
                        </a:rPr>
                        <a:t>Te</a:t>
                      </a:r>
                      <a:r>
                        <a:rPr lang="en-US" sz="1400" kern="1200" dirty="0">
                          <a:solidFill>
                            <a:srgbClr val="004150"/>
                          </a:solidFill>
                          <a:effectLst/>
                          <a:latin typeface="Arial" panose="020B0604020202020204" pitchFamily="34" charset="0"/>
                          <a:ea typeface="+mn-ea"/>
                          <a:cs typeface="Arial" panose="020B0604020202020204" pitchFamily="34" charset="0"/>
                        </a:rPr>
                        <a:t> </a:t>
                      </a:r>
                      <a:r>
                        <a:rPr lang="en-US" sz="1400" kern="1200" dirty="0" err="1">
                          <a:solidFill>
                            <a:srgbClr val="004150"/>
                          </a:solidFill>
                          <a:effectLst/>
                          <a:latin typeface="Arial" panose="020B0604020202020204" pitchFamily="34" charset="0"/>
                          <a:ea typeface="+mn-ea"/>
                          <a:cs typeface="Arial" panose="020B0604020202020204" pitchFamily="34" charset="0"/>
                        </a:rPr>
                        <a:t>Ao</a:t>
                      </a:r>
                      <a:r>
                        <a:rPr lang="en-US" sz="1400" kern="1200" dirty="0">
                          <a:solidFill>
                            <a:srgbClr val="004150"/>
                          </a:solidFill>
                          <a:effectLst/>
                          <a:latin typeface="Arial" panose="020B0604020202020204" pitchFamily="34" charset="0"/>
                          <a:ea typeface="+mn-ea"/>
                          <a:cs typeface="Arial" panose="020B0604020202020204" pitchFamily="34" charset="0"/>
                        </a:rPr>
                        <a:t> </a:t>
                      </a:r>
                      <a:r>
                        <a:rPr lang="en-US" sz="1400" kern="1200" dirty="0" err="1">
                          <a:solidFill>
                            <a:srgbClr val="004150"/>
                          </a:solidFill>
                          <a:effectLst/>
                          <a:latin typeface="Arial" panose="020B0604020202020204" pitchFamily="34" charset="0"/>
                          <a:ea typeface="+mn-ea"/>
                          <a:cs typeface="Arial" panose="020B0604020202020204" pitchFamily="34" charset="0"/>
                        </a:rPr>
                        <a:t>Maori</a:t>
                      </a:r>
                      <a:r>
                        <a:rPr lang="en-US" sz="1400" kern="1200" dirty="0">
                          <a:solidFill>
                            <a:srgbClr val="004150"/>
                          </a:solidFill>
                          <a:effectLst/>
                          <a:latin typeface="Arial" panose="020B0604020202020204" pitchFamily="34" charset="0"/>
                          <a:ea typeface="+mn-ea"/>
                          <a:cs typeface="Arial" panose="020B0604020202020204" pitchFamily="34" charset="0"/>
                        </a:rPr>
                        <a:t> and </a:t>
                      </a:r>
                      <a:r>
                        <a:rPr lang="en-US" sz="1400" kern="1200" dirty="0" err="1">
                          <a:solidFill>
                            <a:srgbClr val="004150"/>
                          </a:solidFill>
                          <a:effectLst/>
                          <a:latin typeface="Arial" panose="020B0604020202020204" pitchFamily="34" charset="0"/>
                          <a:ea typeface="+mn-ea"/>
                          <a:cs typeface="Arial" panose="020B0604020202020204" pitchFamily="34" charset="0"/>
                        </a:rPr>
                        <a:t>Te</a:t>
                      </a:r>
                      <a:r>
                        <a:rPr lang="en-US" sz="1400" kern="1200" dirty="0">
                          <a:solidFill>
                            <a:srgbClr val="004150"/>
                          </a:solidFill>
                          <a:effectLst/>
                          <a:latin typeface="Arial" panose="020B0604020202020204" pitchFamily="34" charset="0"/>
                          <a:ea typeface="+mn-ea"/>
                          <a:cs typeface="Arial" panose="020B0604020202020204" pitchFamily="34" charset="0"/>
                        </a:rPr>
                        <a:t> </a:t>
                      </a:r>
                      <a:r>
                        <a:rPr lang="en-US" sz="1400" kern="1200" dirty="0" err="1">
                          <a:solidFill>
                            <a:srgbClr val="004150"/>
                          </a:solidFill>
                          <a:effectLst/>
                          <a:latin typeface="Arial" panose="020B0604020202020204" pitchFamily="34" charset="0"/>
                          <a:ea typeface="+mn-ea"/>
                          <a:cs typeface="Arial" panose="020B0604020202020204" pitchFamily="34" charset="0"/>
                        </a:rPr>
                        <a:t>Reo</a:t>
                      </a:r>
                      <a:r>
                        <a:rPr lang="en-US" sz="1400" kern="1200" dirty="0">
                          <a:solidFill>
                            <a:srgbClr val="004150"/>
                          </a:solidFill>
                          <a:effectLst/>
                          <a:latin typeface="Arial" panose="020B0604020202020204" pitchFamily="34" charset="0"/>
                          <a:ea typeface="+mn-ea"/>
                          <a:cs typeface="Arial" panose="020B0604020202020204" pitchFamily="34" charset="0"/>
                        </a:rPr>
                        <a:t> capability; and to engage and partner effectively with </a:t>
                      </a:r>
                      <a:r>
                        <a:rPr lang="en-US" sz="1400" kern="1200" dirty="0" err="1">
                          <a:solidFill>
                            <a:srgbClr val="004150"/>
                          </a:solidFill>
                          <a:effectLst/>
                          <a:latin typeface="Arial" panose="020B0604020202020204" pitchFamily="34" charset="0"/>
                          <a:ea typeface="+mn-ea"/>
                          <a:cs typeface="Arial" panose="020B0604020202020204" pitchFamily="34" charset="0"/>
                        </a:rPr>
                        <a:t>Maori</a:t>
                      </a:r>
                      <a:r>
                        <a:rPr lang="en-US" sz="1400" kern="1200" dirty="0">
                          <a:solidFill>
                            <a:srgbClr val="004150"/>
                          </a:solidFill>
                          <a:effectLst/>
                          <a:latin typeface="Arial" panose="020B0604020202020204" pitchFamily="34" charset="0"/>
                          <a:ea typeface="+mn-ea"/>
                          <a:cs typeface="Arial" panose="020B0604020202020204" pitchFamily="34" charset="0"/>
                        </a:rPr>
                        <a:t>.</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400" kern="1200" dirty="0">
                          <a:solidFill>
                            <a:srgbClr val="004150"/>
                          </a:solidFill>
                          <a:effectLst/>
                          <a:latin typeface="Arial" panose="020B0604020202020204" pitchFamily="34" charset="0"/>
                          <a:ea typeface="+mn-ea"/>
                          <a:cs typeface="Arial" panose="020B0604020202020204" pitchFamily="34" charset="0"/>
                        </a:rPr>
                        <a:t>We w</a:t>
                      </a:r>
                      <a:r>
                        <a:rPr kumimoji="0" lang="en-US" sz="1400" b="0" i="0" u="none" strike="noStrike" kern="1200" cap="none" spc="0" normalizeH="0" baseline="0" dirty="0">
                          <a:ln>
                            <a:noFill/>
                          </a:ln>
                          <a:solidFill>
                            <a:srgbClr val="004150"/>
                          </a:solidFill>
                          <a:effectLst/>
                          <a:uLnTx/>
                          <a:uFillTx/>
                          <a:latin typeface="Arial" panose="020B0604020202020204" pitchFamily="34" charset="0"/>
                          <a:ea typeface="+mn-ea"/>
                          <a:cs typeface="Arial" panose="020B0604020202020204" pitchFamily="34" charset="0"/>
                        </a:rPr>
                        <a:t>elcome new staff with a mihi </a:t>
                      </a:r>
                      <a:r>
                        <a:rPr kumimoji="0" lang="en-US" sz="1400" b="0" i="0" u="none" strike="noStrike" kern="1200" cap="none" spc="0" normalizeH="0" baseline="0" dirty="0" err="1">
                          <a:ln>
                            <a:noFill/>
                          </a:ln>
                          <a:solidFill>
                            <a:srgbClr val="004150"/>
                          </a:solidFill>
                          <a:effectLst/>
                          <a:uLnTx/>
                          <a:uFillTx/>
                          <a:latin typeface="Arial" panose="020B0604020202020204" pitchFamily="34" charset="0"/>
                          <a:ea typeface="+mn-ea"/>
                          <a:cs typeface="Arial" panose="020B0604020202020204" pitchFamily="34" charset="0"/>
                        </a:rPr>
                        <a:t>whakatau</a:t>
                      </a:r>
                      <a:r>
                        <a:rPr kumimoji="0" lang="en-US" sz="1400" b="0" i="0" u="none" strike="noStrike" kern="1200" cap="none" spc="0" normalizeH="0" baseline="0" dirty="0">
                          <a:ln>
                            <a:noFill/>
                          </a:ln>
                          <a:solidFill>
                            <a:srgbClr val="004150"/>
                          </a:solidFill>
                          <a:effectLst/>
                          <a:uLnTx/>
                          <a:uFillTx/>
                          <a:latin typeface="Arial" panose="020B0604020202020204" pitchFamily="34" charset="0"/>
                          <a:ea typeface="+mn-ea"/>
                          <a:cs typeface="Arial" panose="020B0604020202020204" pitchFamily="34" charset="0"/>
                        </a:rPr>
                        <a:t>, </a:t>
                      </a:r>
                      <a:r>
                        <a:rPr lang="en-US" sz="1400" kern="1200" dirty="0">
                          <a:solidFill>
                            <a:srgbClr val="004150"/>
                          </a:solidFill>
                          <a:effectLst/>
                          <a:latin typeface="Arial" panose="020B0604020202020204" pitchFamily="34" charset="0"/>
                          <a:ea typeface="+mn-ea"/>
                          <a:cs typeface="Arial" panose="020B0604020202020204" pitchFamily="34" charset="0"/>
                        </a:rPr>
                        <a:t>offer </a:t>
                      </a:r>
                      <a:r>
                        <a:rPr lang="en-US" sz="1400" kern="1200" dirty="0" err="1">
                          <a:solidFill>
                            <a:srgbClr val="004150"/>
                          </a:solidFill>
                          <a:effectLst/>
                          <a:latin typeface="Arial" panose="020B0604020202020204" pitchFamily="34" charset="0"/>
                          <a:ea typeface="+mn-ea"/>
                          <a:cs typeface="Arial" panose="020B0604020202020204" pitchFamily="34" charset="0"/>
                        </a:rPr>
                        <a:t>Te</a:t>
                      </a:r>
                      <a:r>
                        <a:rPr lang="en-US" sz="1400" kern="1200" dirty="0">
                          <a:solidFill>
                            <a:srgbClr val="004150"/>
                          </a:solidFill>
                          <a:effectLst/>
                          <a:latin typeface="Arial" panose="020B0604020202020204" pitchFamily="34" charset="0"/>
                          <a:ea typeface="+mn-ea"/>
                          <a:cs typeface="Arial" panose="020B0604020202020204" pitchFamily="34" charset="0"/>
                        </a:rPr>
                        <a:t> </a:t>
                      </a:r>
                      <a:r>
                        <a:rPr lang="en-US" sz="1400" kern="1200" dirty="0" err="1">
                          <a:solidFill>
                            <a:srgbClr val="004150"/>
                          </a:solidFill>
                          <a:effectLst/>
                          <a:latin typeface="Arial" panose="020B0604020202020204" pitchFamily="34" charset="0"/>
                          <a:ea typeface="+mn-ea"/>
                          <a:cs typeface="Arial" panose="020B0604020202020204" pitchFamily="34" charset="0"/>
                        </a:rPr>
                        <a:t>Reo</a:t>
                      </a:r>
                      <a:r>
                        <a:rPr lang="en-US" sz="1400" kern="1200" dirty="0">
                          <a:solidFill>
                            <a:srgbClr val="004150"/>
                          </a:solidFill>
                          <a:effectLst/>
                          <a:latin typeface="Arial" panose="020B0604020202020204" pitchFamily="34" charset="0"/>
                          <a:ea typeface="+mn-ea"/>
                          <a:cs typeface="Arial" panose="020B0604020202020204" pitchFamily="34" charset="0"/>
                        </a:rPr>
                        <a:t> lessons at beginner and intermediate levels for all staff during business hours, </a:t>
                      </a:r>
                      <a:r>
                        <a:rPr kumimoji="0" lang="en-US" sz="1400" b="0" i="0" u="none" strike="noStrike" kern="1200" cap="none" spc="0" normalizeH="0" baseline="0" dirty="0">
                          <a:ln>
                            <a:noFill/>
                          </a:ln>
                          <a:solidFill>
                            <a:srgbClr val="004150"/>
                          </a:solidFill>
                          <a:effectLst/>
                          <a:uLnTx/>
                          <a:uFillTx/>
                          <a:latin typeface="Arial" panose="020B0604020202020204" pitchFamily="34" charset="0"/>
                          <a:ea typeface="+mn-ea"/>
                          <a:cs typeface="Arial" panose="020B0604020202020204" pitchFamily="34" charset="0"/>
                        </a:rPr>
                        <a:t>and incorporate </a:t>
                      </a:r>
                      <a:r>
                        <a:rPr kumimoji="0" lang="en-US" sz="1400" b="0" i="0" u="none" strike="noStrike" kern="1200" cap="none" spc="0" normalizeH="0" baseline="0" dirty="0" err="1">
                          <a:ln>
                            <a:noFill/>
                          </a:ln>
                          <a:solidFill>
                            <a:srgbClr val="004150"/>
                          </a:solidFill>
                          <a:effectLst/>
                          <a:uLnTx/>
                          <a:uFillTx/>
                          <a:latin typeface="Arial" panose="020B0604020202020204" pitchFamily="34" charset="0"/>
                          <a:ea typeface="+mn-ea"/>
                          <a:cs typeface="Arial" panose="020B0604020202020204" pitchFamily="34" charset="0"/>
                        </a:rPr>
                        <a:t>Te</a:t>
                      </a:r>
                      <a:r>
                        <a:rPr kumimoji="0" lang="en-US" sz="1400" b="0" i="0" u="none" strike="noStrike" kern="1200" cap="none" spc="0" normalizeH="0" baseline="0" dirty="0">
                          <a:ln>
                            <a:noFill/>
                          </a:ln>
                          <a:solidFill>
                            <a:srgbClr val="004150"/>
                          </a:solidFill>
                          <a:effectLst/>
                          <a:uLnTx/>
                          <a:uFillTx/>
                          <a:latin typeface="Arial" panose="020B0604020202020204" pitchFamily="34" charset="0"/>
                          <a:ea typeface="+mn-ea"/>
                          <a:cs typeface="Arial" panose="020B0604020202020204" pitchFamily="34" charset="0"/>
                        </a:rPr>
                        <a:t> </a:t>
                      </a:r>
                      <a:r>
                        <a:rPr kumimoji="0" lang="en-US" sz="1400" b="0" i="0" u="none" strike="noStrike" kern="1200" cap="none" spc="0" normalizeH="0" baseline="0" dirty="0" err="1">
                          <a:ln>
                            <a:noFill/>
                          </a:ln>
                          <a:solidFill>
                            <a:srgbClr val="004150"/>
                          </a:solidFill>
                          <a:effectLst/>
                          <a:uLnTx/>
                          <a:uFillTx/>
                          <a:latin typeface="Arial" panose="020B0604020202020204" pitchFamily="34" charset="0"/>
                          <a:ea typeface="+mn-ea"/>
                          <a:cs typeface="Arial" panose="020B0604020202020204" pitchFamily="34" charset="0"/>
                        </a:rPr>
                        <a:t>Reo</a:t>
                      </a:r>
                      <a:r>
                        <a:rPr kumimoji="0" lang="en-US" sz="1400" b="0" i="0" u="none" strike="noStrike" kern="1200" cap="none" spc="0" normalizeH="0" baseline="0" dirty="0">
                          <a:ln>
                            <a:noFill/>
                          </a:ln>
                          <a:solidFill>
                            <a:srgbClr val="004150"/>
                          </a:solidFill>
                          <a:effectLst/>
                          <a:uLnTx/>
                          <a:uFillTx/>
                          <a:latin typeface="Arial" panose="020B0604020202020204" pitchFamily="34" charset="0"/>
                          <a:ea typeface="+mn-ea"/>
                          <a:cs typeface="Arial" panose="020B0604020202020204" pitchFamily="34" charset="0"/>
                        </a:rPr>
                        <a:t> in our business correspondence and information material.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en-NZ" sz="1400" b="0" i="0" u="none" strike="noStrike" kern="1200" cap="none" spc="0" normalizeH="0" baseline="0" dirty="0">
                          <a:ln>
                            <a:noFill/>
                          </a:ln>
                          <a:solidFill>
                            <a:srgbClr val="004150"/>
                          </a:solidFill>
                          <a:effectLst/>
                          <a:uLnTx/>
                          <a:uFillTx/>
                          <a:latin typeface="Arial" panose="020B0604020202020204" pitchFamily="34" charset="0"/>
                          <a:ea typeface="+mn-ea"/>
                          <a:cs typeface="Arial" panose="020B0604020202020204" pitchFamily="34" charset="0"/>
                        </a:rPr>
                        <a:t>We have a cultural competency in all position descriptions and require all staff to demonstrate respect for one another, respect being one of our 5 core values. Discrimination on any grounds is not tolerated.</a:t>
                      </a:r>
                    </a:p>
                  </a:txBody>
                  <a:tcPr marL="114300" marR="114300" marT="0" marB="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400" dirty="0">
                          <a:solidFill>
                            <a:srgbClr val="004150"/>
                          </a:solidFill>
                          <a:latin typeface="Arial" panose="020B0604020202020204" pitchFamily="34" charset="0"/>
                          <a:cs typeface="Arial" panose="020B0604020202020204" pitchFamily="34" charset="0"/>
                        </a:rPr>
                        <a:t>Continue to promote attendance at </a:t>
                      </a:r>
                      <a:r>
                        <a:rPr lang="en-NZ" sz="1400" dirty="0" err="1">
                          <a:solidFill>
                            <a:srgbClr val="004150"/>
                          </a:solidFill>
                          <a:latin typeface="Arial" panose="020B0604020202020204" pitchFamily="34" charset="0"/>
                          <a:cs typeface="Arial" panose="020B0604020202020204" pitchFamily="34" charset="0"/>
                        </a:rPr>
                        <a:t>Te</a:t>
                      </a:r>
                      <a:r>
                        <a:rPr lang="en-NZ" sz="1400" dirty="0">
                          <a:solidFill>
                            <a:srgbClr val="004150"/>
                          </a:solidFill>
                          <a:latin typeface="Arial" panose="020B0604020202020204" pitchFamily="34" charset="0"/>
                          <a:cs typeface="Arial" panose="020B0604020202020204" pitchFamily="34" charset="0"/>
                        </a:rPr>
                        <a:t> </a:t>
                      </a:r>
                      <a:r>
                        <a:rPr lang="en-NZ" sz="1400" dirty="0" err="1">
                          <a:solidFill>
                            <a:srgbClr val="004150"/>
                          </a:solidFill>
                          <a:latin typeface="Arial" panose="020B0604020202020204" pitchFamily="34" charset="0"/>
                          <a:cs typeface="Arial" panose="020B0604020202020204" pitchFamily="34" charset="0"/>
                        </a:rPr>
                        <a:t>Reo</a:t>
                      </a:r>
                      <a:r>
                        <a:rPr lang="en-NZ" sz="1400" dirty="0">
                          <a:solidFill>
                            <a:srgbClr val="004150"/>
                          </a:solidFill>
                          <a:latin typeface="Arial" panose="020B0604020202020204" pitchFamily="34" charset="0"/>
                          <a:cs typeface="Arial" panose="020B0604020202020204" pitchFamily="34" charset="0"/>
                        </a:rPr>
                        <a:t> lessons and reflect </a:t>
                      </a:r>
                      <a:r>
                        <a:rPr lang="en-NZ" sz="1400" dirty="0" err="1">
                          <a:solidFill>
                            <a:srgbClr val="004150"/>
                          </a:solidFill>
                          <a:latin typeface="Arial" panose="020B0604020202020204" pitchFamily="34" charset="0"/>
                          <a:cs typeface="Arial" panose="020B0604020202020204" pitchFamily="34" charset="0"/>
                        </a:rPr>
                        <a:t>Te</a:t>
                      </a:r>
                      <a:r>
                        <a:rPr lang="en-NZ" sz="1400" dirty="0">
                          <a:solidFill>
                            <a:srgbClr val="004150"/>
                          </a:solidFill>
                          <a:latin typeface="Arial" panose="020B0604020202020204" pitchFamily="34" charset="0"/>
                          <a:cs typeface="Arial" panose="020B0604020202020204" pitchFamily="34" charset="0"/>
                        </a:rPr>
                        <a:t> </a:t>
                      </a:r>
                      <a:r>
                        <a:rPr lang="en-NZ" sz="1400" dirty="0" err="1">
                          <a:solidFill>
                            <a:srgbClr val="004150"/>
                          </a:solidFill>
                          <a:latin typeface="Arial" panose="020B0604020202020204" pitchFamily="34" charset="0"/>
                          <a:cs typeface="Arial" panose="020B0604020202020204" pitchFamily="34" charset="0"/>
                        </a:rPr>
                        <a:t>Ao</a:t>
                      </a:r>
                      <a:r>
                        <a:rPr lang="en-NZ" sz="1400" dirty="0">
                          <a:solidFill>
                            <a:srgbClr val="004150"/>
                          </a:solidFill>
                          <a:latin typeface="Arial" panose="020B0604020202020204" pitchFamily="34" charset="0"/>
                          <a:cs typeface="Arial" panose="020B0604020202020204" pitchFamily="34" charset="0"/>
                        </a:rPr>
                        <a:t> Māori and other cultural values in the delivery of our services.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400" dirty="0">
                          <a:solidFill>
                            <a:srgbClr val="004150"/>
                          </a:solidFill>
                          <a:latin typeface="Arial" panose="020B0604020202020204" pitchFamily="34" charset="0"/>
                          <a:cs typeface="Arial" panose="020B0604020202020204" pitchFamily="34" charset="0"/>
                        </a:rPr>
                        <a:t>Continue to provide training in our </a:t>
                      </a:r>
                      <a:r>
                        <a:rPr lang="en-NZ" sz="1400" dirty="0" err="1">
                          <a:solidFill>
                            <a:srgbClr val="004150"/>
                          </a:solidFill>
                          <a:latin typeface="Arial" panose="020B0604020202020204" pitchFamily="34" charset="0"/>
                          <a:cs typeface="Arial" panose="020B0604020202020204" pitchFamily="34" charset="0"/>
                        </a:rPr>
                        <a:t>Te</a:t>
                      </a:r>
                      <a:r>
                        <a:rPr lang="en-NZ" sz="1400" dirty="0">
                          <a:solidFill>
                            <a:srgbClr val="004150"/>
                          </a:solidFill>
                          <a:latin typeface="Arial" panose="020B0604020202020204" pitchFamily="34" charset="0"/>
                          <a:cs typeface="Arial" panose="020B0604020202020204" pitchFamily="34" charset="0"/>
                        </a:rPr>
                        <a:t> </a:t>
                      </a:r>
                      <a:r>
                        <a:rPr lang="en-NZ" sz="1400" dirty="0" err="1">
                          <a:solidFill>
                            <a:srgbClr val="004150"/>
                          </a:solidFill>
                          <a:latin typeface="Arial" panose="020B0604020202020204" pitchFamily="34" charset="0"/>
                          <a:cs typeface="Arial" panose="020B0604020202020204" pitchFamily="34" charset="0"/>
                        </a:rPr>
                        <a:t>Ao</a:t>
                      </a:r>
                      <a:r>
                        <a:rPr lang="en-NZ" sz="1400" dirty="0">
                          <a:solidFill>
                            <a:srgbClr val="004150"/>
                          </a:solidFill>
                          <a:latin typeface="Arial" panose="020B0604020202020204" pitchFamily="34" charset="0"/>
                          <a:cs typeface="Arial" panose="020B0604020202020204" pitchFamily="34" charset="0"/>
                        </a:rPr>
                        <a:t> Māori understanding and practice.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400" dirty="0">
                          <a:solidFill>
                            <a:srgbClr val="004150"/>
                          </a:solidFill>
                          <a:latin typeface="Arial" panose="020B0604020202020204" pitchFamily="34" charset="0"/>
                          <a:cs typeface="Arial" panose="020B0604020202020204" pitchFamily="34" charset="0"/>
                        </a:rPr>
                        <a:t>Consult and engage with staff on the continuous improvement in our diversity, equity and inclusion policy and practice.</a:t>
                      </a:r>
                    </a:p>
                  </a:txBody>
                  <a:tcPr/>
                </a:tc>
                <a:extLst>
                  <a:ext uri="{0D108BD9-81ED-4DB2-BD59-A6C34878D82A}">
                    <a16:rowId xmlns:a16="http://schemas.microsoft.com/office/drawing/2014/main" val="2034324945"/>
                  </a:ext>
                </a:extLst>
              </a:tr>
              <a:tr h="21361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400" b="1" i="0" u="none" strike="noStrike" kern="1200" baseline="0" dirty="0">
                          <a:solidFill>
                            <a:srgbClr val="004150"/>
                          </a:solidFill>
                          <a:latin typeface="Arial" panose="020B0604020202020204" pitchFamily="34" charset="0"/>
                          <a:ea typeface="+mn-ea"/>
                          <a:cs typeface="Arial" panose="020B0604020202020204" pitchFamily="34" charset="0"/>
                        </a:rPr>
                        <a:t>Focus area 6</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Te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Taunoa</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o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te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Mahi </a:t>
                      </a:r>
                      <a:r>
                        <a:rPr lang="en-NZ" sz="1400" b="0" i="0" u="none" strike="noStrike" kern="1200" baseline="0" dirty="0" err="1">
                          <a:solidFill>
                            <a:srgbClr val="004150"/>
                          </a:solidFill>
                          <a:latin typeface="Arial" panose="020B0604020202020204" pitchFamily="34" charset="0"/>
                          <a:ea typeface="+mn-ea"/>
                          <a:cs typeface="Arial" panose="020B0604020202020204" pitchFamily="34" charset="0"/>
                        </a:rPr>
                        <a:t>Pīngore</a:t>
                      </a:r>
                      <a:r>
                        <a:rPr lang="en-NZ" sz="1400" b="0" i="0" u="none" strike="noStrike" kern="1200" baseline="0" dirty="0">
                          <a:solidFill>
                            <a:srgbClr val="004150"/>
                          </a:solidFill>
                          <a:latin typeface="Arial" panose="020B0604020202020204" pitchFamily="34" charset="0"/>
                          <a:ea typeface="+mn-ea"/>
                          <a:cs typeface="Arial" panose="020B0604020202020204" pitchFamily="34" charset="0"/>
                        </a:rPr>
                        <a:t> - Flexible-work-by-default</a:t>
                      </a:r>
                      <a:endParaRPr lang="en-NZ" sz="1400" dirty="0">
                        <a:solidFill>
                          <a:srgbClr val="004150"/>
                        </a:solidFill>
                        <a:latin typeface="Arial" panose="020B0604020202020204" pitchFamily="34" charset="0"/>
                        <a:cs typeface="Arial" panose="020B0604020202020204" pitchFamily="34" charset="0"/>
                      </a:endParaRPr>
                    </a:p>
                    <a:p>
                      <a:endParaRPr lang="en-NZ" sz="1400" dirty="0">
                        <a:solidFill>
                          <a:srgbClr val="004150"/>
                        </a:solidFill>
                        <a:latin typeface="Arial" panose="020B0604020202020204" pitchFamily="34" charset="0"/>
                        <a:cs typeface="Arial" panose="020B0604020202020204" pitchFamily="34" charset="0"/>
                      </a:endParaRPr>
                    </a:p>
                    <a:p>
                      <a:r>
                        <a:rPr lang="en-NZ" sz="1400" i="1" dirty="0">
                          <a:solidFill>
                            <a:srgbClr val="004150"/>
                          </a:solidFill>
                          <a:latin typeface="Arial" panose="020B0604020202020204" pitchFamily="34" charset="0"/>
                          <a:cs typeface="Arial" panose="020B0604020202020204" pitchFamily="34" charset="0"/>
                        </a:rPr>
                        <a:t>Offering flexible work by default</a:t>
                      </a:r>
                    </a:p>
                  </a:txBody>
                  <a:tcPr/>
                </a:tc>
                <a:tc>
                  <a:txBody>
                    <a:bodyPr/>
                    <a:lstStyle/>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400" kern="1200" dirty="0">
                          <a:solidFill>
                            <a:srgbClr val="004150"/>
                          </a:solidFill>
                          <a:effectLst/>
                          <a:latin typeface="Arial" panose="020B0604020202020204" pitchFamily="34" charset="0"/>
                          <a:ea typeface="+mn-ea"/>
                          <a:cs typeface="Arial" panose="020B0604020202020204" pitchFamily="34" charset="0"/>
                        </a:rPr>
                        <a:t>We have a flexible working policy that is principles-based – based on the needs of the individual, their role, their team and the office. Flexible working is very much a part of our employment value proposition (EVP).</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US" sz="1400" kern="1200" dirty="0">
                          <a:solidFill>
                            <a:srgbClr val="004150"/>
                          </a:solidFill>
                          <a:effectLst/>
                          <a:latin typeface="Arial" panose="020B0604020202020204" pitchFamily="34" charset="0"/>
                          <a:ea typeface="+mn-ea"/>
                          <a:cs typeface="Arial" panose="020B0604020202020204" pitchFamily="34" charset="0"/>
                        </a:rPr>
                        <a:t>Flexible options we have used include, for example, variable start/finish times, flexible hours, remote working, part time vs full time, and compressed hours. </a:t>
                      </a:r>
                    </a:p>
                    <a:p>
                      <a:pPr marL="285750" indent="-285750" algn="l">
                        <a:lnSpc>
                          <a:spcPct val="107000"/>
                        </a:lnSpc>
                        <a:spcAft>
                          <a:spcPts val="800"/>
                        </a:spcAft>
                        <a:buFont typeface="Arial" panose="020B0604020202020204" pitchFamily="34" charset="0"/>
                        <a:buChar char="•"/>
                      </a:pPr>
                      <a:endParaRPr lang="en-NZ" sz="1400" dirty="0">
                        <a:solidFill>
                          <a:srgbClr val="00415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400" dirty="0">
                          <a:solidFill>
                            <a:srgbClr val="004150"/>
                          </a:solidFill>
                          <a:latin typeface="Arial" panose="020B0604020202020204" pitchFamily="34" charset="0"/>
                          <a:cs typeface="Arial" panose="020B0604020202020204" pitchFamily="34" charset="0"/>
                        </a:rPr>
                        <a:t>Continue to offer flexible working for work/life balance and to attract and retain a more diverse range of staff e.g. those returning to the workforce or those with caregiving responsibilities.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400" dirty="0">
                          <a:solidFill>
                            <a:srgbClr val="004150"/>
                          </a:solidFill>
                          <a:latin typeface="Arial" panose="020B0604020202020204" pitchFamily="34" charset="0"/>
                          <a:cs typeface="Arial" panose="020B0604020202020204" pitchFamily="34" charset="0"/>
                        </a:rPr>
                        <a:t>Continue to ensure that flexible working does not disadvantage staff in loss of opportunity, relative remuneration, or recognition.</a:t>
                      </a:r>
                    </a:p>
                  </a:txBody>
                  <a:tcPr/>
                </a:tc>
                <a:extLst>
                  <a:ext uri="{0D108BD9-81ED-4DB2-BD59-A6C34878D82A}">
                    <a16:rowId xmlns:a16="http://schemas.microsoft.com/office/drawing/2014/main" val="715978258"/>
                  </a:ext>
                </a:extLst>
              </a:tr>
            </a:tbl>
          </a:graphicData>
        </a:graphic>
      </p:graphicFrame>
    </p:spTree>
    <p:extLst>
      <p:ext uri="{BB962C8B-B14F-4D97-AF65-F5344CB8AC3E}">
        <p14:creationId xmlns:p14="http://schemas.microsoft.com/office/powerpoint/2010/main" val="1244030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CM1004 Powerpoint FA.potx" id="{0621F713-E15F-4600-AA77-26AC58B97A6E}" vid="{D071BE18-E10E-4E0F-96E4-047EC92B891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01FF6438FFE247FEBE65A199DA65E9C0" version="1.0.0">
  <systemFields>
    <field name="Objective-Id">
      <value order="0">A823143</value>
    </field>
    <field name="Objective-Title">
      <value order="0">Kia Toipoto Action Plan for posting to website</value>
    </field>
    <field name="Objective-Description">
      <value order="0"/>
    </field>
    <field name="Objective-CreationStamp">
      <value order="0">2022-12-20T00:57:27Z</value>
    </field>
    <field name="Objective-IsApproved">
      <value order="0">false</value>
    </field>
    <field name="Objective-IsPublished">
      <value order="0">true</value>
    </field>
    <field name="Objective-DatePublished">
      <value order="0">2022-12-20T00:57:29Z</value>
    </field>
    <field name="Objective-ModificationStamp">
      <value order="0">2022-12-20T04:58:33Z</value>
    </field>
    <field name="Objective-Owner">
      <value order="0">Je Lan Brash</value>
    </field>
    <field name="Objective-Path">
      <value order="0">OPC Global Folder:File Plan:Corporate services:HR management:Classified Object:Kia Toipoto Public Service Action Plan (closing Gender, Maori, Pacific and Ethnic Pay Gaps)</value>
    </field>
    <field name="Objective-Parent">
      <value order="0">Kia Toipoto Public Service Action Plan (closing Gender, Maori, Pacific and Ethnic Pay Gaps)</value>
    </field>
    <field name="Objective-State">
      <value order="0">Published</value>
    </field>
    <field name="Objective-VersionId">
      <value order="0">vA1293337</value>
    </field>
    <field name="Objective-Version">
      <value order="0">3.0</value>
    </field>
    <field name="Objective-VersionNumber">
      <value order="0">3</value>
    </field>
    <field name="Objective-VersionComment">
      <value order="0"/>
    </field>
    <field name="Objective-FileNumber">
      <value order="0">HR/0410</value>
    </field>
    <field name="Objective-Classification">
      <value order="0"/>
    </field>
    <field name="Objective-Caveats">
      <value order="0"/>
    </field>
  </systemFields>
  <catalogues/>
</metadata>
</file>

<file path=customXml/itemProps1.xml><?xml version="1.0" encoding="utf-8"?>
<ds:datastoreItem xmlns:ds="http://schemas.openxmlformats.org/officeDocument/2006/customXml" ds:itemID="{5745109E-2DDF-40CB-AC2B-FF9B10C90820}">
  <ds:schemaRefs>
    <ds:schemaRef ds:uri="http://www.objective.com/ecm/document/metadata/01FF6438FFE247FEBE65A199DA65E9C0"/>
  </ds:schemaRefs>
</ds:datastoreItem>
</file>

<file path=docProps/app.xml><?xml version="1.0" encoding="utf-8"?>
<Properties xmlns="http://schemas.openxmlformats.org/officeDocument/2006/extended-properties" xmlns:vt="http://schemas.openxmlformats.org/officeDocument/2006/docPropsVTypes">
  <TotalTime>3569</TotalTime>
  <Words>1818</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Office Theme</vt:lpstr>
      <vt:lpstr>1_Office Theme</vt:lpstr>
      <vt:lpstr>PowerPoint Presentation</vt:lpstr>
      <vt:lpstr>In summary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D'Souza</dc:creator>
  <cp:lastModifiedBy>Michael Baker</cp:lastModifiedBy>
  <cp:revision>177</cp:revision>
  <dcterms:created xsi:type="dcterms:W3CDTF">2022-11-17T21:18:53Z</dcterms:created>
  <dcterms:modified xsi:type="dcterms:W3CDTF">2022-12-20T20:33:54Z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A823143</vt:lpwstr>
  </property>
  <property fmtid="{D5CDD505-2E9C-101B-9397-08002B2CF9AE}" pid="4" name="Objective-Title">
    <vt:lpwstr>Kia Toipoto Action Plan for posting to website</vt:lpwstr>
  </property>
  <property fmtid="{D5CDD505-2E9C-101B-9397-08002B2CF9AE}" pid="5" name="Objective-Description">
    <vt:lpwstr/>
  </property>
  <property fmtid="{D5CDD505-2E9C-101B-9397-08002B2CF9AE}" pid="6" name="Objective-CreationStamp">
    <vt:filetime>2022-12-20T00:57:27Z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2022-12-20T00:57:29Z</vt:filetime>
  </property>
  <property fmtid="{D5CDD505-2E9C-101B-9397-08002B2CF9AE}" pid="10" name="Objective-ModificationStamp">
    <vt:filetime>2022-12-20T04:58:33Z</vt:filetime>
  </property>
  <property fmtid="{D5CDD505-2E9C-101B-9397-08002B2CF9AE}" pid="11" name="Objective-Owner">
    <vt:lpwstr>Je Lan Brash</vt:lpwstr>
  </property>
  <property fmtid="{D5CDD505-2E9C-101B-9397-08002B2CF9AE}" pid="12" name="Objective-Path">
    <vt:lpwstr>OPC Global Folder:File Plan:Corporate services:HR management:Classified Object:Kia Toipoto Public Service Action Plan (closing Gender, Maori, Pacific and Ethnic Pay Gaps)</vt:lpwstr>
  </property>
  <property fmtid="{D5CDD505-2E9C-101B-9397-08002B2CF9AE}" pid="13" name="Objective-Parent">
    <vt:lpwstr>Kia Toipoto Public Service Action Plan (closing Gender, Maori, Pacific and Ethnic Pay Gaps)</vt:lpwstr>
  </property>
  <property fmtid="{D5CDD505-2E9C-101B-9397-08002B2CF9AE}" pid="14" name="Objective-State">
    <vt:lpwstr>Published</vt:lpwstr>
  </property>
  <property fmtid="{D5CDD505-2E9C-101B-9397-08002B2CF9AE}" pid="15" name="Objective-VersionId">
    <vt:lpwstr>vA1293337</vt:lpwstr>
  </property>
  <property fmtid="{D5CDD505-2E9C-101B-9397-08002B2CF9AE}" pid="16" name="Objective-Version">
    <vt:lpwstr>3.0</vt:lpwstr>
  </property>
  <property fmtid="{D5CDD505-2E9C-101B-9397-08002B2CF9AE}" pid="17" name="Objective-VersionNumber">
    <vt:r8>3</vt:r8>
  </property>
  <property fmtid="{D5CDD505-2E9C-101B-9397-08002B2CF9AE}" pid="18" name="Objective-VersionComment">
    <vt:lpwstr/>
  </property>
  <property fmtid="{D5CDD505-2E9C-101B-9397-08002B2CF9AE}" pid="19" name="Objective-FileNumber">
    <vt:lpwstr>HR/0410</vt:lpwstr>
  </property>
  <property fmtid="{D5CDD505-2E9C-101B-9397-08002B2CF9AE}" pid="20" name="Objective-Classification">
    <vt:lpwstr/>
  </property>
  <property fmtid="{D5CDD505-2E9C-101B-9397-08002B2CF9AE}" pid="21" name="Objective-Caveats">
    <vt:lpwstr/>
  </property>
</Properties>
</file>