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9" r:id="rId2"/>
    <p:sldId id="319" r:id="rId3"/>
    <p:sldId id="362" r:id="rId4"/>
    <p:sldId id="320" r:id="rId5"/>
    <p:sldId id="342" r:id="rId6"/>
    <p:sldId id="343" r:id="rId7"/>
    <p:sldId id="364" r:id="rId8"/>
    <p:sldId id="363" r:id="rId9"/>
    <p:sldId id="365" r:id="rId10"/>
    <p:sldId id="344" r:id="rId11"/>
    <p:sldId id="360" r:id="rId12"/>
    <p:sldId id="370" r:id="rId13"/>
    <p:sldId id="366" r:id="rId14"/>
    <p:sldId id="368" r:id="rId15"/>
    <p:sldId id="346" r:id="rId16"/>
    <p:sldId id="347" r:id="rId17"/>
    <p:sldId id="357" r:id="rId18"/>
    <p:sldId id="358" r:id="rId19"/>
    <p:sldId id="359" r:id="rId20"/>
    <p:sldId id="356" r:id="rId21"/>
    <p:sldId id="361" r:id="rId22"/>
    <p:sldId id="367" r:id="rId23"/>
    <p:sldId id="330" r:id="rId24"/>
    <p:sldId id="328" r:id="rId25"/>
    <p:sldId id="36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94776"/>
  </p:normalViewPr>
  <p:slideViewPr>
    <p:cSldViewPr snapToGrid="0" snapToObjects="1">
      <p:cViewPr varScale="1">
        <p:scale>
          <a:sx n="133" d="100"/>
          <a:sy n="133" d="100"/>
        </p:scale>
        <p:origin x="1344" y="200"/>
      </p:cViewPr>
      <p:guideLst>
        <p:guide orient="horz" pos="2160"/>
        <p:guide pos="2880"/>
      </p:guideLst>
    </p:cSldViewPr>
  </p:slideViewPr>
  <p:notesTextViewPr>
    <p:cViewPr>
      <p:scale>
        <a:sx n="100" d="100"/>
        <a:sy n="100" d="100"/>
      </p:scale>
      <p:origin x="0" y="-64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9071DA-1E77-1740-BA5B-68D097C7002C}" type="datetimeFigureOut">
              <a:rPr lang="en-US" smtClean="0"/>
              <a:t>5/10/18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97426-529A-3842-99E9-1D59D60AB5A3}" type="slidenum">
              <a:rPr lang="en-US" smtClean="0"/>
              <a:t>‹#›</a:t>
            </a:fld>
            <a:endParaRPr lang="en-US"/>
          </a:p>
        </p:txBody>
      </p:sp>
    </p:spTree>
    <p:extLst>
      <p:ext uri="{BB962C8B-B14F-4D97-AF65-F5344CB8AC3E}">
        <p14:creationId xmlns:p14="http://schemas.microsoft.com/office/powerpoint/2010/main" val="36740147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the least “</a:t>
            </a:r>
            <a:r>
              <a:rPr lang="en-US" dirty="0" err="1"/>
              <a:t>neuro</a:t>
            </a:r>
            <a:r>
              <a:rPr lang="en-US" dirty="0"/>
              <a:t>” paper you’re going to hear!</a:t>
            </a:r>
          </a:p>
        </p:txBody>
      </p:sp>
      <p:sp>
        <p:nvSpPr>
          <p:cNvPr id="4" name="Slide Number Placeholder 3"/>
          <p:cNvSpPr>
            <a:spLocks noGrp="1"/>
          </p:cNvSpPr>
          <p:nvPr>
            <p:ph type="sldNum" sz="quarter" idx="10"/>
          </p:nvPr>
        </p:nvSpPr>
        <p:spPr/>
        <p:txBody>
          <a:bodyPr/>
          <a:lstStyle/>
          <a:p>
            <a:fld id="{A2B97426-529A-3842-99E9-1D59D60AB5A3}" type="slidenum">
              <a:rPr lang="en-US" smtClean="0"/>
              <a:t>1</a:t>
            </a:fld>
            <a:endParaRPr lang="en-US"/>
          </a:p>
        </p:txBody>
      </p:sp>
    </p:spTree>
    <p:extLst>
      <p:ext uri="{BB962C8B-B14F-4D97-AF65-F5344CB8AC3E}">
        <p14:creationId xmlns:p14="http://schemas.microsoft.com/office/powerpoint/2010/main" val="187411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that we are all – or mostly – subject to cognitive biases that cause us to amplify rare, newsworthy events, and discount the more common. We know that people worry about air crashes more than they worry about the taxi ride to the airport, despite what actuarial data would tell us. What I want to mention briefly is the possibly false reassurance that comes from having a ‘human in the loop’</a:t>
            </a:r>
          </a:p>
          <a:p>
            <a:endParaRPr lang="en-GB" dirty="0"/>
          </a:p>
          <a:p>
            <a:r>
              <a:rPr lang="en-GB" dirty="0"/>
              <a:t>We now – because experts in human factors and psychology can show us – that the reaction time of a supervisor is markedly slower than the reaction time of an active player. We know that staying in an inert but alert state is all-but impossible for prolonged periods, especially as a task grows more familiar. We suspect, strongly, that automation bias can contribute to an erosion of decision-making capacities, and ‘judgmental atrophy.’ All of this makes me pretty concerned about the intermediate status of semi-autonomous cars. At best, </a:t>
            </a:r>
            <a:r>
              <a:rPr lang="en-GB" dirty="0" smtClean="0"/>
              <a:t>they’re </a:t>
            </a:r>
            <a:r>
              <a:rPr lang="en-GB" dirty="0"/>
              <a:t>likely to offer false reassurance. </a:t>
            </a:r>
            <a:r>
              <a:rPr lang="en-GB" smtClean="0"/>
              <a:t>At </a:t>
            </a:r>
            <a:r>
              <a:rPr lang="en-GB" dirty="0"/>
              <a:t>worst, they’re likely to result in humans being called upon to make decisions in highly non-optimal circumstances, that may well be worse than leaving it to the AI.</a:t>
            </a:r>
            <a:endParaRPr lang="en-US" dirty="0"/>
          </a:p>
        </p:txBody>
      </p:sp>
      <p:sp>
        <p:nvSpPr>
          <p:cNvPr id="4" name="Slide Number Placeholder 3"/>
          <p:cNvSpPr>
            <a:spLocks noGrp="1"/>
          </p:cNvSpPr>
          <p:nvPr>
            <p:ph type="sldNum" sz="quarter" idx="10"/>
          </p:nvPr>
        </p:nvSpPr>
        <p:spPr/>
        <p:txBody>
          <a:bodyPr/>
          <a:lstStyle/>
          <a:p>
            <a:fld id="{7AE16225-1F45-E249-BAD8-3D3D8718304D}" type="slidenum">
              <a:rPr lang="en-US" smtClean="0"/>
              <a:t>25</a:t>
            </a:fld>
            <a:endParaRPr lang="en-US"/>
          </a:p>
        </p:txBody>
      </p:sp>
    </p:spTree>
    <p:extLst>
      <p:ext uri="{BB962C8B-B14F-4D97-AF65-F5344CB8AC3E}">
        <p14:creationId xmlns:p14="http://schemas.microsoft.com/office/powerpoint/2010/main" val="398526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Erosion of discretion</a:t>
            </a:r>
            <a:endParaRPr lang="en-US" dirty="0"/>
          </a:p>
        </p:txBody>
      </p:sp>
      <p:sp>
        <p:nvSpPr>
          <p:cNvPr id="4" name="Slide Number Placeholder 3"/>
          <p:cNvSpPr>
            <a:spLocks noGrp="1"/>
          </p:cNvSpPr>
          <p:nvPr>
            <p:ph type="sldNum" sz="quarter" idx="10"/>
          </p:nvPr>
        </p:nvSpPr>
        <p:spPr/>
        <p:txBody>
          <a:bodyPr/>
          <a:lstStyle/>
          <a:p>
            <a:fld id="{A2B97426-529A-3842-99E9-1D59D60AB5A3}" type="slidenum">
              <a:rPr lang="en-US" smtClean="0"/>
              <a:t>6</a:t>
            </a:fld>
            <a:endParaRPr lang="en-US"/>
          </a:p>
        </p:txBody>
      </p:sp>
    </p:spTree>
    <p:extLst>
      <p:ext uri="{BB962C8B-B14F-4D97-AF65-F5344CB8AC3E}">
        <p14:creationId xmlns:p14="http://schemas.microsoft.com/office/powerpoint/2010/main" val="110822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Erosion of discretion</a:t>
            </a:r>
            <a:endParaRPr lang="en-US" dirty="0"/>
          </a:p>
        </p:txBody>
      </p:sp>
      <p:sp>
        <p:nvSpPr>
          <p:cNvPr id="4" name="Slide Number Placeholder 3"/>
          <p:cNvSpPr>
            <a:spLocks noGrp="1"/>
          </p:cNvSpPr>
          <p:nvPr>
            <p:ph type="sldNum" sz="quarter" idx="10"/>
          </p:nvPr>
        </p:nvSpPr>
        <p:spPr/>
        <p:txBody>
          <a:bodyPr/>
          <a:lstStyle/>
          <a:p>
            <a:fld id="{A2B97426-529A-3842-99E9-1D59D60AB5A3}" type="slidenum">
              <a:rPr lang="en-US" smtClean="0"/>
              <a:t>7</a:t>
            </a:fld>
            <a:endParaRPr lang="en-US"/>
          </a:p>
        </p:txBody>
      </p:sp>
    </p:spTree>
    <p:extLst>
      <p:ext uri="{BB962C8B-B14F-4D97-AF65-F5344CB8AC3E}">
        <p14:creationId xmlns:p14="http://schemas.microsoft.com/office/powerpoint/2010/main" val="40367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that’s a good or a bad thing will depend</a:t>
            </a:r>
            <a:r>
              <a:rPr lang="en-US" baseline="0" dirty="0"/>
              <a:t> on a range of considerations. Discretion, after all, is the same mechanism that allows for nepotism and cronyism. But it’s definitely a ‘thing’</a:t>
            </a:r>
            <a:endParaRPr lang="en-US" dirty="0"/>
          </a:p>
        </p:txBody>
      </p:sp>
      <p:sp>
        <p:nvSpPr>
          <p:cNvPr id="4" name="Slide Number Placeholder 3"/>
          <p:cNvSpPr>
            <a:spLocks noGrp="1"/>
          </p:cNvSpPr>
          <p:nvPr>
            <p:ph type="sldNum" sz="quarter" idx="10"/>
          </p:nvPr>
        </p:nvSpPr>
        <p:spPr/>
        <p:txBody>
          <a:bodyPr/>
          <a:lstStyle/>
          <a:p>
            <a:fld id="{A2B97426-529A-3842-99E9-1D59D60AB5A3}" type="slidenum">
              <a:rPr lang="en-US" smtClean="0"/>
              <a:t>8</a:t>
            </a:fld>
            <a:endParaRPr lang="en-US"/>
          </a:p>
        </p:txBody>
      </p:sp>
    </p:spTree>
    <p:extLst>
      <p:ext uri="{BB962C8B-B14F-4D97-AF65-F5344CB8AC3E}">
        <p14:creationId xmlns:p14="http://schemas.microsoft.com/office/powerpoint/2010/main" val="309608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97426-529A-3842-99E9-1D59D60AB5A3}" type="slidenum">
              <a:rPr lang="en-US" smtClean="0"/>
              <a:t>9</a:t>
            </a:fld>
            <a:endParaRPr lang="en-US"/>
          </a:p>
        </p:txBody>
      </p:sp>
    </p:spTree>
    <p:extLst>
      <p:ext uri="{BB962C8B-B14F-4D97-AF65-F5344CB8AC3E}">
        <p14:creationId xmlns:p14="http://schemas.microsoft.com/office/powerpoint/2010/main" val="214839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due process right.</a:t>
            </a:r>
          </a:p>
        </p:txBody>
      </p:sp>
      <p:sp>
        <p:nvSpPr>
          <p:cNvPr id="4" name="Slide Number Placeholder 3"/>
          <p:cNvSpPr>
            <a:spLocks noGrp="1"/>
          </p:cNvSpPr>
          <p:nvPr>
            <p:ph type="sldNum" sz="quarter" idx="10"/>
          </p:nvPr>
        </p:nvSpPr>
        <p:spPr/>
        <p:txBody>
          <a:bodyPr/>
          <a:lstStyle/>
          <a:p>
            <a:fld id="{A2B97426-529A-3842-99E9-1D59D60AB5A3}" type="slidenum">
              <a:rPr lang="en-US" smtClean="0"/>
              <a:t>11</a:t>
            </a:fld>
            <a:endParaRPr lang="en-US"/>
          </a:p>
        </p:txBody>
      </p:sp>
    </p:spTree>
    <p:extLst>
      <p:ext uri="{BB962C8B-B14F-4D97-AF65-F5344CB8AC3E}">
        <p14:creationId xmlns:p14="http://schemas.microsoft.com/office/powerpoint/2010/main" val="2969611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97426-529A-3842-99E9-1D59D60AB5A3}" type="slidenum">
              <a:rPr lang="en-US" smtClean="0"/>
              <a:t>13</a:t>
            </a:fld>
            <a:endParaRPr lang="en-US"/>
          </a:p>
        </p:txBody>
      </p:sp>
    </p:spTree>
    <p:extLst>
      <p:ext uri="{BB962C8B-B14F-4D97-AF65-F5344CB8AC3E}">
        <p14:creationId xmlns:p14="http://schemas.microsoft.com/office/powerpoint/2010/main" val="347259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the answer is to say: if you can’t explain it, don’t use it. </a:t>
            </a:r>
          </a:p>
        </p:txBody>
      </p:sp>
      <p:sp>
        <p:nvSpPr>
          <p:cNvPr id="4" name="Slide Number Placeholder 3"/>
          <p:cNvSpPr>
            <a:spLocks noGrp="1"/>
          </p:cNvSpPr>
          <p:nvPr>
            <p:ph type="sldNum" sz="quarter" idx="10"/>
          </p:nvPr>
        </p:nvSpPr>
        <p:spPr/>
        <p:txBody>
          <a:bodyPr/>
          <a:lstStyle/>
          <a:p>
            <a:fld id="{A2B97426-529A-3842-99E9-1D59D60AB5A3}" type="slidenum">
              <a:rPr lang="en-US" smtClean="0"/>
              <a:t>21</a:t>
            </a:fld>
            <a:endParaRPr lang="en-US"/>
          </a:p>
        </p:txBody>
      </p:sp>
    </p:spTree>
    <p:extLst>
      <p:ext uri="{BB962C8B-B14F-4D97-AF65-F5344CB8AC3E}">
        <p14:creationId xmlns:p14="http://schemas.microsoft.com/office/powerpoint/2010/main" val="429320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97426-529A-3842-99E9-1D59D60AB5A3}" type="slidenum">
              <a:rPr lang="en-US" smtClean="0"/>
              <a:t>22</a:t>
            </a:fld>
            <a:endParaRPr lang="en-US"/>
          </a:p>
        </p:txBody>
      </p:sp>
    </p:spTree>
    <p:extLst>
      <p:ext uri="{BB962C8B-B14F-4D97-AF65-F5344CB8AC3E}">
        <p14:creationId xmlns:p14="http://schemas.microsoft.com/office/powerpoint/2010/main" val="2189729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4EF23C3-DAD5-B346-B3D2-EC43DFD8DCF9}"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414451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4EF23C3-DAD5-B346-B3D2-EC43DFD8DCF9}"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234760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4EF23C3-DAD5-B346-B3D2-EC43DFD8DCF9}"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237149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4EF23C3-DAD5-B346-B3D2-EC43DFD8DCF9}"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113137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4EF23C3-DAD5-B346-B3D2-EC43DFD8DCF9}"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407375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4EF23C3-DAD5-B346-B3D2-EC43DFD8DCF9}" type="datetimeFigureOut">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18541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4EF23C3-DAD5-B346-B3D2-EC43DFD8DCF9}" type="datetimeFigureOut">
              <a:rPr lang="en-US" smtClean="0"/>
              <a:t>5/10/18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238321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4EF23C3-DAD5-B346-B3D2-EC43DFD8DCF9}" type="datetimeFigureOut">
              <a:rPr lang="en-US" smtClean="0"/>
              <a:t>5/10/18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330062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23C3-DAD5-B346-B3D2-EC43DFD8DCF9}" type="datetimeFigureOut">
              <a:rPr lang="en-US" smtClean="0"/>
              <a:t>5/10/18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31272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4EF23C3-DAD5-B346-B3D2-EC43DFD8DCF9}" type="datetimeFigureOut">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422235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4EF23C3-DAD5-B346-B3D2-EC43DFD8DCF9}" type="datetimeFigureOut">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9B710-D83C-F446-876E-4F50D8A635ED}" type="slidenum">
              <a:rPr lang="en-US" smtClean="0"/>
              <a:t>‹#›</a:t>
            </a:fld>
            <a:endParaRPr lang="en-US"/>
          </a:p>
        </p:txBody>
      </p:sp>
    </p:spTree>
    <p:extLst>
      <p:ext uri="{BB962C8B-B14F-4D97-AF65-F5344CB8AC3E}">
        <p14:creationId xmlns:p14="http://schemas.microsoft.com/office/powerpoint/2010/main" val="30018871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23C3-DAD5-B346-B3D2-EC43DFD8DCF9}" type="datetimeFigureOut">
              <a:rPr lang="en-US" smtClean="0"/>
              <a:t>5/10/18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9B710-D83C-F446-876E-4F50D8A635ED}" type="slidenum">
              <a:rPr lang="en-US" smtClean="0"/>
              <a:t>‹#›</a:t>
            </a:fld>
            <a:endParaRPr lang="en-US"/>
          </a:p>
        </p:txBody>
      </p:sp>
    </p:spTree>
    <p:extLst>
      <p:ext uri="{BB962C8B-B14F-4D97-AF65-F5344CB8AC3E}">
        <p14:creationId xmlns:p14="http://schemas.microsoft.com/office/powerpoint/2010/main" val="370309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11625"/>
            <a:ext cx="7772400" cy="1470025"/>
          </a:xfrm>
        </p:spPr>
        <p:txBody>
          <a:bodyPr>
            <a:normAutofit/>
          </a:bodyPr>
          <a:lstStyle/>
          <a:p>
            <a:r>
              <a:rPr lang="en-US" dirty="0">
                <a:solidFill>
                  <a:schemeClr val="tx2"/>
                </a:solidFill>
                <a:effectLst>
                  <a:outerShdw blurRad="50800" dist="38100" dir="2700000" algn="tl" rotWithShape="0">
                    <a:prstClr val="black">
                      <a:alpha val="40000"/>
                    </a:prstClr>
                  </a:outerShdw>
                </a:effectLst>
              </a:rPr>
              <a:t>Thinking outside the (black) box</a:t>
            </a:r>
          </a:p>
        </p:txBody>
      </p:sp>
      <p:sp>
        <p:nvSpPr>
          <p:cNvPr id="3" name="Subtitle 2"/>
          <p:cNvSpPr>
            <a:spLocks noGrp="1"/>
          </p:cNvSpPr>
          <p:nvPr>
            <p:ph type="subTitle" idx="1"/>
          </p:nvPr>
        </p:nvSpPr>
        <p:spPr>
          <a:xfrm>
            <a:off x="1371600" y="5631602"/>
            <a:ext cx="6400800" cy="970984"/>
          </a:xfrm>
        </p:spPr>
        <p:txBody>
          <a:bodyPr/>
          <a:lstStyle/>
          <a:p>
            <a:r>
              <a:rPr lang="en-US" dirty="0"/>
              <a:t>Colin Gavaghan</a:t>
            </a:r>
          </a:p>
        </p:txBody>
      </p:sp>
      <p:sp>
        <p:nvSpPr>
          <p:cNvPr id="4" name="TextBox 3"/>
          <p:cNvSpPr txBox="1"/>
          <p:nvPr/>
        </p:nvSpPr>
        <p:spPr>
          <a:xfrm>
            <a:off x="-360781" y="2251127"/>
            <a:ext cx="184666" cy="369332"/>
          </a:xfrm>
          <a:prstGeom prst="rect">
            <a:avLst/>
          </a:prstGeom>
          <a:noFill/>
        </p:spPr>
        <p:txBody>
          <a:bodyPr wrap="none" rtlCol="0">
            <a:spAutoFit/>
          </a:bodyPr>
          <a:lstStyle/>
          <a:p>
            <a:endParaRPr lang="en-US"/>
          </a:p>
        </p:txBody>
      </p:sp>
      <p:pic>
        <p:nvPicPr>
          <p:cNvPr id="5" name="Picture 4" descr="Uni of Otago crest"/>
          <p:cNvPicPr>
            <a:picLocks noChangeAspect="1"/>
          </p:cNvPicPr>
          <p:nvPr/>
        </p:nvPicPr>
        <p:blipFill>
          <a:blip r:embed="rId3">
            <a:extLst>
              <a:ext uri="{28A0092B-C50C-407E-A947-70E740481C1C}">
                <a14:useLocalDpi xmlns:a14="http://schemas.microsoft.com/office/drawing/2010/main" val="0"/>
              </a:ext>
            </a:extLst>
          </a:blip>
          <a:srcRect b="3543"/>
          <a:stretch>
            <a:fillRect/>
          </a:stretch>
        </p:blipFill>
        <p:spPr bwMode="auto">
          <a:xfrm>
            <a:off x="0" y="0"/>
            <a:ext cx="3225779" cy="31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The Law Foundation Logo_blue_ta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833" y="312738"/>
            <a:ext cx="2540000" cy="2540000"/>
          </a:xfrm>
          <a:prstGeom prst="rect">
            <a:avLst/>
          </a:prstGeom>
        </p:spPr>
      </p:pic>
    </p:spTree>
    <p:extLst>
      <p:ext uri="{BB962C8B-B14F-4D97-AF65-F5344CB8AC3E}">
        <p14:creationId xmlns:p14="http://schemas.microsoft.com/office/powerpoint/2010/main" val="327375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31859C"/>
                </a:solidFill>
              </a:rPr>
              <a:t>Less transparent because</a:t>
            </a:r>
          </a:p>
          <a:p>
            <a:endParaRPr lang="en-US" dirty="0">
              <a:solidFill>
                <a:srgbClr val="31859C"/>
              </a:solidFill>
            </a:endParaRPr>
          </a:p>
          <a:p>
            <a:pPr lvl="1"/>
            <a:r>
              <a:rPr lang="en-US" dirty="0">
                <a:solidFill>
                  <a:srgbClr val="31859C"/>
                </a:solidFill>
              </a:rPr>
              <a:t>Algorithms are proprietary</a:t>
            </a:r>
          </a:p>
          <a:p>
            <a:pPr lvl="1"/>
            <a:endParaRPr lang="en-US" dirty="0">
              <a:solidFill>
                <a:srgbClr val="31859C"/>
              </a:solidFill>
            </a:endParaRPr>
          </a:p>
          <a:p>
            <a:pPr lvl="1"/>
            <a:r>
              <a:rPr lang="en-US" dirty="0">
                <a:solidFill>
                  <a:srgbClr val="31859C"/>
                </a:solidFill>
              </a:rPr>
              <a:t>Machine learning doesn’t work that way</a:t>
            </a:r>
          </a:p>
          <a:p>
            <a:endParaRPr lang="en-US" dirty="0"/>
          </a:p>
        </p:txBody>
      </p:sp>
    </p:spTree>
    <p:extLst>
      <p:ext uri="{BB962C8B-B14F-4D97-AF65-F5344CB8AC3E}">
        <p14:creationId xmlns:p14="http://schemas.microsoft.com/office/powerpoint/2010/main" val="404706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31859C"/>
                </a:solidFill>
              </a:rPr>
              <a:t>Wisconsin v Loomis </a:t>
            </a:r>
            <a:r>
              <a:rPr lang="en-US" dirty="0">
                <a:solidFill>
                  <a:srgbClr val="31859C"/>
                </a:solidFill>
              </a:rPr>
              <a:t>(2015)</a:t>
            </a:r>
          </a:p>
        </p:txBody>
      </p:sp>
      <p:sp>
        <p:nvSpPr>
          <p:cNvPr id="3" name="Content Placeholder 2"/>
          <p:cNvSpPr>
            <a:spLocks noGrp="1"/>
          </p:cNvSpPr>
          <p:nvPr>
            <p:ph idx="1"/>
          </p:nvPr>
        </p:nvSpPr>
        <p:spPr/>
        <p:txBody>
          <a:bodyPr>
            <a:normAutofit/>
          </a:bodyPr>
          <a:lstStyle/>
          <a:p>
            <a:endParaRPr lang="en-US" dirty="0">
              <a:solidFill>
                <a:srgbClr val="31859C"/>
              </a:solidFill>
            </a:endParaRPr>
          </a:p>
          <a:p>
            <a:pPr marL="0" indent="0" algn="ctr">
              <a:buNone/>
            </a:pPr>
            <a:r>
              <a:rPr lang="en-US" dirty="0">
                <a:solidFill>
                  <a:srgbClr val="31859C"/>
                </a:solidFill>
              </a:rPr>
              <a:t>‘</a:t>
            </a:r>
            <a:r>
              <a:rPr lang="en-US" dirty="0" err="1">
                <a:solidFill>
                  <a:srgbClr val="31859C"/>
                </a:solidFill>
              </a:rPr>
              <a:t>Northpointe</a:t>
            </a:r>
            <a:r>
              <a:rPr lang="en-US" dirty="0">
                <a:solidFill>
                  <a:srgbClr val="31859C"/>
                </a:solidFill>
              </a:rPr>
              <a:t>, Inc., the developer of COMPAS, considers COMPAS a proprietary instrument and a trade secret. Accordingly, it does not disclose how the risk scores are determined or how the factors are weighed.’ </a:t>
            </a:r>
          </a:p>
        </p:txBody>
      </p:sp>
    </p:spTree>
    <p:extLst>
      <p:ext uri="{BB962C8B-B14F-4D97-AF65-F5344CB8AC3E}">
        <p14:creationId xmlns:p14="http://schemas.microsoft.com/office/powerpoint/2010/main" val="362658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C66E839-F82F-1C44-BFDF-30060D47E5A7}"/>
              </a:ext>
            </a:extLst>
          </p:cNvPr>
          <p:cNvPicPr>
            <a:picLocks noChangeAspect="1"/>
          </p:cNvPicPr>
          <p:nvPr/>
        </p:nvPicPr>
        <p:blipFill>
          <a:blip r:embed="rId2"/>
          <a:stretch>
            <a:fillRect/>
          </a:stretch>
        </p:blipFill>
        <p:spPr>
          <a:xfrm>
            <a:off x="2216150" y="641350"/>
            <a:ext cx="4711700" cy="5575300"/>
          </a:xfrm>
          <a:prstGeom prst="rect">
            <a:avLst/>
          </a:prstGeom>
        </p:spPr>
      </p:pic>
    </p:spTree>
    <p:extLst>
      <p:ext uri="{BB962C8B-B14F-4D97-AF65-F5344CB8AC3E}">
        <p14:creationId xmlns:p14="http://schemas.microsoft.com/office/powerpoint/2010/main" val="101289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859C"/>
                </a:solidFill>
              </a:rPr>
              <a:t>The ‘down’ side</a:t>
            </a:r>
          </a:p>
        </p:txBody>
      </p:sp>
      <p:sp>
        <p:nvSpPr>
          <p:cNvPr id="3" name="Content Placeholder 2"/>
          <p:cNvSpPr>
            <a:spLocks noGrp="1"/>
          </p:cNvSpPr>
          <p:nvPr>
            <p:ph idx="1"/>
          </p:nvPr>
        </p:nvSpPr>
        <p:spPr>
          <a:xfrm>
            <a:off x="457200" y="1600200"/>
            <a:ext cx="8229600" cy="4777740"/>
          </a:xfrm>
        </p:spPr>
        <p:txBody>
          <a:bodyPr/>
          <a:lstStyle/>
          <a:p>
            <a:endParaRPr lang="en-US" dirty="0">
              <a:solidFill>
                <a:srgbClr val="31859C"/>
              </a:solidFill>
            </a:endParaRPr>
          </a:p>
          <a:p>
            <a:r>
              <a:rPr lang="en-US" dirty="0">
                <a:solidFill>
                  <a:srgbClr val="31859C"/>
                </a:solidFill>
              </a:rPr>
              <a:t>Erosion of discretion</a:t>
            </a:r>
          </a:p>
          <a:p>
            <a:endParaRPr lang="en-US" dirty="0">
              <a:solidFill>
                <a:srgbClr val="31859C"/>
              </a:solidFill>
            </a:endParaRPr>
          </a:p>
          <a:p>
            <a:r>
              <a:rPr lang="en-US" dirty="0">
                <a:solidFill>
                  <a:srgbClr val="31859C"/>
                </a:solidFill>
              </a:rPr>
              <a:t>Less transparent</a:t>
            </a:r>
          </a:p>
          <a:p>
            <a:endParaRPr lang="en-US" dirty="0">
              <a:solidFill>
                <a:srgbClr val="31859C"/>
              </a:solidFill>
            </a:endParaRPr>
          </a:p>
          <a:p>
            <a:r>
              <a:rPr lang="en-US" dirty="0">
                <a:solidFill>
                  <a:srgbClr val="31859C"/>
                </a:solidFill>
              </a:rPr>
              <a:t>May replicate or reinforce </a:t>
            </a:r>
            <a:r>
              <a:rPr lang="en-US" u="sng" dirty="0">
                <a:solidFill>
                  <a:srgbClr val="31859C"/>
                </a:solidFill>
              </a:rPr>
              <a:t>bias</a:t>
            </a:r>
            <a:r>
              <a:rPr lang="en-US" dirty="0">
                <a:solidFill>
                  <a:srgbClr val="31859C"/>
                </a:solidFill>
              </a:rPr>
              <a:t> (while giving impression of being unbiased.)</a:t>
            </a:r>
          </a:p>
        </p:txBody>
      </p:sp>
    </p:spTree>
    <p:extLst>
      <p:ext uri="{BB962C8B-B14F-4D97-AF65-F5344CB8AC3E}">
        <p14:creationId xmlns:p14="http://schemas.microsoft.com/office/powerpoint/2010/main" val="357168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3B0DC1C6-C3AD-4C4A-A9AA-73D22E152168}"/>
              </a:ext>
            </a:extLst>
          </p:cNvPr>
          <p:cNvSpPr>
            <a:spLocks noGrp="1"/>
          </p:cNvSpPr>
          <p:nvPr>
            <p:ph sz="half" idx="2"/>
          </p:nvPr>
        </p:nvSpPr>
        <p:spPr>
          <a:xfrm>
            <a:off x="4648200" y="971550"/>
            <a:ext cx="4335780" cy="5154613"/>
          </a:xfrm>
        </p:spPr>
        <p:txBody>
          <a:bodyPr>
            <a:noAutofit/>
          </a:bodyPr>
          <a:lstStyle/>
          <a:p>
            <a:pPr marL="0" indent="0" algn="ctr">
              <a:buNone/>
            </a:pPr>
            <a:r>
              <a:rPr lang="en-GB" sz="3200" dirty="0">
                <a:solidFill>
                  <a:schemeClr val="accent5">
                    <a:lumMod val="50000"/>
                  </a:schemeClr>
                </a:solidFill>
              </a:rPr>
              <a:t>‘Human biases and values are embedded into each and every step of development. Computerization may simply drive discrimination upstream.’</a:t>
            </a:r>
            <a:endParaRPr lang="en-US" sz="3200" dirty="0">
              <a:solidFill>
                <a:schemeClr val="accent5">
                  <a:lumMod val="50000"/>
                </a:schemeClr>
              </a:solidFill>
            </a:endParaRPr>
          </a:p>
        </p:txBody>
      </p:sp>
      <p:pic>
        <p:nvPicPr>
          <p:cNvPr id="5" name="Picture 4">
            <a:extLst>
              <a:ext uri="{FF2B5EF4-FFF2-40B4-BE49-F238E27FC236}">
                <a16:creationId xmlns:a16="http://schemas.microsoft.com/office/drawing/2014/main" xmlns="" id="{B42C37A7-6218-2345-93C3-804803D344DD}"/>
              </a:ext>
            </a:extLst>
          </p:cNvPr>
          <p:cNvPicPr>
            <a:picLocks noChangeAspect="1"/>
          </p:cNvPicPr>
          <p:nvPr/>
        </p:nvPicPr>
        <p:blipFill>
          <a:blip r:embed="rId2"/>
          <a:stretch>
            <a:fillRect/>
          </a:stretch>
        </p:blipFill>
        <p:spPr>
          <a:xfrm>
            <a:off x="445770" y="458242"/>
            <a:ext cx="4077970" cy="6185128"/>
          </a:xfrm>
          <a:prstGeom prst="rect">
            <a:avLst/>
          </a:prstGeom>
        </p:spPr>
      </p:pic>
    </p:spTree>
    <p:extLst>
      <p:ext uri="{BB962C8B-B14F-4D97-AF65-F5344CB8AC3E}">
        <p14:creationId xmlns:p14="http://schemas.microsoft.com/office/powerpoint/2010/main" val="67323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7-09-13 16.16.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7923"/>
            <a:ext cx="9144000" cy="3019926"/>
          </a:xfrm>
          <a:prstGeom prst="rect">
            <a:avLst/>
          </a:prstGeom>
        </p:spPr>
      </p:pic>
      <p:pic>
        <p:nvPicPr>
          <p:cNvPr id="5" name="Picture 4"/>
          <p:cNvPicPr>
            <a:picLocks noChangeAspect="1"/>
          </p:cNvPicPr>
          <p:nvPr/>
        </p:nvPicPr>
        <p:blipFill>
          <a:blip r:embed="rId3"/>
          <a:stretch>
            <a:fillRect/>
          </a:stretch>
        </p:blipFill>
        <p:spPr>
          <a:xfrm>
            <a:off x="1857134" y="0"/>
            <a:ext cx="6262710" cy="3287923"/>
          </a:xfrm>
          <a:prstGeom prst="rect">
            <a:avLst/>
          </a:prstGeom>
        </p:spPr>
      </p:pic>
    </p:spTree>
    <p:extLst>
      <p:ext uri="{BB962C8B-B14F-4D97-AF65-F5344CB8AC3E}">
        <p14:creationId xmlns:p14="http://schemas.microsoft.com/office/powerpoint/2010/main" val="83096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859C"/>
                </a:solidFill>
              </a:rPr>
              <a:t>False positives</a:t>
            </a:r>
          </a:p>
        </p:txBody>
      </p:sp>
      <p:sp>
        <p:nvSpPr>
          <p:cNvPr id="3" name="Content Placeholder 2"/>
          <p:cNvSpPr>
            <a:spLocks noGrp="1"/>
          </p:cNvSpPr>
          <p:nvPr>
            <p:ph idx="1"/>
          </p:nvPr>
        </p:nvSpPr>
        <p:spPr/>
        <p:txBody>
          <a:bodyPr>
            <a:normAutofit/>
          </a:bodyPr>
          <a:lstStyle/>
          <a:p>
            <a:r>
              <a:rPr lang="en-US" dirty="0">
                <a:solidFill>
                  <a:srgbClr val="31859C"/>
                </a:solidFill>
              </a:rPr>
              <a:t>‘Black defendants who did not reoffend… were nearly twice as likely to be misclassified as higher risk compared to their white counterparts (45 percent vs. 23 percent)’.</a:t>
            </a:r>
          </a:p>
          <a:p>
            <a:r>
              <a:rPr lang="en-US" dirty="0">
                <a:solidFill>
                  <a:srgbClr val="31859C"/>
                </a:solidFill>
              </a:rPr>
              <a:t>'white defendants who reoffended… were mistakenly labeled low risk almost twice as often as black reoffenders (48 percent vs. 28 percent)’.</a:t>
            </a:r>
          </a:p>
          <a:p>
            <a:endParaRPr lang="en-US" dirty="0"/>
          </a:p>
        </p:txBody>
      </p:sp>
    </p:spTree>
    <p:extLst>
      <p:ext uri="{BB962C8B-B14F-4D97-AF65-F5344CB8AC3E}">
        <p14:creationId xmlns:p14="http://schemas.microsoft.com/office/powerpoint/2010/main" val="217982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title"/>
          </p:nvPr>
        </p:nvSpPr>
        <p:spPr>
          <a:xfrm>
            <a:off x="628650" y="536734"/>
            <a:ext cx="7886700" cy="994172"/>
          </a:xfrm>
          <a:prstGeom prst="rect">
            <a:avLst/>
          </a:prstGeom>
        </p:spPr>
        <p:txBody>
          <a:bodyPr/>
          <a:lstStyle/>
          <a:p>
            <a:r>
              <a:rPr dirty="0">
                <a:solidFill>
                  <a:schemeClr val="accent5">
                    <a:lumMod val="50000"/>
                  </a:schemeClr>
                </a:solidFill>
              </a:rPr>
              <a:t>Regulatory/governance measures</a:t>
            </a:r>
          </a:p>
        </p:txBody>
      </p:sp>
      <p:sp>
        <p:nvSpPr>
          <p:cNvPr id="116" name="Content Placeholder 2"/>
          <p:cNvSpPr txBox="1">
            <a:spLocks noGrp="1"/>
          </p:cNvSpPr>
          <p:nvPr>
            <p:ph type="body" idx="1"/>
          </p:nvPr>
        </p:nvSpPr>
        <p:spPr>
          <a:xfrm>
            <a:off x="765810" y="2057400"/>
            <a:ext cx="7509510" cy="4297680"/>
          </a:xfrm>
          <a:prstGeom prst="rect">
            <a:avLst/>
          </a:prstGeom>
        </p:spPr>
        <p:txBody>
          <a:bodyPr>
            <a:noAutofit/>
          </a:bodyPr>
          <a:lstStyle/>
          <a:p>
            <a:r>
              <a:rPr dirty="0">
                <a:solidFill>
                  <a:schemeClr val="accent5">
                    <a:lumMod val="50000"/>
                  </a:schemeClr>
                </a:solidFill>
              </a:rPr>
              <a:t>Individual rights models</a:t>
            </a:r>
          </a:p>
          <a:p>
            <a:endParaRPr dirty="0">
              <a:solidFill>
                <a:schemeClr val="accent5">
                  <a:lumMod val="50000"/>
                </a:schemeClr>
              </a:solidFill>
            </a:endParaRPr>
          </a:p>
          <a:p>
            <a:r>
              <a:rPr dirty="0">
                <a:solidFill>
                  <a:schemeClr val="accent5">
                    <a:lumMod val="50000"/>
                  </a:schemeClr>
                </a:solidFill>
              </a:rPr>
              <a:t>Independent agencies and regulators</a:t>
            </a:r>
          </a:p>
          <a:p>
            <a:endParaRPr dirty="0">
              <a:solidFill>
                <a:schemeClr val="accent5">
                  <a:lumMod val="50000"/>
                </a:schemeClr>
              </a:solidFill>
            </a:endParaRPr>
          </a:p>
          <a:p>
            <a:r>
              <a:rPr dirty="0">
                <a:solidFill>
                  <a:schemeClr val="accent5">
                    <a:lumMod val="50000"/>
                  </a:schemeClr>
                </a:solidFill>
              </a:rPr>
              <a:t>Self-regulatory models (e.g. ALGO-CARE</a:t>
            </a:r>
            <a:r>
              <a:rPr lang="en-GB" dirty="0">
                <a:solidFill>
                  <a:schemeClr val="accent5">
                    <a:lumMod val="50000"/>
                  </a:schemeClr>
                </a:solidFill>
              </a:rPr>
              <a:t>, </a:t>
            </a:r>
            <a:r>
              <a:rPr lang="en-GB" dirty="0" err="1">
                <a:solidFill>
                  <a:schemeClr val="accent5">
                    <a:lumMod val="50000"/>
                  </a:schemeClr>
                </a:solidFill>
              </a:rPr>
              <a:t>PHRaE</a:t>
            </a:r>
            <a:r>
              <a:rPr dirty="0">
                <a:solidFill>
                  <a:schemeClr val="accent5">
                    <a:lumMod val="50000"/>
                  </a:schemeClr>
                </a:solidFill>
              </a:rPr>
              <a:t>)</a:t>
            </a:r>
          </a:p>
          <a:p>
            <a:endParaRPr dirty="0">
              <a:solidFill>
                <a:schemeClr val="accent5">
                  <a:lumMod val="50000"/>
                </a:schemeClr>
              </a:solidFill>
            </a:endParaRPr>
          </a:p>
          <a:p>
            <a:r>
              <a:rPr dirty="0">
                <a:solidFill>
                  <a:schemeClr val="accent5">
                    <a:lumMod val="50000"/>
                  </a:schemeClr>
                </a:solidFill>
              </a:rPr>
              <a:t>Design-based models</a:t>
            </a:r>
            <a:r>
              <a:rPr lang="en-GB" dirty="0">
                <a:solidFill>
                  <a:schemeClr val="accent5">
                    <a:lumMod val="50000"/>
                  </a:schemeClr>
                </a:solidFill>
              </a:rPr>
              <a:t> (XAI)</a:t>
            </a:r>
            <a:endParaRPr dirty="0">
              <a:solidFill>
                <a:schemeClr val="accent5">
                  <a:lumMod val="50000"/>
                </a:schemeClr>
              </a:solidFill>
            </a:endParaRPr>
          </a:p>
          <a:p>
            <a:endParaRPr dirty="0">
              <a:solidFill>
                <a:schemeClr val="accent5">
                  <a:lumMod val="50000"/>
                </a:schemeClr>
              </a:solidFill>
            </a:endParaRPr>
          </a:p>
          <a:p>
            <a:r>
              <a:rPr dirty="0">
                <a:solidFill>
                  <a:schemeClr val="accent5">
                    <a:lumMod val="50000"/>
                  </a:schemeClr>
                </a:solidFill>
              </a:rPr>
              <a:t>Education and training</a:t>
            </a:r>
          </a:p>
        </p:txBody>
      </p:sp>
    </p:spTree>
    <p:extLst>
      <p:ext uri="{BB962C8B-B14F-4D97-AF65-F5344CB8AC3E}">
        <p14:creationId xmlns:p14="http://schemas.microsoft.com/office/powerpoint/2010/main" val="271601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p:cNvSpPr txBox="1">
            <a:spLocks noGrp="1"/>
          </p:cNvSpPr>
          <p:nvPr>
            <p:ph type="title"/>
          </p:nvPr>
        </p:nvSpPr>
        <p:spPr>
          <a:xfrm>
            <a:off x="628650" y="433864"/>
            <a:ext cx="7886700" cy="994172"/>
          </a:xfrm>
          <a:prstGeom prst="rect">
            <a:avLst/>
          </a:prstGeom>
        </p:spPr>
        <p:txBody>
          <a:bodyPr>
            <a:noAutofit/>
          </a:bodyPr>
          <a:lstStyle/>
          <a:p>
            <a:r>
              <a:rPr dirty="0">
                <a:solidFill>
                  <a:schemeClr val="accent5">
                    <a:lumMod val="50000"/>
                  </a:schemeClr>
                </a:solidFill>
              </a:rPr>
              <a:t>Individual rights models</a:t>
            </a:r>
            <a:br>
              <a:rPr dirty="0">
                <a:solidFill>
                  <a:schemeClr val="accent5">
                    <a:lumMod val="50000"/>
                  </a:schemeClr>
                </a:solidFill>
              </a:rPr>
            </a:br>
            <a:endParaRPr dirty="0">
              <a:solidFill>
                <a:schemeClr val="accent5">
                  <a:lumMod val="50000"/>
                </a:schemeClr>
              </a:solidFill>
            </a:endParaRPr>
          </a:p>
        </p:txBody>
      </p:sp>
      <p:sp>
        <p:nvSpPr>
          <p:cNvPr id="119" name="Content Placeholder 2"/>
          <p:cNvSpPr txBox="1">
            <a:spLocks noGrp="1"/>
          </p:cNvSpPr>
          <p:nvPr>
            <p:ph type="body" idx="1"/>
          </p:nvPr>
        </p:nvSpPr>
        <p:spPr>
          <a:xfrm>
            <a:off x="628650" y="2226469"/>
            <a:ext cx="7886700" cy="3263504"/>
          </a:xfrm>
          <a:prstGeom prst="rect">
            <a:avLst/>
          </a:prstGeom>
        </p:spPr>
        <p:txBody>
          <a:bodyPr>
            <a:normAutofit lnSpcReduction="10000"/>
          </a:bodyPr>
          <a:lstStyle/>
          <a:p>
            <a:r>
              <a:rPr dirty="0">
                <a:solidFill>
                  <a:schemeClr val="accent5">
                    <a:lumMod val="50000"/>
                  </a:schemeClr>
                </a:solidFill>
              </a:rPr>
              <a:t>General rights around privacy, discrimination, etc</a:t>
            </a:r>
            <a:r>
              <a:rPr lang="en-GB" dirty="0">
                <a:solidFill>
                  <a:schemeClr val="accent5">
                    <a:lumMod val="50000"/>
                  </a:schemeClr>
                </a:solidFill>
              </a:rPr>
              <a:t> </a:t>
            </a:r>
            <a:endParaRPr dirty="0">
              <a:solidFill>
                <a:schemeClr val="accent5">
                  <a:lumMod val="50000"/>
                </a:schemeClr>
              </a:solidFill>
            </a:endParaRPr>
          </a:p>
          <a:p>
            <a:endParaRPr dirty="0">
              <a:solidFill>
                <a:schemeClr val="accent5">
                  <a:lumMod val="50000"/>
                </a:schemeClr>
              </a:solidFill>
            </a:endParaRPr>
          </a:p>
          <a:p>
            <a:r>
              <a:rPr dirty="0">
                <a:solidFill>
                  <a:schemeClr val="accent5">
                    <a:lumMod val="50000"/>
                  </a:schemeClr>
                </a:solidFill>
              </a:rPr>
              <a:t>Right to an explanation</a:t>
            </a:r>
          </a:p>
          <a:p>
            <a:endParaRPr dirty="0">
              <a:solidFill>
                <a:schemeClr val="accent5">
                  <a:lumMod val="50000"/>
                </a:schemeClr>
              </a:solidFill>
            </a:endParaRPr>
          </a:p>
          <a:p>
            <a:r>
              <a:rPr dirty="0">
                <a:solidFill>
                  <a:schemeClr val="accent5">
                    <a:lumMod val="50000"/>
                  </a:schemeClr>
                </a:solidFill>
              </a:rPr>
              <a:t>Right to a human decision-maker</a:t>
            </a:r>
          </a:p>
        </p:txBody>
      </p:sp>
    </p:spTree>
    <p:extLst>
      <p:ext uri="{BB962C8B-B14F-4D97-AF65-F5344CB8AC3E}">
        <p14:creationId xmlns:p14="http://schemas.microsoft.com/office/powerpoint/2010/main" val="2450250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31E384B-C430-D641-9402-7A2356215BE9}"/>
              </a:ext>
            </a:extLst>
          </p:cNvPr>
          <p:cNvPicPr>
            <a:picLocks noChangeAspect="1"/>
          </p:cNvPicPr>
          <p:nvPr/>
        </p:nvPicPr>
        <p:blipFill>
          <a:blip r:embed="rId2"/>
          <a:stretch>
            <a:fillRect/>
          </a:stretch>
        </p:blipFill>
        <p:spPr>
          <a:xfrm>
            <a:off x="102870" y="156210"/>
            <a:ext cx="8686800" cy="2705100"/>
          </a:xfrm>
          <a:prstGeom prst="rect">
            <a:avLst/>
          </a:prstGeom>
        </p:spPr>
      </p:pic>
      <p:pic>
        <p:nvPicPr>
          <p:cNvPr id="7" name="Picture 6">
            <a:extLst>
              <a:ext uri="{FF2B5EF4-FFF2-40B4-BE49-F238E27FC236}">
                <a16:creationId xmlns:a16="http://schemas.microsoft.com/office/drawing/2014/main" xmlns="" id="{670F4815-6E5E-6A4C-A508-68FC1C3E5998}"/>
              </a:ext>
            </a:extLst>
          </p:cNvPr>
          <p:cNvPicPr>
            <a:picLocks noChangeAspect="1"/>
          </p:cNvPicPr>
          <p:nvPr/>
        </p:nvPicPr>
        <p:blipFill>
          <a:blip r:embed="rId3"/>
          <a:stretch>
            <a:fillRect/>
          </a:stretch>
        </p:blipFill>
        <p:spPr>
          <a:xfrm>
            <a:off x="317500" y="2876550"/>
            <a:ext cx="8509000" cy="1104900"/>
          </a:xfrm>
          <a:prstGeom prst="rect">
            <a:avLst/>
          </a:prstGeom>
        </p:spPr>
      </p:pic>
      <p:pic>
        <p:nvPicPr>
          <p:cNvPr id="11" name="Picture 10">
            <a:extLst>
              <a:ext uri="{FF2B5EF4-FFF2-40B4-BE49-F238E27FC236}">
                <a16:creationId xmlns:a16="http://schemas.microsoft.com/office/drawing/2014/main" xmlns="" id="{A9C507AC-0F8E-054E-8384-C3925BDE9758}"/>
              </a:ext>
            </a:extLst>
          </p:cNvPr>
          <p:cNvPicPr>
            <a:picLocks noChangeAspect="1"/>
          </p:cNvPicPr>
          <p:nvPr/>
        </p:nvPicPr>
        <p:blipFill>
          <a:blip r:embed="rId4"/>
          <a:stretch>
            <a:fillRect/>
          </a:stretch>
        </p:blipFill>
        <p:spPr>
          <a:xfrm>
            <a:off x="212090" y="4404360"/>
            <a:ext cx="8216900" cy="1524000"/>
          </a:xfrm>
          <a:prstGeom prst="rect">
            <a:avLst/>
          </a:prstGeom>
        </p:spPr>
      </p:pic>
    </p:spTree>
    <p:extLst>
      <p:ext uri="{BB962C8B-B14F-4D97-AF65-F5344CB8AC3E}">
        <p14:creationId xmlns:p14="http://schemas.microsoft.com/office/powerpoint/2010/main" val="35500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9BBD5-4F60-EB47-BDB8-56477CACD2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F9DEE62-7116-A54D-9E49-A14EE458EC2B}"/>
              </a:ext>
            </a:extLst>
          </p:cNvPr>
          <p:cNvSpPr>
            <a:spLocks noGrp="1"/>
          </p:cNvSpPr>
          <p:nvPr>
            <p:ph idx="1"/>
          </p:nvPr>
        </p:nvSpPr>
        <p:spPr/>
        <p:txBody>
          <a:bodyPr>
            <a:normAutofit/>
          </a:bodyPr>
          <a:lstStyle/>
          <a:p>
            <a:r>
              <a:rPr lang="en-GB" sz="4400" dirty="0">
                <a:solidFill>
                  <a:schemeClr val="accent5">
                    <a:lumMod val="50000"/>
                  </a:schemeClr>
                </a:solidFill>
              </a:rPr>
              <a:t>NZLFCLPET</a:t>
            </a:r>
          </a:p>
          <a:p>
            <a:endParaRPr lang="en-GB" sz="4400" dirty="0">
              <a:solidFill>
                <a:schemeClr val="accent1">
                  <a:lumMod val="50000"/>
                </a:schemeClr>
              </a:solidFill>
            </a:endParaRPr>
          </a:p>
          <a:p>
            <a:r>
              <a:rPr lang="en-GB" sz="4400" dirty="0">
                <a:solidFill>
                  <a:schemeClr val="accent5">
                    <a:lumMod val="50000"/>
                  </a:schemeClr>
                </a:solidFill>
              </a:rPr>
              <a:t>Centre for Artificial Intelligence &amp; Public Policy (CAIPP)</a:t>
            </a:r>
            <a:endParaRPr lang="en-US" sz="4400" dirty="0">
              <a:solidFill>
                <a:schemeClr val="accent5">
                  <a:lumMod val="50000"/>
                </a:schemeClr>
              </a:solidFill>
            </a:endParaRPr>
          </a:p>
        </p:txBody>
      </p:sp>
    </p:spTree>
    <p:extLst>
      <p:ext uri="{BB962C8B-B14F-4D97-AF65-F5344CB8AC3E}">
        <p14:creationId xmlns:p14="http://schemas.microsoft.com/office/powerpoint/2010/main" val="16329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52D70A4-0848-A740-AA39-3C60596E2C40}"/>
              </a:ext>
            </a:extLst>
          </p:cNvPr>
          <p:cNvPicPr>
            <a:picLocks noChangeAspect="1"/>
          </p:cNvPicPr>
          <p:nvPr/>
        </p:nvPicPr>
        <p:blipFill>
          <a:blip r:embed="rId2"/>
          <a:stretch>
            <a:fillRect/>
          </a:stretch>
        </p:blipFill>
        <p:spPr>
          <a:xfrm>
            <a:off x="0" y="0"/>
            <a:ext cx="8915400" cy="2120900"/>
          </a:xfrm>
          <a:prstGeom prst="rect">
            <a:avLst/>
          </a:prstGeom>
        </p:spPr>
      </p:pic>
      <p:pic>
        <p:nvPicPr>
          <p:cNvPr id="7" name="Picture 6">
            <a:extLst>
              <a:ext uri="{FF2B5EF4-FFF2-40B4-BE49-F238E27FC236}">
                <a16:creationId xmlns:a16="http://schemas.microsoft.com/office/drawing/2014/main" xmlns="" id="{FDAA8DBE-2D9F-5E48-AF82-13262E433198}"/>
              </a:ext>
            </a:extLst>
          </p:cNvPr>
          <p:cNvPicPr>
            <a:picLocks noChangeAspect="1"/>
          </p:cNvPicPr>
          <p:nvPr/>
        </p:nvPicPr>
        <p:blipFill>
          <a:blip r:embed="rId3"/>
          <a:stretch>
            <a:fillRect/>
          </a:stretch>
        </p:blipFill>
        <p:spPr>
          <a:xfrm>
            <a:off x="228600" y="2705100"/>
            <a:ext cx="8686800" cy="1447800"/>
          </a:xfrm>
          <a:prstGeom prst="rect">
            <a:avLst/>
          </a:prstGeom>
        </p:spPr>
      </p:pic>
      <p:pic>
        <p:nvPicPr>
          <p:cNvPr id="9" name="Picture 8">
            <a:extLst>
              <a:ext uri="{FF2B5EF4-FFF2-40B4-BE49-F238E27FC236}">
                <a16:creationId xmlns:a16="http://schemas.microsoft.com/office/drawing/2014/main" xmlns="" id="{DDBCA455-E883-5D4F-A67B-08AFED4FB1BB}"/>
              </a:ext>
            </a:extLst>
          </p:cNvPr>
          <p:cNvPicPr>
            <a:picLocks noChangeAspect="1"/>
          </p:cNvPicPr>
          <p:nvPr/>
        </p:nvPicPr>
        <p:blipFill>
          <a:blip r:embed="rId4"/>
          <a:stretch>
            <a:fillRect/>
          </a:stretch>
        </p:blipFill>
        <p:spPr>
          <a:xfrm>
            <a:off x="292100" y="4737100"/>
            <a:ext cx="8623300" cy="1397000"/>
          </a:xfrm>
          <a:prstGeom prst="rect">
            <a:avLst/>
          </a:prstGeom>
        </p:spPr>
      </p:pic>
    </p:spTree>
    <p:extLst>
      <p:ext uri="{BB962C8B-B14F-4D97-AF65-F5344CB8AC3E}">
        <p14:creationId xmlns:p14="http://schemas.microsoft.com/office/powerpoint/2010/main" val="13833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5">
                    <a:lumMod val="50000"/>
                  </a:schemeClr>
                </a:solidFill>
              </a:rPr>
              <a:t>Is a comprehensible explanation always possible?</a:t>
            </a:r>
          </a:p>
        </p:txBody>
      </p:sp>
      <p:sp>
        <p:nvSpPr>
          <p:cNvPr id="3" name="Content Placeholder 2"/>
          <p:cNvSpPr>
            <a:spLocks noGrp="1"/>
          </p:cNvSpPr>
          <p:nvPr>
            <p:ph idx="1"/>
          </p:nvPr>
        </p:nvSpPr>
        <p:spPr>
          <a:xfrm>
            <a:off x="457200" y="1777709"/>
            <a:ext cx="8229600" cy="4525963"/>
          </a:xfrm>
        </p:spPr>
        <p:txBody>
          <a:bodyPr>
            <a:normAutofit/>
          </a:bodyPr>
          <a:lstStyle/>
          <a:p>
            <a:pPr marL="0" indent="0" algn="ctr">
              <a:buNone/>
            </a:pPr>
            <a:r>
              <a:rPr lang="en-US" dirty="0">
                <a:solidFill>
                  <a:schemeClr val="accent5">
                    <a:lumMod val="50000"/>
                  </a:schemeClr>
                </a:solidFill>
              </a:rPr>
              <a:t>The resulting systems can be explained mathematically, however the inputs for such systems are abstracted from the raw data to an extent where the numbers are practically meaningless to any outside observer.</a:t>
            </a:r>
          </a:p>
          <a:p>
            <a:pPr marL="0" indent="0" algn="ctr">
              <a:buNone/>
            </a:pPr>
            <a:endParaRPr lang="en-US" dirty="0">
              <a:solidFill>
                <a:srgbClr val="254061"/>
              </a:solidFill>
            </a:endParaRPr>
          </a:p>
          <a:p>
            <a:pPr lvl="1" algn="ctr"/>
            <a:r>
              <a:rPr lang="en-US" dirty="0" err="1">
                <a:solidFill>
                  <a:srgbClr val="254061"/>
                </a:solidFill>
              </a:rPr>
              <a:t>Dr</a:t>
            </a:r>
            <a:r>
              <a:rPr lang="en-US" dirty="0">
                <a:solidFill>
                  <a:srgbClr val="254061"/>
                </a:solidFill>
              </a:rPr>
              <a:t> Janet </a:t>
            </a:r>
            <a:r>
              <a:rPr lang="en-US" dirty="0" err="1">
                <a:solidFill>
                  <a:srgbClr val="254061"/>
                </a:solidFill>
              </a:rPr>
              <a:t>Bastiman</a:t>
            </a:r>
            <a:r>
              <a:rPr lang="en-US" dirty="0">
                <a:solidFill>
                  <a:srgbClr val="254061"/>
                </a:solidFill>
              </a:rPr>
              <a:t>, evidence to UK Parliament Science and Technology </a:t>
            </a:r>
            <a:r>
              <a:rPr lang="en-US" dirty="0" err="1">
                <a:solidFill>
                  <a:srgbClr val="254061"/>
                </a:solidFill>
              </a:rPr>
              <a:t>Ctte</a:t>
            </a:r>
            <a:r>
              <a:rPr lang="en-US" dirty="0">
                <a:solidFill>
                  <a:srgbClr val="254061"/>
                </a:solidFill>
              </a:rPr>
              <a:t> (2017)</a:t>
            </a:r>
          </a:p>
        </p:txBody>
      </p:sp>
    </p:spTree>
    <p:extLst>
      <p:ext uri="{BB962C8B-B14F-4D97-AF65-F5344CB8AC3E}">
        <p14:creationId xmlns:p14="http://schemas.microsoft.com/office/powerpoint/2010/main" val="119659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6DA89-374A-5847-B843-EF24F1215E0E}"/>
              </a:ext>
            </a:extLst>
          </p:cNvPr>
          <p:cNvSpPr>
            <a:spLocks noGrp="1"/>
          </p:cNvSpPr>
          <p:nvPr>
            <p:ph type="title"/>
          </p:nvPr>
        </p:nvSpPr>
        <p:spPr/>
        <p:txBody>
          <a:bodyPr>
            <a:normAutofit/>
          </a:bodyPr>
          <a:lstStyle/>
          <a:p>
            <a:r>
              <a:rPr lang="en-GB" dirty="0">
                <a:solidFill>
                  <a:schemeClr val="accent5">
                    <a:lumMod val="50000"/>
                  </a:schemeClr>
                </a:solidFill>
              </a:rPr>
              <a:t>New Zealand?</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xmlns="" id="{EEBA47C5-38B8-8647-AD65-2B54ECE4F4A7}"/>
              </a:ext>
            </a:extLst>
          </p:cNvPr>
          <p:cNvSpPr>
            <a:spLocks noGrp="1"/>
          </p:cNvSpPr>
          <p:nvPr>
            <p:ph idx="1"/>
          </p:nvPr>
        </p:nvSpPr>
        <p:spPr>
          <a:xfrm>
            <a:off x="457200" y="1600200"/>
            <a:ext cx="8229600" cy="4857750"/>
          </a:xfrm>
        </p:spPr>
        <p:txBody>
          <a:bodyPr>
            <a:normAutofit/>
          </a:bodyPr>
          <a:lstStyle/>
          <a:p>
            <a:r>
              <a:rPr lang="en-US" dirty="0">
                <a:solidFill>
                  <a:schemeClr val="accent5">
                    <a:lumMod val="50000"/>
                  </a:schemeClr>
                </a:solidFill>
              </a:rPr>
              <a:t>Transfer process between debt collector and credit reporter is an automated process. To comply with the accuracy aspect of principle 8, a manual notation has to be added to </a:t>
            </a:r>
            <a:r>
              <a:rPr lang="en-US">
                <a:solidFill>
                  <a:schemeClr val="accent5">
                    <a:lumMod val="50000"/>
                  </a:schemeClr>
                </a:solidFill>
              </a:rPr>
              <a:t>the record.</a:t>
            </a:r>
          </a:p>
          <a:p>
            <a:endParaRPr lang="en-US" dirty="0">
              <a:solidFill>
                <a:schemeClr val="accent5">
                  <a:lumMod val="50000"/>
                </a:schemeClr>
              </a:solidFill>
            </a:endParaRPr>
          </a:p>
          <a:p>
            <a:r>
              <a:rPr lang="en-GB" dirty="0">
                <a:solidFill>
                  <a:schemeClr val="accent5">
                    <a:lumMod val="50000"/>
                  </a:schemeClr>
                </a:solidFill>
              </a:rPr>
              <a:t>B</a:t>
            </a:r>
            <a:r>
              <a:rPr lang="en-US" dirty="0" err="1">
                <a:solidFill>
                  <a:schemeClr val="accent5">
                    <a:lumMod val="50000"/>
                  </a:schemeClr>
                </a:solidFill>
              </a:rPr>
              <a:t>ut</a:t>
            </a:r>
            <a:r>
              <a:rPr lang="en-US" dirty="0">
                <a:solidFill>
                  <a:schemeClr val="accent5">
                    <a:lumMod val="50000"/>
                  </a:schemeClr>
                </a:solidFill>
              </a:rPr>
              <a:t> unable to show that breach of principle 8 caused her any harm.</a:t>
            </a:r>
            <a:r>
              <a:rPr lang="en-GB" b="1" dirty="0">
                <a:solidFill>
                  <a:schemeClr val="accent5">
                    <a:lumMod val="50000"/>
                  </a:schemeClr>
                </a:solidFill>
              </a:rPr>
              <a:t> </a:t>
            </a:r>
          </a:p>
          <a:p>
            <a:pPr lvl="1"/>
            <a:r>
              <a:rPr lang="en-GB" dirty="0">
                <a:solidFill>
                  <a:schemeClr val="accent5">
                    <a:lumMod val="50000"/>
                  </a:schemeClr>
                </a:solidFill>
              </a:rPr>
              <a:t>PCC276  </a:t>
            </a:r>
            <a:r>
              <a:rPr lang="en-GB" i="1" dirty="0">
                <a:solidFill>
                  <a:schemeClr val="accent5">
                    <a:lumMod val="50000"/>
                  </a:schemeClr>
                </a:solidFill>
              </a:rPr>
              <a:t>Case Note 205558</a:t>
            </a:r>
            <a:r>
              <a:rPr lang="en-GB" dirty="0">
                <a:solidFill>
                  <a:schemeClr val="accent5">
                    <a:lumMod val="50000"/>
                  </a:schemeClr>
                </a:solidFill>
              </a:rPr>
              <a:t> [2010] </a:t>
            </a:r>
            <a:r>
              <a:rPr lang="en-GB" dirty="0" err="1">
                <a:solidFill>
                  <a:schemeClr val="accent5">
                    <a:lumMod val="50000"/>
                  </a:schemeClr>
                </a:solidFill>
              </a:rPr>
              <a:t>NZPrivCmr</a:t>
            </a:r>
            <a:r>
              <a:rPr lang="en-GB" dirty="0">
                <a:solidFill>
                  <a:schemeClr val="accent5">
                    <a:lumMod val="50000"/>
                  </a:schemeClr>
                </a:solidFill>
              </a:rPr>
              <a:t> 1</a:t>
            </a:r>
            <a:endParaRPr lang="en-US" dirty="0">
              <a:solidFill>
                <a:schemeClr val="accent5">
                  <a:lumMod val="50000"/>
                </a:schemeClr>
              </a:solidFill>
            </a:endParaRPr>
          </a:p>
        </p:txBody>
      </p:sp>
    </p:spTree>
    <p:extLst>
      <p:ext uri="{BB962C8B-B14F-4D97-AF65-F5344CB8AC3E}">
        <p14:creationId xmlns:p14="http://schemas.microsoft.com/office/powerpoint/2010/main" val="3418248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a:spLocks noGrp="1"/>
          </p:cNvSpPr>
          <p:nvPr>
            <p:ph type="title"/>
          </p:nvPr>
        </p:nvSpPr>
        <p:spPr>
          <a:xfrm>
            <a:off x="628650" y="548164"/>
            <a:ext cx="7886700" cy="994172"/>
          </a:xfrm>
          <a:prstGeom prst="rect">
            <a:avLst/>
          </a:prstGeom>
        </p:spPr>
        <p:txBody>
          <a:bodyPr>
            <a:noAutofit/>
          </a:bodyPr>
          <a:lstStyle/>
          <a:p>
            <a:r>
              <a:rPr lang="en-GB" dirty="0">
                <a:solidFill>
                  <a:schemeClr val="accent5">
                    <a:lumMod val="50000"/>
                  </a:schemeClr>
                </a:solidFill>
              </a:rPr>
              <a:t>Should we be reassured by a ‘human in the loop’? </a:t>
            </a:r>
            <a:endParaRPr dirty="0">
              <a:solidFill>
                <a:schemeClr val="accent5">
                  <a:lumMod val="50000"/>
                </a:schemeClr>
              </a:solidFill>
            </a:endParaRPr>
          </a:p>
        </p:txBody>
      </p:sp>
      <p:sp>
        <p:nvSpPr>
          <p:cNvPr id="149" name="Content Placeholder 2"/>
          <p:cNvSpPr txBox="1">
            <a:spLocks noGrp="1"/>
          </p:cNvSpPr>
          <p:nvPr>
            <p:ph type="body" idx="1"/>
          </p:nvPr>
        </p:nvSpPr>
        <p:spPr>
          <a:xfrm>
            <a:off x="628650" y="2226469"/>
            <a:ext cx="7886700" cy="3263504"/>
          </a:xfrm>
          <a:prstGeom prst="rect">
            <a:avLst/>
          </a:prstGeom>
        </p:spPr>
        <p:txBody>
          <a:bodyPr>
            <a:noAutofit/>
          </a:bodyPr>
          <a:lstStyle/>
          <a:p>
            <a:r>
              <a:rPr dirty="0">
                <a:solidFill>
                  <a:schemeClr val="accent5">
                    <a:lumMod val="50000"/>
                  </a:schemeClr>
                </a:solidFill>
              </a:rPr>
              <a:t>False reassurance - human ‘decision-makers’ will unthinkingly defer to the machine because of ‘automation </a:t>
            </a:r>
            <a:r>
              <a:rPr dirty="0" err="1">
                <a:solidFill>
                  <a:schemeClr val="accent5">
                    <a:lumMod val="50000"/>
                  </a:schemeClr>
                </a:solidFill>
              </a:rPr>
              <a:t>bias’</a:t>
            </a:r>
            <a:endParaRPr dirty="0">
              <a:solidFill>
                <a:schemeClr val="accent5">
                  <a:lumMod val="50000"/>
                </a:schemeClr>
              </a:solidFill>
            </a:endParaRPr>
          </a:p>
          <a:p>
            <a:endParaRPr dirty="0">
              <a:solidFill>
                <a:schemeClr val="accent5">
                  <a:lumMod val="50000"/>
                </a:schemeClr>
              </a:solidFill>
            </a:endParaRPr>
          </a:p>
          <a:p>
            <a:r>
              <a:rPr dirty="0">
                <a:solidFill>
                  <a:schemeClr val="accent5">
                    <a:lumMod val="50000"/>
                  </a:schemeClr>
                </a:solidFill>
              </a:rPr>
              <a:t>Worse decisions - when they don’t, they might make worse decisions that at present because of ‘judgmental atrophy’</a:t>
            </a:r>
          </a:p>
        </p:txBody>
      </p:sp>
    </p:spTree>
    <p:extLst>
      <p:ext uri="{BB962C8B-B14F-4D97-AF65-F5344CB8AC3E}">
        <p14:creationId xmlns:p14="http://schemas.microsoft.com/office/powerpoint/2010/main" val="48097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xfrm>
            <a:off x="541496" y="685324"/>
            <a:ext cx="7886700" cy="994172"/>
          </a:xfrm>
          <a:prstGeom prst="rect">
            <a:avLst/>
          </a:prstGeom>
        </p:spPr>
        <p:txBody>
          <a:bodyPr>
            <a:normAutofit fontScale="90000"/>
          </a:bodyPr>
          <a:lstStyle/>
          <a:p>
            <a:r>
              <a:rPr dirty="0">
                <a:solidFill>
                  <a:schemeClr val="accent5">
                    <a:lumMod val="50000"/>
                  </a:schemeClr>
                </a:solidFill>
              </a:rPr>
              <a:t>“Automation bias”</a:t>
            </a:r>
            <a:br>
              <a:rPr dirty="0">
                <a:solidFill>
                  <a:schemeClr val="accent5">
                    <a:lumMod val="50000"/>
                  </a:schemeClr>
                </a:solidFill>
              </a:rPr>
            </a:br>
            <a:endParaRPr dirty="0">
              <a:solidFill>
                <a:schemeClr val="accent5">
                  <a:lumMod val="50000"/>
                </a:schemeClr>
              </a:solidFill>
            </a:endParaRPr>
          </a:p>
        </p:txBody>
      </p:sp>
      <p:sp>
        <p:nvSpPr>
          <p:cNvPr id="144" name="Content Placeholder 2"/>
          <p:cNvSpPr txBox="1">
            <a:spLocks noGrp="1"/>
          </p:cNvSpPr>
          <p:nvPr>
            <p:ph type="body" idx="1"/>
          </p:nvPr>
        </p:nvSpPr>
        <p:spPr>
          <a:xfrm>
            <a:off x="454342" y="1920478"/>
            <a:ext cx="8061008" cy="4526042"/>
          </a:xfrm>
          <a:prstGeom prst="rect">
            <a:avLst/>
          </a:prstGeom>
        </p:spPr>
        <p:txBody>
          <a:bodyPr>
            <a:normAutofit fontScale="92500" lnSpcReduction="20000"/>
          </a:bodyPr>
          <a:lstStyle/>
          <a:p>
            <a:r>
              <a:rPr dirty="0">
                <a:solidFill>
                  <a:schemeClr val="accent5">
                    <a:lumMod val="50000"/>
                  </a:schemeClr>
                </a:solidFill>
              </a:rPr>
              <a:t>‘It remains to be seen, however, how an algorithm might influence custody officer decision-making practices in future. Might some (consciously or otherwise) prefer to abdicate responsibility for what are risky decisions to the algorithm, resulting in deskilling and ‘judgmental atrophy’? Others might resist the intervention of an artificial tool. Only future research will determine this.’ </a:t>
            </a:r>
          </a:p>
          <a:p>
            <a:endParaRPr lang="en-GB" dirty="0">
              <a:solidFill>
                <a:schemeClr val="accent5">
                  <a:lumMod val="50000"/>
                </a:schemeClr>
              </a:solidFill>
            </a:endParaRPr>
          </a:p>
          <a:p>
            <a:r>
              <a:rPr dirty="0">
                <a:solidFill>
                  <a:schemeClr val="accent5">
                    <a:lumMod val="50000"/>
                  </a:schemeClr>
                </a:solidFill>
              </a:rPr>
              <a:t>Oswald, Grace, Urwin and Barnes (2017)</a:t>
            </a:r>
          </a:p>
        </p:txBody>
      </p:sp>
    </p:spTree>
    <p:extLst>
      <p:ext uri="{BB962C8B-B14F-4D97-AF65-F5344CB8AC3E}">
        <p14:creationId xmlns:p14="http://schemas.microsoft.com/office/powerpoint/2010/main" val="900576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6C2BB77-A806-0D4C-8AA8-E40AF3F0ED75}"/>
              </a:ext>
            </a:extLst>
          </p:cNvPr>
          <p:cNvPicPr>
            <a:picLocks noChangeAspect="1"/>
          </p:cNvPicPr>
          <p:nvPr/>
        </p:nvPicPr>
        <p:blipFill>
          <a:blip r:embed="rId3"/>
          <a:stretch>
            <a:fillRect/>
          </a:stretch>
        </p:blipFill>
        <p:spPr>
          <a:xfrm>
            <a:off x="336360" y="1245870"/>
            <a:ext cx="8405050" cy="4727841"/>
          </a:xfrm>
          <a:prstGeom prst="rect">
            <a:avLst/>
          </a:prstGeom>
        </p:spPr>
      </p:pic>
    </p:spTree>
    <p:extLst>
      <p:ext uri="{BB962C8B-B14F-4D97-AF65-F5344CB8AC3E}">
        <p14:creationId xmlns:p14="http://schemas.microsoft.com/office/powerpoint/2010/main" val="358994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88EE856-2AB0-9343-A6B1-F8DE0B748121}"/>
              </a:ext>
            </a:extLst>
          </p:cNvPr>
          <p:cNvPicPr>
            <a:picLocks noChangeAspect="1"/>
          </p:cNvPicPr>
          <p:nvPr/>
        </p:nvPicPr>
        <p:blipFill>
          <a:blip r:embed="rId2"/>
          <a:stretch>
            <a:fillRect/>
          </a:stretch>
        </p:blipFill>
        <p:spPr>
          <a:xfrm>
            <a:off x="0" y="60461"/>
            <a:ext cx="9144000" cy="6737078"/>
          </a:xfrm>
          <a:prstGeom prst="rect">
            <a:avLst/>
          </a:prstGeom>
        </p:spPr>
      </p:pic>
    </p:spTree>
    <p:extLst>
      <p:ext uri="{BB962C8B-B14F-4D97-AF65-F5344CB8AC3E}">
        <p14:creationId xmlns:p14="http://schemas.microsoft.com/office/powerpoint/2010/main" val="165993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BB33C68-73ED-9B46-97C9-585E44241E51}"/>
              </a:ext>
            </a:extLst>
          </p:cNvPr>
          <p:cNvPicPr>
            <a:picLocks noChangeAspect="1"/>
          </p:cNvPicPr>
          <p:nvPr/>
        </p:nvPicPr>
        <p:blipFill rotWithShape="1">
          <a:blip r:embed="rId2"/>
          <a:srcRect/>
          <a:stretch/>
        </p:blipFill>
        <p:spPr>
          <a:xfrm>
            <a:off x="0" y="79375"/>
            <a:ext cx="4469130" cy="4262226"/>
          </a:xfrm>
          <a:prstGeom prst="rect">
            <a:avLst/>
          </a:prstGeom>
        </p:spPr>
      </p:pic>
      <p:pic>
        <p:nvPicPr>
          <p:cNvPr id="9" name="Picture 8">
            <a:extLst>
              <a:ext uri="{FF2B5EF4-FFF2-40B4-BE49-F238E27FC236}">
                <a16:creationId xmlns:a16="http://schemas.microsoft.com/office/drawing/2014/main" xmlns="" id="{B820D236-0240-1C4A-99DB-43EB86BC97CB}"/>
              </a:ext>
            </a:extLst>
          </p:cNvPr>
          <p:cNvPicPr>
            <a:picLocks noChangeAspect="1"/>
          </p:cNvPicPr>
          <p:nvPr/>
        </p:nvPicPr>
        <p:blipFill>
          <a:blip r:embed="rId3"/>
          <a:stretch>
            <a:fillRect/>
          </a:stretch>
        </p:blipFill>
        <p:spPr>
          <a:xfrm>
            <a:off x="0" y="5029200"/>
            <a:ext cx="9144000" cy="2174554"/>
          </a:xfrm>
          <a:prstGeom prst="rect">
            <a:avLst/>
          </a:prstGeom>
        </p:spPr>
      </p:pic>
      <p:pic>
        <p:nvPicPr>
          <p:cNvPr id="11" name="Picture 10">
            <a:extLst>
              <a:ext uri="{FF2B5EF4-FFF2-40B4-BE49-F238E27FC236}">
                <a16:creationId xmlns:a16="http://schemas.microsoft.com/office/drawing/2014/main" xmlns="" id="{47E48424-C3EA-D744-ADD2-13196438E309}"/>
              </a:ext>
            </a:extLst>
          </p:cNvPr>
          <p:cNvPicPr>
            <a:picLocks noChangeAspect="1"/>
          </p:cNvPicPr>
          <p:nvPr/>
        </p:nvPicPr>
        <p:blipFill>
          <a:blip r:embed="rId4"/>
          <a:stretch>
            <a:fillRect/>
          </a:stretch>
        </p:blipFill>
        <p:spPr>
          <a:xfrm>
            <a:off x="4642108" y="251460"/>
            <a:ext cx="4501892" cy="3726180"/>
          </a:xfrm>
          <a:prstGeom prst="rect">
            <a:avLst/>
          </a:prstGeom>
        </p:spPr>
      </p:pic>
    </p:spTree>
    <p:extLst>
      <p:ext uri="{BB962C8B-B14F-4D97-AF65-F5344CB8AC3E}">
        <p14:creationId xmlns:p14="http://schemas.microsoft.com/office/powerpoint/2010/main" val="23786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859C"/>
                </a:solidFill>
              </a:rPr>
              <a:t>The ‘up’ side</a:t>
            </a:r>
          </a:p>
        </p:txBody>
      </p:sp>
      <p:sp>
        <p:nvSpPr>
          <p:cNvPr id="3" name="Content Placeholder 2"/>
          <p:cNvSpPr>
            <a:spLocks noGrp="1"/>
          </p:cNvSpPr>
          <p:nvPr>
            <p:ph idx="1"/>
          </p:nvPr>
        </p:nvSpPr>
        <p:spPr/>
        <p:txBody>
          <a:bodyPr/>
          <a:lstStyle/>
          <a:p>
            <a:endParaRPr lang="en-US" dirty="0">
              <a:solidFill>
                <a:srgbClr val="31859C"/>
              </a:solidFill>
            </a:endParaRPr>
          </a:p>
          <a:p>
            <a:r>
              <a:rPr lang="en-US" dirty="0">
                <a:solidFill>
                  <a:srgbClr val="31859C"/>
                </a:solidFill>
              </a:rPr>
              <a:t>More accurate</a:t>
            </a:r>
          </a:p>
          <a:p>
            <a:endParaRPr lang="en-US" dirty="0">
              <a:solidFill>
                <a:srgbClr val="31859C"/>
              </a:solidFill>
            </a:endParaRPr>
          </a:p>
          <a:p>
            <a:r>
              <a:rPr lang="en-US" dirty="0">
                <a:solidFill>
                  <a:srgbClr val="31859C"/>
                </a:solidFill>
              </a:rPr>
              <a:t>More efficient</a:t>
            </a:r>
          </a:p>
          <a:p>
            <a:endParaRPr lang="en-US" dirty="0">
              <a:solidFill>
                <a:srgbClr val="31859C"/>
              </a:solidFill>
            </a:endParaRPr>
          </a:p>
          <a:p>
            <a:r>
              <a:rPr lang="en-US" dirty="0">
                <a:solidFill>
                  <a:srgbClr val="31859C"/>
                </a:solidFill>
              </a:rPr>
              <a:t>Removes human bias</a:t>
            </a:r>
          </a:p>
        </p:txBody>
      </p:sp>
    </p:spTree>
    <p:extLst>
      <p:ext uri="{BB962C8B-B14F-4D97-AF65-F5344CB8AC3E}">
        <p14:creationId xmlns:p14="http://schemas.microsoft.com/office/powerpoint/2010/main" val="72223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859C"/>
                </a:solidFill>
              </a:rPr>
              <a:t>The ‘down’ side</a:t>
            </a:r>
          </a:p>
        </p:txBody>
      </p:sp>
      <p:sp>
        <p:nvSpPr>
          <p:cNvPr id="3" name="Content Placeholder 2"/>
          <p:cNvSpPr>
            <a:spLocks noGrp="1"/>
          </p:cNvSpPr>
          <p:nvPr>
            <p:ph idx="1"/>
          </p:nvPr>
        </p:nvSpPr>
        <p:spPr>
          <a:xfrm>
            <a:off x="457200" y="1600200"/>
            <a:ext cx="8229600" cy="4777740"/>
          </a:xfrm>
        </p:spPr>
        <p:txBody>
          <a:bodyPr/>
          <a:lstStyle/>
          <a:p>
            <a:endParaRPr lang="en-US" dirty="0">
              <a:solidFill>
                <a:srgbClr val="31859C"/>
              </a:solidFill>
            </a:endParaRPr>
          </a:p>
          <a:p>
            <a:r>
              <a:rPr lang="en-US" dirty="0">
                <a:solidFill>
                  <a:srgbClr val="31859C"/>
                </a:solidFill>
              </a:rPr>
              <a:t>Erosion of discretion</a:t>
            </a:r>
          </a:p>
          <a:p>
            <a:endParaRPr lang="en-US" dirty="0">
              <a:solidFill>
                <a:srgbClr val="31859C"/>
              </a:solidFill>
            </a:endParaRPr>
          </a:p>
          <a:p>
            <a:r>
              <a:rPr lang="en-US" dirty="0">
                <a:solidFill>
                  <a:srgbClr val="31859C"/>
                </a:solidFill>
              </a:rPr>
              <a:t>Less transparent</a:t>
            </a:r>
          </a:p>
          <a:p>
            <a:endParaRPr lang="en-US" dirty="0">
              <a:solidFill>
                <a:srgbClr val="31859C"/>
              </a:solidFill>
            </a:endParaRPr>
          </a:p>
          <a:p>
            <a:r>
              <a:rPr lang="en-US" dirty="0">
                <a:solidFill>
                  <a:srgbClr val="31859C"/>
                </a:solidFill>
              </a:rPr>
              <a:t>May replicate or reinforce bias (while giving impression of being unbiased.)</a:t>
            </a:r>
          </a:p>
        </p:txBody>
      </p:sp>
    </p:spTree>
    <p:extLst>
      <p:ext uri="{BB962C8B-B14F-4D97-AF65-F5344CB8AC3E}">
        <p14:creationId xmlns:p14="http://schemas.microsoft.com/office/powerpoint/2010/main" val="205183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859C"/>
                </a:solidFill>
              </a:rPr>
              <a:t>The ‘down’ side</a:t>
            </a:r>
          </a:p>
        </p:txBody>
      </p:sp>
      <p:sp>
        <p:nvSpPr>
          <p:cNvPr id="3" name="Content Placeholder 2"/>
          <p:cNvSpPr>
            <a:spLocks noGrp="1"/>
          </p:cNvSpPr>
          <p:nvPr>
            <p:ph idx="1"/>
          </p:nvPr>
        </p:nvSpPr>
        <p:spPr>
          <a:xfrm>
            <a:off x="457200" y="1600200"/>
            <a:ext cx="8229600" cy="4777740"/>
          </a:xfrm>
        </p:spPr>
        <p:txBody>
          <a:bodyPr/>
          <a:lstStyle/>
          <a:p>
            <a:endParaRPr lang="en-US" dirty="0">
              <a:solidFill>
                <a:srgbClr val="31859C"/>
              </a:solidFill>
            </a:endParaRPr>
          </a:p>
          <a:p>
            <a:r>
              <a:rPr lang="en-US" u="sng" dirty="0">
                <a:solidFill>
                  <a:srgbClr val="31859C"/>
                </a:solidFill>
              </a:rPr>
              <a:t>Erosion of discretion</a:t>
            </a:r>
          </a:p>
          <a:p>
            <a:endParaRPr lang="en-US" dirty="0">
              <a:solidFill>
                <a:srgbClr val="31859C"/>
              </a:solidFill>
            </a:endParaRPr>
          </a:p>
          <a:p>
            <a:r>
              <a:rPr lang="en-US" dirty="0">
                <a:solidFill>
                  <a:srgbClr val="31859C"/>
                </a:solidFill>
              </a:rPr>
              <a:t>Less transparent</a:t>
            </a:r>
          </a:p>
          <a:p>
            <a:endParaRPr lang="en-US" dirty="0">
              <a:solidFill>
                <a:srgbClr val="31859C"/>
              </a:solidFill>
            </a:endParaRPr>
          </a:p>
          <a:p>
            <a:r>
              <a:rPr lang="en-US" dirty="0">
                <a:solidFill>
                  <a:srgbClr val="31859C"/>
                </a:solidFill>
              </a:rPr>
              <a:t>May replicate or reinforce bias (while giving impression of being unbiased.)</a:t>
            </a:r>
          </a:p>
        </p:txBody>
      </p:sp>
    </p:spTree>
    <p:extLst>
      <p:ext uri="{BB962C8B-B14F-4D97-AF65-F5344CB8AC3E}">
        <p14:creationId xmlns:p14="http://schemas.microsoft.com/office/powerpoint/2010/main" val="23745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64113" y="1147763"/>
            <a:ext cx="4179887" cy="5441950"/>
          </a:xfrm>
        </p:spPr>
        <p:txBody>
          <a:bodyPr>
            <a:normAutofit lnSpcReduction="10000"/>
          </a:bodyPr>
          <a:lstStyle/>
          <a:p>
            <a:pPr marL="0" indent="0" algn="ctr">
              <a:buNone/>
            </a:pPr>
            <a:r>
              <a:rPr lang="en-US" dirty="0">
                <a:solidFill>
                  <a:srgbClr val="31859C"/>
                </a:solidFill>
              </a:rPr>
              <a:t>‘you cannot appeal to a WMD. That’s part of their fearsome power. They do not listen. Nor do they bend. They’re deaf not only to charm, threats, and cajoling but also to logic – even when there is good reason to question the data that feeds their conclusions.’</a:t>
            </a:r>
            <a:endParaRPr lang="en-GB" dirty="0">
              <a:solidFill>
                <a:srgbClr val="31859C"/>
              </a:solidFill>
            </a:endParaRPr>
          </a:p>
          <a:p>
            <a:endParaRPr lang="en-US" dirty="0"/>
          </a:p>
        </p:txBody>
      </p:sp>
      <p:pic>
        <p:nvPicPr>
          <p:cNvPr id="4" name="Picture 3"/>
          <p:cNvPicPr>
            <a:picLocks noChangeAspect="1"/>
          </p:cNvPicPr>
          <p:nvPr/>
        </p:nvPicPr>
        <p:blipFill rotWithShape="1">
          <a:blip r:embed="rId3"/>
          <a:srcRect l="28860" t="492" r="27220" b="6549"/>
          <a:stretch/>
        </p:blipFill>
        <p:spPr>
          <a:xfrm>
            <a:off x="460208" y="878416"/>
            <a:ext cx="3906051" cy="5520858"/>
          </a:xfrm>
          <a:prstGeom prst="rect">
            <a:avLst/>
          </a:prstGeom>
        </p:spPr>
      </p:pic>
    </p:spTree>
    <p:extLst>
      <p:ext uri="{BB962C8B-B14F-4D97-AF65-F5344CB8AC3E}">
        <p14:creationId xmlns:p14="http://schemas.microsoft.com/office/powerpoint/2010/main" val="216147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859C"/>
                </a:solidFill>
              </a:rPr>
              <a:t>The ‘down’ side</a:t>
            </a:r>
          </a:p>
        </p:txBody>
      </p:sp>
      <p:sp>
        <p:nvSpPr>
          <p:cNvPr id="3" name="Content Placeholder 2"/>
          <p:cNvSpPr>
            <a:spLocks noGrp="1"/>
          </p:cNvSpPr>
          <p:nvPr>
            <p:ph idx="1"/>
          </p:nvPr>
        </p:nvSpPr>
        <p:spPr>
          <a:xfrm>
            <a:off x="457200" y="1600200"/>
            <a:ext cx="8229600" cy="4777740"/>
          </a:xfrm>
        </p:spPr>
        <p:txBody>
          <a:bodyPr/>
          <a:lstStyle/>
          <a:p>
            <a:endParaRPr lang="en-US" dirty="0">
              <a:solidFill>
                <a:srgbClr val="31859C"/>
              </a:solidFill>
            </a:endParaRPr>
          </a:p>
          <a:p>
            <a:r>
              <a:rPr lang="en-US" dirty="0">
                <a:solidFill>
                  <a:srgbClr val="31859C"/>
                </a:solidFill>
              </a:rPr>
              <a:t>Erosion of discretion</a:t>
            </a:r>
          </a:p>
          <a:p>
            <a:endParaRPr lang="en-US" dirty="0">
              <a:solidFill>
                <a:srgbClr val="31859C"/>
              </a:solidFill>
            </a:endParaRPr>
          </a:p>
          <a:p>
            <a:r>
              <a:rPr lang="en-US" u="sng" dirty="0">
                <a:solidFill>
                  <a:srgbClr val="31859C"/>
                </a:solidFill>
              </a:rPr>
              <a:t>Less transparent</a:t>
            </a:r>
          </a:p>
          <a:p>
            <a:endParaRPr lang="en-US" dirty="0">
              <a:solidFill>
                <a:srgbClr val="31859C"/>
              </a:solidFill>
            </a:endParaRPr>
          </a:p>
          <a:p>
            <a:r>
              <a:rPr lang="en-US" dirty="0">
                <a:solidFill>
                  <a:srgbClr val="31859C"/>
                </a:solidFill>
              </a:rPr>
              <a:t>May replicate or reinforce bias (while giving impression of being unbiased.)</a:t>
            </a:r>
          </a:p>
        </p:txBody>
      </p:sp>
    </p:spTree>
    <p:extLst>
      <p:ext uri="{BB962C8B-B14F-4D97-AF65-F5344CB8AC3E}">
        <p14:creationId xmlns:p14="http://schemas.microsoft.com/office/powerpoint/2010/main" val="1154933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1571</TotalTime>
  <Words>912</Words>
  <Application>Microsoft Macintosh PowerPoint</Application>
  <PresentationFormat>On-screen Show (4:3)</PresentationFormat>
  <Paragraphs>105</Paragraphs>
  <Slides>25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Thinking outside the (black) box</vt:lpstr>
      <vt:lpstr>PowerPoint Presentation</vt:lpstr>
      <vt:lpstr>PowerPoint Presentation</vt:lpstr>
      <vt:lpstr>PowerPoint Presentation</vt:lpstr>
      <vt:lpstr>The ‘up’ side</vt:lpstr>
      <vt:lpstr>The ‘down’ side</vt:lpstr>
      <vt:lpstr>The ‘down’ side</vt:lpstr>
      <vt:lpstr>PowerPoint Presentation</vt:lpstr>
      <vt:lpstr>The ‘down’ side</vt:lpstr>
      <vt:lpstr>PowerPoint Presentation</vt:lpstr>
      <vt:lpstr>Wisconsin v Loomis (2015)</vt:lpstr>
      <vt:lpstr>PowerPoint Presentation</vt:lpstr>
      <vt:lpstr>The ‘down’ side</vt:lpstr>
      <vt:lpstr>PowerPoint Presentation</vt:lpstr>
      <vt:lpstr>PowerPoint Presentation</vt:lpstr>
      <vt:lpstr>False positives</vt:lpstr>
      <vt:lpstr>Regulatory/governance measures</vt:lpstr>
      <vt:lpstr>Individual rights models </vt:lpstr>
      <vt:lpstr>PowerPoint Presentation</vt:lpstr>
      <vt:lpstr>PowerPoint Presentation</vt:lpstr>
      <vt:lpstr>Is a comprehensible explanation always possible?</vt:lpstr>
      <vt:lpstr>New Zealand?</vt:lpstr>
      <vt:lpstr>Should we be reassured by a ‘human in the loop’? </vt:lpstr>
      <vt:lpstr>“Automation bias” </vt:lpstr>
      <vt:lpstr>PowerPoint Presentation</vt:lpstr>
    </vt:vector>
  </TitlesOfParts>
  <Company>University of Otago</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LAWS428</dc:title>
  <dc:creator>Colin Gavaghan</dc:creator>
  <cp:lastModifiedBy>Microsoft Office User</cp:lastModifiedBy>
  <cp:revision>47</cp:revision>
  <dcterms:created xsi:type="dcterms:W3CDTF">2017-08-13T02:05:17Z</dcterms:created>
  <dcterms:modified xsi:type="dcterms:W3CDTF">2018-05-09T23:57:44Z</dcterms:modified>
</cp:coreProperties>
</file>