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6" r:id="rId14"/>
    <p:sldId id="269" r:id="rId15"/>
    <p:sldId id="270" r:id="rId16"/>
    <p:sldId id="271" r:id="rId17"/>
    <p:sldId id="274" r:id="rId18"/>
    <p:sldId id="276" r:id="rId19"/>
    <p:sldId id="272" r:id="rId20"/>
    <p:sldId id="273" r:id="rId21"/>
    <p:sldId id="275" r:id="rId22"/>
    <p:sldId id="277" r:id="rId23"/>
    <p:sldId id="278" r:id="rId24"/>
    <p:sldId id="280" r:id="rId25"/>
    <p:sldId id="279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9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A536-3495-4D37-8F7D-689750732AA5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3E71-044A-4378-A638-129441EDC0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948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A536-3495-4D37-8F7D-689750732AA5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3E71-044A-4378-A638-129441EDC0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24019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A536-3495-4D37-8F7D-689750732AA5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3E71-044A-4378-A638-129441EDC0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8828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A536-3495-4D37-8F7D-689750732AA5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3E71-044A-4378-A638-129441EDC003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0969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A536-3495-4D37-8F7D-689750732AA5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3E71-044A-4378-A638-129441EDC0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39595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A536-3495-4D37-8F7D-689750732AA5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3E71-044A-4378-A638-129441EDC0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6882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A536-3495-4D37-8F7D-689750732AA5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3E71-044A-4378-A638-129441EDC0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6320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A536-3495-4D37-8F7D-689750732AA5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3E71-044A-4378-A638-129441EDC0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249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A536-3495-4D37-8F7D-689750732AA5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3E71-044A-4378-A638-129441EDC0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5585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A536-3495-4D37-8F7D-689750732AA5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3E71-044A-4378-A638-129441EDC0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5656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A536-3495-4D37-8F7D-689750732AA5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3E71-044A-4378-A638-129441EDC0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073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A536-3495-4D37-8F7D-689750732AA5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3E71-044A-4378-A638-129441EDC0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3439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A536-3495-4D37-8F7D-689750732AA5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3E71-044A-4378-A638-129441EDC0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8204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A536-3495-4D37-8F7D-689750732AA5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3E71-044A-4378-A638-129441EDC0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17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A536-3495-4D37-8F7D-689750732AA5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3E71-044A-4378-A638-129441EDC0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308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A536-3495-4D37-8F7D-689750732AA5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3E71-044A-4378-A638-129441EDC0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5617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A536-3495-4D37-8F7D-689750732AA5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43E71-044A-4378-A638-129441EDC0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716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FF4A536-3495-4D37-8F7D-689750732AA5}" type="datetimeFigureOut">
              <a:rPr lang="en-NZ" smtClean="0"/>
              <a:t>8/05/2018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43E71-044A-4378-A638-129441EDC00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80865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Compliance notices under the Privacy Bill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n-NZ" i="1" dirty="0"/>
          </a:p>
          <a:p>
            <a:r>
              <a:rPr lang="en-NZ" i="1" dirty="0" smtClean="0"/>
              <a:t>Or</a:t>
            </a:r>
          </a:p>
          <a:p>
            <a:r>
              <a:rPr lang="en-NZ" i="1" dirty="0" smtClean="0"/>
              <a:t>Cave </a:t>
            </a:r>
            <a:r>
              <a:rPr lang="en-NZ" i="1" dirty="0" err="1" smtClean="0"/>
              <a:t>Canem</a:t>
            </a:r>
            <a:endParaRPr lang="en-NZ" i="1" dirty="0" smtClean="0"/>
          </a:p>
        </p:txBody>
      </p:sp>
    </p:spTree>
    <p:extLst>
      <p:ext uri="{BB962C8B-B14F-4D97-AF65-F5344CB8AC3E}">
        <p14:creationId xmlns:p14="http://schemas.microsoft.com/office/powerpoint/2010/main" val="416593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098" name="Picture 2" descr="Image result for free image dog handing pap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1049" y="2298667"/>
            <a:ext cx="4871677" cy="370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0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When will the Commissioner issue a notice?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Discretionary – nothing to stop it being routine as long as process observed</a:t>
            </a:r>
          </a:p>
          <a:p>
            <a:pPr marL="0" indent="0">
              <a:buNone/>
            </a:pPr>
            <a:endParaRPr lang="en-NZ" dirty="0" smtClean="0"/>
          </a:p>
          <a:p>
            <a:r>
              <a:rPr lang="en-NZ" dirty="0" smtClean="0"/>
              <a:t>When there’s something to be fixed and agency isn’t voluntarily fixing it (or not acting fast enough)</a:t>
            </a:r>
          </a:p>
          <a:p>
            <a:r>
              <a:rPr lang="en-NZ" dirty="0" smtClean="0"/>
              <a:t>Where the agency’s actions are causing or may cause harm – particularly if that harm is serious</a:t>
            </a:r>
          </a:p>
          <a:p>
            <a:endParaRPr lang="en-NZ" dirty="0"/>
          </a:p>
          <a:p>
            <a:pPr marL="0" indent="0">
              <a:buNone/>
            </a:pPr>
            <a:endParaRPr lang="en-NZ" i="1" dirty="0"/>
          </a:p>
        </p:txBody>
      </p:sp>
    </p:spTree>
    <p:extLst>
      <p:ext uri="{BB962C8B-B14F-4D97-AF65-F5344CB8AC3E}">
        <p14:creationId xmlns:p14="http://schemas.microsoft.com/office/powerpoint/2010/main" val="26393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type of breach can lead to notice?</a:t>
            </a:r>
            <a:endParaRPr lang="en-NZ" dirty="0"/>
          </a:p>
        </p:txBody>
      </p:sp>
      <p:pic>
        <p:nvPicPr>
          <p:cNvPr id="6146" name="Picture 2" descr="Image result for doug the dog cone of sham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5638" y="2759869"/>
            <a:ext cx="47625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27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type of breach can lead to notice?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Any breach of the Act </a:t>
            </a:r>
          </a:p>
          <a:p>
            <a:r>
              <a:rPr lang="en-NZ" b="1" dirty="0" smtClean="0"/>
              <a:t>Including</a:t>
            </a:r>
            <a:r>
              <a:rPr lang="en-NZ" dirty="0" smtClean="0"/>
              <a:t> breach of privacy principle/Code rule</a:t>
            </a:r>
          </a:p>
          <a:p>
            <a:r>
              <a:rPr lang="en-NZ" dirty="0" smtClean="0"/>
              <a:t>Breach of provisions of an approved information sharing agreement …</a:t>
            </a:r>
          </a:p>
          <a:p>
            <a:r>
              <a:rPr lang="en-NZ" dirty="0" smtClean="0"/>
              <a:t> … or an information matching agreement</a:t>
            </a:r>
          </a:p>
          <a:p>
            <a:r>
              <a:rPr lang="en-NZ" dirty="0" smtClean="0"/>
              <a:t>Wrongful failure to notify individual of data breach (or publicly notify)</a:t>
            </a:r>
          </a:p>
          <a:p>
            <a:r>
              <a:rPr lang="en-NZ" dirty="0" smtClean="0"/>
              <a:t>Breach of a public register privacy principle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989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Mandatory relevant considerations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Another means under Privacy Act or another Act for handling it?</a:t>
            </a:r>
          </a:p>
          <a:p>
            <a:r>
              <a:rPr lang="en-NZ" dirty="0" smtClean="0"/>
              <a:t>Seriousness</a:t>
            </a:r>
          </a:p>
          <a:p>
            <a:r>
              <a:rPr lang="en-NZ" dirty="0" smtClean="0"/>
              <a:t>Likelihood of repeat</a:t>
            </a:r>
          </a:p>
          <a:p>
            <a:r>
              <a:rPr lang="en-NZ" dirty="0" smtClean="0"/>
              <a:t>Number of people affected</a:t>
            </a:r>
          </a:p>
          <a:p>
            <a:r>
              <a:rPr lang="en-NZ" dirty="0" smtClean="0"/>
              <a:t>Whether agency has been co-operative</a:t>
            </a:r>
          </a:p>
          <a:p>
            <a:r>
              <a:rPr lang="en-NZ" dirty="0" smtClean="0"/>
              <a:t>Likely costs to agency of complying</a:t>
            </a:r>
          </a:p>
          <a:p>
            <a:endParaRPr lang="en-NZ" dirty="0"/>
          </a:p>
          <a:p>
            <a:pPr marL="0" indent="0">
              <a:buNone/>
            </a:pPr>
            <a:r>
              <a:rPr lang="en-NZ" i="1" dirty="0" smtClean="0"/>
              <a:t>To extent Commissioner considers factor relevant and information about that factor is readily available to Commissioner</a:t>
            </a:r>
            <a:endParaRPr lang="en-NZ" i="1" dirty="0"/>
          </a:p>
        </p:txBody>
      </p:sp>
    </p:spTree>
    <p:extLst>
      <p:ext uri="{BB962C8B-B14F-4D97-AF65-F5344CB8AC3E}">
        <p14:creationId xmlns:p14="http://schemas.microsoft.com/office/powerpoint/2010/main" val="253797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Process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NZ" dirty="0" smtClean="0"/>
              <a:t> Agency must have reasonable opportunity to comment – needs to be told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NZ" dirty="0"/>
              <a:t> </a:t>
            </a:r>
            <a:r>
              <a:rPr lang="en-NZ" dirty="0" smtClean="0"/>
              <a:t>In writing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NZ" dirty="0" smtClean="0"/>
              <a:t>What breach is (with stat provision)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NZ" dirty="0" smtClean="0"/>
              <a:t>summarise conclusions about factors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NZ" dirty="0" smtClean="0"/>
              <a:t>Specify steps that Commissioner considers need to be made to remedy breach, </a:t>
            </a:r>
            <a:r>
              <a:rPr lang="en-NZ" dirty="0" err="1" smtClean="0"/>
              <a:t>inc</a:t>
            </a:r>
            <a:r>
              <a:rPr lang="en-NZ" dirty="0" smtClean="0"/>
              <a:t> conditions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NZ" dirty="0"/>
              <a:t> </a:t>
            </a:r>
            <a:r>
              <a:rPr lang="en-NZ" dirty="0" smtClean="0"/>
              <a:t>Dates by which agency must remedy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645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Form of final notice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Similar to draft … requirements are set out in 126</a:t>
            </a:r>
          </a:p>
          <a:p>
            <a:r>
              <a:rPr lang="en-NZ" dirty="0" smtClean="0"/>
              <a:t>Discretionary as to whether includes steps necessary to remedy, conditions, or dates</a:t>
            </a:r>
          </a:p>
          <a:p>
            <a:r>
              <a:rPr lang="en-NZ" dirty="0" smtClean="0"/>
              <a:t>Must tell agency of right of appeal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60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Options if you get a notice</a:t>
            </a:r>
            <a:endParaRPr lang="en-NZ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20" y="2090380"/>
            <a:ext cx="3631159" cy="3461190"/>
          </a:xfrm>
        </p:spPr>
      </p:pic>
    </p:spTree>
    <p:extLst>
      <p:ext uri="{BB962C8B-B14F-4D97-AF65-F5344CB8AC3E}">
        <p14:creationId xmlns:p14="http://schemas.microsoft.com/office/powerpoint/2010/main" val="21548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 dirty="0" smtClean="0"/>
          </a:p>
          <a:p>
            <a:endParaRPr lang="en-NZ" dirty="0"/>
          </a:p>
          <a:p>
            <a:r>
              <a:rPr lang="en-NZ" i="1" dirty="0" smtClean="0"/>
              <a:t>Question: what happens if you think the Commissioner has got the facts or the law wrong? </a:t>
            </a:r>
            <a:endParaRPr lang="en-NZ" i="1" dirty="0"/>
          </a:p>
        </p:txBody>
      </p:sp>
    </p:spTree>
    <p:extLst>
      <p:ext uri="{BB962C8B-B14F-4D97-AF65-F5344CB8AC3E}">
        <p14:creationId xmlns:p14="http://schemas.microsoft.com/office/powerpoint/2010/main" val="13150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Options if you get a notice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Must take steps to comply asap</a:t>
            </a:r>
          </a:p>
          <a:p>
            <a:pPr marL="0" indent="0">
              <a:buNone/>
            </a:pPr>
            <a:r>
              <a:rPr lang="en-NZ" i="1" dirty="0" smtClean="0"/>
              <a:t>Unless</a:t>
            </a:r>
          </a:p>
          <a:p>
            <a:r>
              <a:rPr lang="en-NZ" dirty="0" smtClean="0"/>
              <a:t>Apply to </a:t>
            </a:r>
            <a:r>
              <a:rPr lang="en-NZ" b="1" dirty="0" smtClean="0"/>
              <a:t>vary</a:t>
            </a:r>
            <a:r>
              <a:rPr lang="en-NZ" dirty="0" smtClean="0"/>
              <a:t> </a:t>
            </a:r>
            <a:r>
              <a:rPr lang="en-NZ" b="1" dirty="0" smtClean="0"/>
              <a:t>or cancel </a:t>
            </a:r>
            <a:r>
              <a:rPr lang="en-NZ" dirty="0" smtClean="0"/>
              <a:t>(persuade Commissioner that info needs to be amended, that you’ve complied, or that all/part is no longer needed)</a:t>
            </a:r>
          </a:p>
          <a:p>
            <a:r>
              <a:rPr lang="en-NZ" b="1" dirty="0" smtClean="0"/>
              <a:t>Appeal</a:t>
            </a:r>
            <a:r>
              <a:rPr lang="en-NZ" dirty="0" smtClean="0"/>
              <a:t> against all/part of notice or decision about variation/cancellation </a:t>
            </a:r>
          </a:p>
          <a:p>
            <a:pPr marL="0" indent="0">
              <a:buNone/>
            </a:pPr>
            <a:r>
              <a:rPr lang="en-NZ" dirty="0"/>
              <a:t> </a:t>
            </a:r>
            <a:r>
              <a:rPr lang="en-NZ" dirty="0" smtClean="0"/>
              <a:t>-------   substantive/procedural/factual/legal/challenge to discretion</a:t>
            </a:r>
          </a:p>
          <a:p>
            <a:r>
              <a:rPr lang="en-NZ" b="1" dirty="0" smtClean="0"/>
              <a:t>Appeal must be lodged within 15 working days of issue/receipt</a:t>
            </a:r>
          </a:p>
          <a:p>
            <a:r>
              <a:rPr lang="en-NZ" dirty="0" smtClean="0"/>
              <a:t>Apply for interim order suspending compliance notice pending appeal (Chairperson of Tribunal decides)</a:t>
            </a:r>
          </a:p>
          <a:p>
            <a:endParaRPr lang="en-NZ" b="1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454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happens now? The current powers of the Commissioner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 smtClean="0"/>
          </a:p>
        </p:txBody>
      </p:sp>
    </p:spTree>
    <p:extLst>
      <p:ext uri="{BB962C8B-B14F-4D97-AF65-F5344CB8AC3E}">
        <p14:creationId xmlns:p14="http://schemas.microsoft.com/office/powerpoint/2010/main" val="35491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 not to do if you get a notice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902" y="2052638"/>
            <a:ext cx="3149971" cy="4195762"/>
          </a:xfrm>
        </p:spPr>
      </p:pic>
    </p:spTree>
    <p:extLst>
      <p:ext uri="{BB962C8B-B14F-4D97-AF65-F5344CB8AC3E}">
        <p14:creationId xmlns:p14="http://schemas.microsoft.com/office/powerpoint/2010/main" val="27729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Enforcement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 smtClean="0"/>
              <a:t>Commissioner can take enforcement proceedings in Tribunal</a:t>
            </a:r>
          </a:p>
          <a:p>
            <a:pPr marL="0" indent="0">
              <a:buNone/>
            </a:pPr>
            <a:r>
              <a:rPr lang="en-NZ" dirty="0" smtClean="0"/>
              <a:t>If agency has ignored the notice, far less ability to object to enforcement </a:t>
            </a:r>
          </a:p>
          <a:p>
            <a:pPr marL="0" indent="0">
              <a:buNone/>
            </a:pPr>
            <a:r>
              <a:rPr lang="en-NZ" dirty="0" smtClean="0"/>
              <a:t>ONLY ground is that agency believes the notice has been fully complied with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NZ" dirty="0"/>
              <a:t> </a:t>
            </a:r>
            <a:r>
              <a:rPr lang="en-NZ" dirty="0" smtClean="0"/>
              <a:t>Tribunal must not look at how notice was issued …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NZ" dirty="0"/>
              <a:t> </a:t>
            </a:r>
            <a:r>
              <a:rPr lang="en-NZ" dirty="0" smtClean="0"/>
              <a:t>… must not look at merits of the notice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NZ" dirty="0"/>
              <a:t> </a:t>
            </a:r>
            <a:r>
              <a:rPr lang="en-NZ" dirty="0" smtClean="0"/>
              <a:t>Remedies are discretionary, but chances are high that will order you to comply </a:t>
            </a: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7138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Remedies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Not an excuse that was unintentional or not negligent</a:t>
            </a:r>
          </a:p>
          <a:p>
            <a:r>
              <a:rPr lang="en-NZ" dirty="0" smtClean="0"/>
              <a:t>Or that has partially fixed the problem – unless no further reasonable steps to take</a:t>
            </a:r>
          </a:p>
          <a:p>
            <a:endParaRPr lang="en-NZ" dirty="0"/>
          </a:p>
          <a:p>
            <a:r>
              <a:rPr lang="en-NZ" dirty="0" smtClean="0"/>
              <a:t>Order to comply by date specified by Tribunal</a:t>
            </a:r>
          </a:p>
          <a:p>
            <a:r>
              <a:rPr lang="en-NZ" dirty="0" smtClean="0"/>
              <a:t>Order that agency perform any act specified in order by date specified in order (</a:t>
            </a:r>
            <a:r>
              <a:rPr lang="en-NZ" dirty="0" err="1" smtClean="0"/>
              <a:t>eg</a:t>
            </a:r>
            <a:r>
              <a:rPr lang="en-NZ" dirty="0" smtClean="0"/>
              <a:t> reporting to Commissioner on progress)</a:t>
            </a:r>
          </a:p>
          <a:p>
            <a:r>
              <a:rPr lang="en-NZ" dirty="0" smtClean="0"/>
              <a:t>Confirm, cancel, modify notice (or variation decision)</a:t>
            </a:r>
          </a:p>
          <a:p>
            <a:pPr marL="0" indent="0">
              <a:buNone/>
            </a:pPr>
            <a:endParaRPr lang="en-NZ" dirty="0" smtClean="0"/>
          </a:p>
          <a:p>
            <a:r>
              <a:rPr lang="en-NZ" dirty="0" smtClean="0"/>
              <a:t>Costs as Tribunal sees fit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5024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Summary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Forceful new powers – systemic or cavalier breaches</a:t>
            </a:r>
          </a:p>
          <a:p>
            <a:r>
              <a:rPr lang="en-NZ" dirty="0" smtClean="0"/>
              <a:t>Checks and balances on exercise of power to issue</a:t>
            </a:r>
          </a:p>
          <a:p>
            <a:r>
              <a:rPr lang="en-NZ" dirty="0" smtClean="0"/>
              <a:t>Still a strong role for voluntary action – voluntary compliance means there is no notice</a:t>
            </a:r>
          </a:p>
          <a:p>
            <a:r>
              <a:rPr lang="en-NZ" dirty="0" smtClean="0"/>
              <a:t>Also practical options if agency disagrees with Commissioner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0361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45" y="744127"/>
            <a:ext cx="3162957" cy="5602187"/>
          </a:xfrm>
        </p:spPr>
      </p:pic>
    </p:spTree>
    <p:extLst>
      <p:ext uri="{BB962C8B-B14F-4D97-AF65-F5344CB8AC3E}">
        <p14:creationId xmlns:p14="http://schemas.microsoft.com/office/powerpoint/2010/main" val="12187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7170" name="Picture 2" descr="High Quality The Elephant in the Room Blank Meme Templa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572" y="863752"/>
            <a:ext cx="5036989" cy="531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29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Thanks!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Now it’s time for afternoon tea …</a:t>
            </a:r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 smtClean="0"/>
              <a:t>Katrine Evans, Hayman Lawyers</a:t>
            </a:r>
          </a:p>
          <a:p>
            <a:pPr marL="0" indent="0">
              <a:buNone/>
            </a:pPr>
            <a:r>
              <a:rPr lang="en-NZ" dirty="0" smtClean="0"/>
              <a:t>k.evans@haymanlawyers.co.nz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45825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The current powers of the Commissioner</a:t>
            </a:r>
            <a:endParaRPr lang="en-NZ" dirty="0"/>
          </a:p>
        </p:txBody>
      </p:sp>
      <p:pic>
        <p:nvPicPr>
          <p:cNvPr id="1026" name="Picture 2" descr="Image result for free image pupp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6888" y="2626519"/>
            <a:ext cx="5080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5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 smtClean="0"/>
              <a:t>Complaint investigations</a:t>
            </a:r>
          </a:p>
          <a:p>
            <a:r>
              <a:rPr lang="en-NZ" dirty="0" smtClean="0"/>
              <a:t>Own motion inquiries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NZ" dirty="0" smtClean="0"/>
              <a:t>Recommendations</a:t>
            </a:r>
          </a:p>
          <a:p>
            <a:pPr marL="0" indent="0">
              <a:buNone/>
            </a:pPr>
            <a:endParaRPr lang="en-NZ" dirty="0" smtClean="0"/>
          </a:p>
          <a:p>
            <a:r>
              <a:rPr lang="en-NZ" dirty="0" smtClean="0"/>
              <a:t>Referral to the Director of Human Rights Proceedings</a:t>
            </a:r>
          </a:p>
          <a:p>
            <a:r>
              <a:rPr lang="en-NZ" dirty="0" smtClean="0"/>
              <a:t>Naming policy</a:t>
            </a:r>
          </a:p>
          <a:p>
            <a:r>
              <a:rPr lang="en-NZ" dirty="0" smtClean="0"/>
              <a:t>Statutory powers to demand information (offence to fail to provide without reasonable cause)</a:t>
            </a:r>
          </a:p>
          <a:p>
            <a:r>
              <a:rPr lang="en-NZ" dirty="0" smtClean="0"/>
              <a:t>Can take evidence on oath</a:t>
            </a:r>
          </a:p>
          <a:p>
            <a:pPr>
              <a:buFont typeface="Symbol" panose="05050102010706020507" pitchFamily="18" charset="2"/>
              <a:buChar char="Þ"/>
            </a:pP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3256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What’s wrong with that? </a:t>
            </a:r>
            <a:endParaRPr lang="en-NZ" dirty="0"/>
          </a:p>
        </p:txBody>
      </p:sp>
      <p:pic>
        <p:nvPicPr>
          <p:cNvPr id="3076" name="Picture 4" descr="Image result for free image puzzled do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1888" y="2245519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28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Serious breaches that the agency is unwilling to address</a:t>
            </a:r>
          </a:p>
          <a:p>
            <a:r>
              <a:rPr lang="en-NZ" dirty="0" smtClean="0"/>
              <a:t>Systemic or repeat breaches where no progress made</a:t>
            </a:r>
          </a:p>
          <a:p>
            <a:r>
              <a:rPr lang="en-NZ" dirty="0" smtClean="0"/>
              <a:t>Have to use a middle person in the enforcement process – additional time and resources</a:t>
            </a:r>
          </a:p>
          <a:p>
            <a:endParaRPr lang="en-NZ" dirty="0"/>
          </a:p>
          <a:p>
            <a:pPr marL="0" indent="0">
              <a:buNone/>
            </a:pPr>
            <a:r>
              <a:rPr lang="en-NZ" dirty="0" smtClean="0"/>
              <a:t>=&gt; Enforceable compliance notice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5839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Privacy Commissioner 2.0</a:t>
            </a:r>
            <a:endParaRPr lang="en-NZ" dirty="0"/>
          </a:p>
        </p:txBody>
      </p:sp>
      <p:pic>
        <p:nvPicPr>
          <p:cNvPr id="2050" name="Picture 2" descr="Image result for free image attack do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2238" y="2212181"/>
            <a:ext cx="58293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78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Sections 124 - 135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sz="2000" dirty="0" smtClean="0"/>
              <a:t>When the Commissioner can issue a compliance notice (124)</a:t>
            </a:r>
          </a:p>
          <a:p>
            <a:r>
              <a:rPr lang="en-NZ" sz="2000" dirty="0" smtClean="0"/>
              <a:t>What the Commissioner has to consider before issuing (125)</a:t>
            </a:r>
          </a:p>
          <a:p>
            <a:r>
              <a:rPr lang="en-NZ" sz="2000" dirty="0" smtClean="0"/>
              <a:t>Process for issuing (125)</a:t>
            </a:r>
          </a:p>
          <a:p>
            <a:r>
              <a:rPr lang="en-NZ" sz="2000" dirty="0" smtClean="0"/>
              <a:t>Form and service (126)</a:t>
            </a:r>
          </a:p>
          <a:p>
            <a:r>
              <a:rPr lang="en-NZ" sz="2000" dirty="0" smtClean="0"/>
              <a:t>What agency has to do after receiving (127)</a:t>
            </a:r>
          </a:p>
          <a:p>
            <a:r>
              <a:rPr lang="en-NZ" sz="2000" dirty="0" smtClean="0"/>
              <a:t>Variation or cancellation (128)</a:t>
            </a:r>
          </a:p>
          <a:p>
            <a:r>
              <a:rPr lang="en-NZ" sz="2000" dirty="0" smtClean="0"/>
              <a:t>Normal powers to obtain information (129)</a:t>
            </a:r>
          </a:p>
          <a:p>
            <a:r>
              <a:rPr lang="en-NZ" sz="2000" dirty="0" smtClean="0"/>
              <a:t>Enforcement of compliance notice if no action taken (130)</a:t>
            </a:r>
          </a:p>
          <a:p>
            <a:r>
              <a:rPr lang="en-NZ" sz="2000" dirty="0" smtClean="0"/>
              <a:t>Appeals against compliance notices or variation/cancellation decisions (131)</a:t>
            </a:r>
          </a:p>
          <a:p>
            <a:r>
              <a:rPr lang="en-NZ" sz="2000" dirty="0" smtClean="0"/>
              <a:t>Interim order suspending notice pending appeal (132)</a:t>
            </a:r>
          </a:p>
          <a:p>
            <a:r>
              <a:rPr lang="en-NZ" sz="2000" dirty="0" smtClean="0"/>
              <a:t>Remedies, costs and enforcement (133)</a:t>
            </a:r>
          </a:p>
          <a:p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12588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When will the Commissioner issue a notice?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i="1" dirty="0" smtClean="0"/>
              <a:t>Question: Routine use? Or save compliance notices for special cases? 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614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100</TotalTime>
  <Words>795</Words>
  <Application>Microsoft Office PowerPoint</Application>
  <PresentationFormat>Widescreen</PresentationFormat>
  <Paragraphs>112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Century Gothic</vt:lpstr>
      <vt:lpstr>Symbol</vt:lpstr>
      <vt:lpstr>Wingdings</vt:lpstr>
      <vt:lpstr>Wingdings 3</vt:lpstr>
      <vt:lpstr>Ion</vt:lpstr>
      <vt:lpstr>Compliance notices under the Privacy Bill</vt:lpstr>
      <vt:lpstr>What happens now? The current powers of the Commissioner</vt:lpstr>
      <vt:lpstr>The current powers of the Commissioner</vt:lpstr>
      <vt:lpstr>PowerPoint Presentation</vt:lpstr>
      <vt:lpstr>What’s wrong with that? </vt:lpstr>
      <vt:lpstr>PowerPoint Presentation</vt:lpstr>
      <vt:lpstr>Privacy Commissioner 2.0</vt:lpstr>
      <vt:lpstr>Sections 124 - 135</vt:lpstr>
      <vt:lpstr>When will the Commissioner issue a notice?</vt:lpstr>
      <vt:lpstr>PowerPoint Presentation</vt:lpstr>
      <vt:lpstr>When will the Commissioner issue a notice?</vt:lpstr>
      <vt:lpstr>What type of breach can lead to notice?</vt:lpstr>
      <vt:lpstr>What type of breach can lead to notice?</vt:lpstr>
      <vt:lpstr>Mandatory relevant considerations </vt:lpstr>
      <vt:lpstr>Process</vt:lpstr>
      <vt:lpstr>Form of final notice </vt:lpstr>
      <vt:lpstr>Options if you get a notice</vt:lpstr>
      <vt:lpstr>PowerPoint Presentation</vt:lpstr>
      <vt:lpstr>Options if you get a notice</vt:lpstr>
      <vt:lpstr>What not to do if you get a notice</vt:lpstr>
      <vt:lpstr>Enforcement</vt:lpstr>
      <vt:lpstr>Remedies</vt:lpstr>
      <vt:lpstr>Summary</vt:lpstr>
      <vt:lpstr>PowerPoint Presentation</vt:lpstr>
      <vt:lpstr>PowerPoint Presentation</vt:lpstr>
      <vt:lpstr>Thanks! </vt:lpstr>
    </vt:vector>
  </TitlesOfParts>
  <Company>vOffice.net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Compliance orders under the Privacy Bill</dc:title>
  <dc:creator>Katrine Evans</dc:creator>
  <cp:lastModifiedBy>Katrine Evans</cp:lastModifiedBy>
  <cp:revision>13</cp:revision>
  <dcterms:created xsi:type="dcterms:W3CDTF">2018-05-08T07:58:04Z</dcterms:created>
  <dcterms:modified xsi:type="dcterms:W3CDTF">2018-05-08T09:41:35Z</dcterms:modified>
</cp:coreProperties>
</file>