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9" r:id="rId3"/>
    <p:sldId id="291" r:id="rId4"/>
    <p:sldId id="289" r:id="rId5"/>
    <p:sldId id="290" r:id="rId6"/>
    <p:sldId id="292" r:id="rId7"/>
  </p:sldIdLst>
  <p:sldSz cx="12192000" cy="6858000"/>
  <p:notesSz cx="6805613" cy="9939338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1pPr>
    <a:lvl2pPr marL="609519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2pPr>
    <a:lvl3pPr marL="1219040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3pPr>
    <a:lvl4pPr marL="1828560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4pPr>
    <a:lvl5pPr marL="2438082" algn="l" rtl="0" fontAlgn="base">
      <a:spcBef>
        <a:spcPct val="0"/>
      </a:spcBef>
      <a:spcAft>
        <a:spcPct val="0"/>
      </a:spcAft>
      <a:defRPr sz="2133" kern="1200">
        <a:solidFill>
          <a:schemeClr val="tx1"/>
        </a:solidFill>
        <a:latin typeface="Arial" charset="0"/>
        <a:ea typeface="+mn-ea"/>
        <a:cs typeface="+mn-cs"/>
      </a:defRPr>
    </a:lvl5pPr>
    <a:lvl6pPr marL="3047601" algn="l" defTabSz="1219040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6pPr>
    <a:lvl7pPr marL="3657121" algn="l" defTabSz="1219040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7pPr>
    <a:lvl8pPr marL="4266641" algn="l" defTabSz="1219040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8pPr>
    <a:lvl9pPr marL="4876161" algn="l" defTabSz="1219040" rtl="0" eaLnBrk="1" latinLnBrk="0" hangingPunct="1">
      <a:defRPr sz="2133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56" autoAdjust="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Auvaa" userId="a09793ba-8941-4759-82e2-f646bbe1af38" providerId="ADAL" clId="{54254213-7CA8-4022-BADB-18D786AC82BB}"/>
    <pc:docChg chg="modSld">
      <pc:chgData name="Sarah Auvaa" userId="a09793ba-8941-4759-82e2-f646bbe1af38" providerId="ADAL" clId="{54254213-7CA8-4022-BADB-18D786AC82BB}" dt="2018-05-10T02:22:45.414" v="58" actId="6549"/>
      <pc:docMkLst>
        <pc:docMk/>
      </pc:docMkLst>
      <pc:sldChg chg="modSp">
        <pc:chgData name="Sarah Auvaa" userId="a09793ba-8941-4759-82e2-f646bbe1af38" providerId="ADAL" clId="{54254213-7CA8-4022-BADB-18D786AC82BB}" dt="2018-05-10T02:22:45.414" v="58" actId="6549"/>
        <pc:sldMkLst>
          <pc:docMk/>
          <pc:sldMk cId="4153167870" sldId="291"/>
        </pc:sldMkLst>
        <pc:spChg chg="mod">
          <ac:chgData name="Sarah Auvaa" userId="a09793ba-8941-4759-82e2-f646bbe1af38" providerId="ADAL" clId="{54254213-7CA8-4022-BADB-18D786AC82BB}" dt="2018-05-10T02:22:45.414" v="58" actId="6549"/>
          <ac:spMkLst>
            <pc:docMk/>
            <pc:sldMk cId="4153167870" sldId="291"/>
            <ac:spMk id="3" creationId="{C1E3EE23-C7EF-410C-A3A1-CAB55F6E9E87}"/>
          </ac:spMkLst>
        </pc:spChg>
      </pc:sldChg>
      <pc:sldChg chg="modSp">
        <pc:chgData name="Sarah Auvaa" userId="a09793ba-8941-4759-82e2-f646bbe1af38" providerId="ADAL" clId="{54254213-7CA8-4022-BADB-18D786AC82BB}" dt="2018-05-07T05:35:50.815" v="53" actId="20577"/>
        <pc:sldMkLst>
          <pc:docMk/>
          <pc:sldMk cId="2217835103" sldId="292"/>
        </pc:sldMkLst>
        <pc:spChg chg="mod">
          <ac:chgData name="Sarah Auvaa" userId="a09793ba-8941-4759-82e2-f646bbe1af38" providerId="ADAL" clId="{54254213-7CA8-4022-BADB-18D786AC82BB}" dt="2018-05-07T05:35:50.815" v="53" actId="20577"/>
          <ac:spMkLst>
            <pc:docMk/>
            <pc:sldMk cId="2217835103" sldId="292"/>
            <ac:spMk id="3" creationId="{C1E3EE23-C7EF-410C-A3A1-CAB55F6E9E8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71DDE-F5BD-4DB4-9305-B0C164E1A7CC}" type="datetimeFigureOut">
              <a:rPr lang="en-NZ" smtClean="0"/>
              <a:t>10/05/2018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8702C-BEB7-4FA8-905F-BA5829A0B27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675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63688" y="1589088"/>
            <a:ext cx="9531351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9081" y="7247566"/>
            <a:ext cx="5685613" cy="375545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61603" y="14529456"/>
            <a:ext cx="83091" cy="281656"/>
          </a:xfrm>
        </p:spPr>
        <p:txBody>
          <a:bodyPr/>
          <a:lstStyle/>
          <a:p>
            <a:pPr defTabSz="921532">
              <a:defRPr/>
            </a:pPr>
            <a:fld id="{3C3A632B-FBDE-46D4-BF6F-6D14421E6342}" type="slidenum">
              <a:rPr lang="en-NZ">
                <a:solidFill>
                  <a:srgbClr val="000000"/>
                </a:solidFill>
              </a:rPr>
              <a:pPr defTabSz="921532">
                <a:defRPr/>
              </a:pPr>
              <a:t>1</a:t>
            </a:fld>
            <a:endParaRPr lang="en-N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6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8702C-BEB7-4FA8-905F-BA5829A0B278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003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56087053"/>
              </p:ext>
            </p:extLst>
          </p:nvPr>
        </p:nvGraphicFramePr>
        <p:xfrm>
          <a:off x="2162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2" y="1621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586" y="2075380"/>
            <a:ext cx="1762751" cy="6540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" t="31218" r="70941" b="-1262"/>
          <a:stretch/>
        </p:blipFill>
        <p:spPr bwMode="auto">
          <a:xfrm>
            <a:off x="9174822" y="0"/>
            <a:ext cx="3017178" cy="2735539"/>
          </a:xfrm>
          <a:prstGeom prst="rect">
            <a:avLst/>
          </a:prstGeom>
        </p:spPr>
      </p:pic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840162" y="304165"/>
            <a:ext cx="110607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NZ" sz="1000" b="1" baseline="0" noProof="0" dirty="0">
                <a:latin typeface="+mn-lt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840162" y="462900"/>
            <a:ext cx="344004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0" noProof="0" dirty="0">
                <a:latin typeface="+mn-lt"/>
              </a:rPr>
              <a:t>Last Modified 23.03.2018 11:30 New Zealand Standard Time</a:t>
            </a:r>
            <a:endParaRPr lang="en-NZ" sz="1000" baseline="0" noProof="0" dirty="0">
              <a:latin typeface="+mn-lt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840162" y="623256"/>
            <a:ext cx="2696251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NZ" sz="1000" baseline="0" noProof="0" dirty="0">
                <a:latin typeface="+mn-lt"/>
              </a:rPr>
              <a:t>Printed 1/19/2018 3:04 PM India Standard Time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840162" y="3157490"/>
            <a:ext cx="10025345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3200" b="1" baseline="0">
                <a:latin typeface="+mj-lt"/>
                <a:ea typeface="+mj-ea"/>
              </a:defRPr>
            </a:lvl1pPr>
          </a:lstStyle>
          <a:p>
            <a:pPr lvl="0"/>
            <a:r>
              <a:rPr lang="en-NZ" noProof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40162" y="4680982"/>
            <a:ext cx="10025345" cy="215444"/>
          </a:xfrm>
        </p:spPr>
        <p:txBody>
          <a:bodyPr wrap="square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NZ" noProof="0"/>
              <a:t>Click to edit Master subtitle style</a:t>
            </a:r>
          </a:p>
        </p:txBody>
      </p:sp>
      <p:sp>
        <p:nvSpPr>
          <p:cNvPr id="12" name="doc id"/>
          <p:cNvSpPr>
            <a:spLocks noChangeArrowheads="1"/>
          </p:cNvSpPr>
          <p:nvPr/>
        </p:nvSpPr>
        <p:spPr bwMode="auto">
          <a:xfrm>
            <a:off x="11050916" y="37255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1217994" eaLnBrk="1"/>
            <a:endParaRPr lang="en-NZ" sz="800" baseline="0" noProof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7" name="Document type" hidden="1"/>
          <p:cNvSpPr txBox="1">
            <a:spLocks noChangeArrowheads="1"/>
          </p:cNvSpPr>
          <p:nvPr/>
        </p:nvSpPr>
        <p:spPr bwMode="auto">
          <a:xfrm>
            <a:off x="840162" y="5927475"/>
            <a:ext cx="84781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x-none"/>
            </a:pPr>
            <a:r>
              <a:rPr lang="en-NZ" sz="1400" baseline="0" dirty="0">
                <a:solidFill>
                  <a:schemeClr val="tx1"/>
                </a:solidFill>
                <a:latin typeface="+mn-lt"/>
              </a:rPr>
              <a:t>Document type | Date</a:t>
            </a:r>
          </a:p>
        </p:txBody>
      </p:sp>
    </p:spTree>
    <p:extLst>
      <p:ext uri="{BB962C8B-B14F-4D97-AF65-F5344CB8AC3E}">
        <p14:creationId xmlns:p14="http://schemas.microsoft.com/office/powerpoint/2010/main" val="29326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29318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33261" y="367935"/>
            <a:ext cx="11725484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NZ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521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878966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146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image" Target="../media/image1.emf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oleObject" Target="../embeddings/oleObject1.bin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tags" Target="../tags/tag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357876930"/>
              </p:ext>
            </p:extLst>
          </p:nvPr>
        </p:nvGraphicFramePr>
        <p:xfrm>
          <a:off x="0" y="1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itle 1"/>
          <p:cNvSpPr txBox="1">
            <a:spLocks/>
          </p:cNvSpPr>
          <p:nvPr/>
        </p:nvSpPr>
        <p:spPr bwMode="ltGray">
          <a:xfrm>
            <a:off x="175509" y="218557"/>
            <a:ext cx="11840982" cy="5808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0" rIns="9144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/>
            <a:endParaRPr lang="en-NZ" dirty="0"/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10700755" y="1965557"/>
            <a:ext cx="2792431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noProof="0" dirty="0">
                <a:latin typeface="+mn-lt"/>
                <a:ea typeface="+mn-ea"/>
              </a:rPr>
              <a:t>Last Modified 23.03.2018 11:30 New Zealand Standard Time</a:t>
            </a:r>
            <a:endParaRPr lang="en-NZ" sz="800" baseline="0" noProof="0" dirty="0">
              <a:latin typeface="+mn-lt"/>
              <a:ea typeface="+mn-ea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11002119" y="4183537"/>
            <a:ext cx="218970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NZ" sz="800" baseline="0" noProof="0" dirty="0">
                <a:latin typeface="+mn-lt"/>
                <a:ea typeface="+mn-ea"/>
              </a:rPr>
              <a:t>Printed 1/19/2018 3:04 PM India Standard Time</a:t>
            </a: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24132" y="2570858"/>
            <a:ext cx="585302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NZ" noProof="0"/>
              <a:t>Click to edit Master text styles</a:t>
            </a:r>
          </a:p>
          <a:p>
            <a:pPr lvl="1"/>
            <a:r>
              <a:rPr lang="en-NZ" noProof="0"/>
              <a:t>Second level</a:t>
            </a:r>
          </a:p>
          <a:p>
            <a:pPr lvl="2"/>
            <a:r>
              <a:rPr lang="en-NZ" noProof="0"/>
              <a:t>Third level</a:t>
            </a:r>
          </a:p>
          <a:p>
            <a:pPr lvl="3"/>
            <a:r>
              <a:rPr lang="en-NZ" noProof="0"/>
              <a:t>Fourth level</a:t>
            </a:r>
          </a:p>
          <a:p>
            <a:pPr lvl="4"/>
            <a:r>
              <a:rPr lang="en-NZ" noProof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33261" y="367935"/>
            <a:ext cx="11725484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NZ" noProof="0"/>
              <a:t>Click to edit Master title style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3124132" y="2003789"/>
            <a:ext cx="5801189" cy="510220"/>
            <a:chOff x="915" y="715"/>
            <a:chExt cx="2686" cy="315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NZ" sz="1600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NZ" sz="1600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57" name="Slide Number Placeholder 1"/>
          <p:cNvSpPr txBox="1">
            <a:spLocks/>
          </p:cNvSpPr>
          <p:nvPr/>
        </p:nvSpPr>
        <p:spPr bwMode="auto">
          <a:xfrm>
            <a:off x="11833711" y="6664485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1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54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0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758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09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061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212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42C328C1-A84F-4A39-A664-DBA00541A8C6}" type="slidenum">
              <a:rPr lang="en-NZ" sz="800" smtClean="0">
                <a:solidFill>
                  <a:schemeClr val="accent6"/>
                </a:solidFill>
              </a:rPr>
              <a:pPr algn="r"/>
              <a:t>‹#›</a:t>
            </a:fld>
            <a:endParaRPr lang="en-NZ" sz="800" dirty="0">
              <a:solidFill>
                <a:schemeClr val="accent6"/>
              </a:solidFill>
            </a:endParaRPr>
          </a:p>
        </p:txBody>
      </p:sp>
      <p:grpSp>
        <p:nvGrpSpPr>
          <p:cNvPr id="3" name="Slide Elements" hidden="1"/>
          <p:cNvGrpSpPr/>
          <p:nvPr/>
        </p:nvGrpSpPr>
        <p:grpSpPr>
          <a:xfrm>
            <a:off x="215979" y="6461925"/>
            <a:ext cx="9714722" cy="325671"/>
            <a:chOff x="215979" y="6461925"/>
            <a:chExt cx="9714722" cy="325671"/>
          </a:xfrm>
        </p:grpSpPr>
        <p:sp>
          <p:nvSpPr>
            <p:cNvPr id="62" name="4. Footnote"/>
            <p:cNvSpPr txBox="1">
              <a:spLocks noChangeArrowheads="1"/>
            </p:cNvSpPr>
            <p:nvPr/>
          </p:nvSpPr>
          <p:spPr bwMode="auto">
            <a:xfrm>
              <a:off x="215979" y="6461925"/>
              <a:ext cx="9714722" cy="123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93663" indent="-93663">
                <a:defRPr/>
              </a:pPr>
              <a:r>
                <a:rPr lang="en-NZ" sz="800" baseline="0" noProof="0" dirty="0">
                  <a:solidFill>
                    <a:schemeClr val="accent6"/>
                  </a:solidFill>
                  <a:latin typeface="+mn-lt"/>
                </a:rPr>
                <a:t>1 Footnote</a:t>
              </a:r>
            </a:p>
          </p:txBody>
        </p:sp>
        <p:sp>
          <p:nvSpPr>
            <p:cNvPr id="63" name="5. Source"/>
            <p:cNvSpPr>
              <a:spLocks noChangeArrowheads="1"/>
            </p:cNvSpPr>
            <p:nvPr/>
          </p:nvSpPr>
          <p:spPr bwMode="auto">
            <a:xfrm>
              <a:off x="215979" y="6664485"/>
              <a:ext cx="9714722" cy="123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/>
            <a:p>
              <a:pPr marL="495300" indent="-495300" defTabSz="1218123">
                <a:tabLst/>
              </a:pPr>
              <a:r>
                <a:rPr lang="en-NZ" sz="800" baseline="0" noProof="0" dirty="0">
                  <a:solidFill>
                    <a:schemeClr val="accent6"/>
                  </a:solidFill>
                  <a:latin typeface="+mn-lt"/>
                </a:rPr>
                <a:t>SOURCE: Source</a:t>
              </a:r>
            </a:p>
          </p:txBody>
        </p: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00706" y="6225948"/>
            <a:ext cx="1157029" cy="429289"/>
          </a:xfrm>
          <a:prstGeom prst="rect">
            <a:avLst/>
          </a:prstGeom>
        </p:spPr>
      </p:pic>
      <p:grpSp>
        <p:nvGrpSpPr>
          <p:cNvPr id="65" name="Moon" hidden="1"/>
          <p:cNvGrpSpPr/>
          <p:nvPr>
            <p:custDataLst>
              <p:tags r:id="rId7"/>
            </p:custDataLst>
          </p:nvPr>
        </p:nvGrpSpPr>
        <p:grpSpPr bwMode="auto">
          <a:xfrm>
            <a:off x="10274710" y="1416585"/>
            <a:ext cx="254000" cy="254000"/>
            <a:chOff x="762000" y="1270000"/>
            <a:chExt cx="254000" cy="254000"/>
          </a:xfrm>
        </p:grpSpPr>
        <p:sp>
          <p:nvSpPr>
            <p:cNvPr id="66" name="Oval 65"/>
            <p:cNvSpPr/>
            <p:nvPr/>
          </p:nvSpPr>
          <p:spPr bwMode="auto"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en-NZ" dirty="0">
                <a:solidFill>
                  <a:schemeClr val="tx1"/>
                </a:solidFill>
              </a:endParaRPr>
            </a:p>
          </p:txBody>
        </p:sp>
        <p:sp>
          <p:nvSpPr>
            <p:cNvPr id="67" name="Arc 66"/>
            <p:cNvSpPr/>
            <p:nvPr/>
          </p:nvSpPr>
          <p:spPr bwMode="auto">
            <a:xfrm>
              <a:off x="762000" y="1270000"/>
              <a:ext cx="254000" cy="254000"/>
            </a:xfrm>
            <a:prstGeom prst="arc">
              <a:avLst/>
            </a:prstGeom>
            <a:solidFill>
              <a:schemeClr val="accent3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/>
              <a:endParaRPr lang="en-NZ" dirty="0"/>
            </a:p>
          </p:txBody>
        </p:sp>
      </p:grpSp>
      <p:sp>
        <p:nvSpPr>
          <p:cNvPr id="68" name="doc id"/>
          <p:cNvSpPr>
            <a:spLocks noChangeArrowheads="1"/>
          </p:cNvSpPr>
          <p:nvPr/>
        </p:nvSpPr>
        <p:spPr bwMode="auto">
          <a:xfrm>
            <a:off x="11050916" y="37255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1217994" eaLnBrk="1"/>
            <a:endParaRPr lang="en-NZ" sz="800" baseline="0" noProof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grpSp>
        <p:nvGrpSpPr>
          <p:cNvPr id="70" name="McKSticker" hidden="1"/>
          <p:cNvGrpSpPr/>
          <p:nvPr/>
        </p:nvGrpSpPr>
        <p:grpSpPr bwMode="gray">
          <a:xfrm>
            <a:off x="11383040" y="892672"/>
            <a:ext cx="473335" cy="150811"/>
            <a:chOff x="8385789" y="285750"/>
            <a:chExt cx="354986" cy="150811"/>
          </a:xfrm>
        </p:grpSpPr>
        <p:sp>
          <p:nvSpPr>
            <p:cNvPr id="71" name="StickerRectangle"/>
            <p:cNvSpPr>
              <a:spLocks noChangeArrowheads="1"/>
            </p:cNvSpPr>
            <p:nvPr/>
          </p:nvSpPr>
          <p:spPr bwMode="gray">
            <a:xfrm>
              <a:off x="8385789" y="285750"/>
              <a:ext cx="354986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1193860">
                <a:buClr>
                  <a:schemeClr val="tx2"/>
                </a:buClr>
              </a:pPr>
              <a:r>
                <a:rPr lang="en-NZ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72" name="AutoShape 31"/>
            <p:cNvCxnSpPr>
              <a:cxnSpLocks noChangeShapeType="1"/>
              <a:stCxn id="71" idx="2"/>
              <a:endCxn id="71" idx="4"/>
            </p:cNvCxnSpPr>
            <p:nvPr/>
          </p:nvCxnSpPr>
          <p:spPr bwMode="gray">
            <a:xfrm>
              <a:off x="8385789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AutoShape 32"/>
            <p:cNvCxnSpPr>
              <a:cxnSpLocks noChangeShapeType="1"/>
              <a:stCxn id="71" idx="4"/>
              <a:endCxn id="71" idx="6"/>
            </p:cNvCxnSpPr>
            <p:nvPr/>
          </p:nvCxnSpPr>
          <p:spPr bwMode="gray">
            <a:xfrm>
              <a:off x="8385789" y="436561"/>
              <a:ext cx="35498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4" name="LegendBoxes" hidden="1"/>
          <p:cNvGrpSpPr/>
          <p:nvPr/>
        </p:nvGrpSpPr>
        <p:grpSpPr bwMode="gray">
          <a:xfrm>
            <a:off x="11092635" y="886322"/>
            <a:ext cx="763755" cy="997467"/>
            <a:chOff x="7835905" y="279400"/>
            <a:chExt cx="763755" cy="997467"/>
          </a:xfrm>
        </p:grpSpPr>
        <p:sp>
          <p:nvSpPr>
            <p:cNvPr id="75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NZ" baseline="0" dirty="0">
                <a:latin typeface="+mn-lt"/>
                <a:ea typeface="+mn-ea"/>
              </a:endParaRPr>
            </a:p>
          </p:txBody>
        </p:sp>
        <p:sp>
          <p:nvSpPr>
            <p:cNvPr id="76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NZ" baseline="0" dirty="0">
                <a:latin typeface="+mn-lt"/>
                <a:ea typeface="+mn-ea"/>
              </a:endParaRPr>
            </a:p>
          </p:txBody>
        </p:sp>
        <p:sp>
          <p:nvSpPr>
            <p:cNvPr id="77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NZ" baseline="0" dirty="0">
                <a:latin typeface="+mn-lt"/>
                <a:ea typeface="+mn-ea"/>
              </a:endParaRPr>
            </a:p>
          </p:txBody>
        </p:sp>
        <p:sp>
          <p:nvSpPr>
            <p:cNvPr id="78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/>
              <a:endParaRPr lang="en-NZ" baseline="0" dirty="0">
                <a:latin typeface="+mn-lt"/>
                <a:ea typeface="+mn-ea"/>
              </a:endParaRPr>
            </a:p>
          </p:txBody>
        </p:sp>
        <p:sp>
          <p:nvSpPr>
            <p:cNvPr id="79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80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81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82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83" name="LegendLines" hidden="1"/>
          <p:cNvGrpSpPr/>
          <p:nvPr/>
        </p:nvGrpSpPr>
        <p:grpSpPr bwMode="gray">
          <a:xfrm>
            <a:off x="10784827" y="886322"/>
            <a:ext cx="1071563" cy="730251"/>
            <a:chOff x="7540629" y="279400"/>
            <a:chExt cx="1071563" cy="730251"/>
          </a:xfrm>
        </p:grpSpPr>
        <p:sp>
          <p:nvSpPr>
            <p:cNvPr id="84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/>
              <a:endParaRPr lang="en-NZ" baseline="0" dirty="0">
                <a:latin typeface="+mn-lt"/>
                <a:ea typeface="+mn-ea"/>
              </a:endParaRPr>
            </a:p>
          </p:txBody>
        </p:sp>
        <p:sp>
          <p:nvSpPr>
            <p:cNvPr id="85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/>
              <a:endParaRPr lang="en-NZ" baseline="0" dirty="0">
                <a:latin typeface="+mn-lt"/>
                <a:ea typeface="+mn-ea"/>
              </a:endParaRPr>
            </a:p>
          </p:txBody>
        </p:sp>
        <p:sp>
          <p:nvSpPr>
            <p:cNvPr id="86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/>
              <a:endParaRPr lang="en-NZ" baseline="0" dirty="0">
                <a:latin typeface="+mn-lt"/>
                <a:ea typeface="+mn-ea"/>
              </a:endParaRPr>
            </a:p>
          </p:txBody>
        </p:sp>
        <p:sp>
          <p:nvSpPr>
            <p:cNvPr id="87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88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89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90" name="LegendMoons" hidden="1"/>
          <p:cNvGrpSpPr/>
          <p:nvPr/>
        </p:nvGrpSpPr>
        <p:grpSpPr bwMode="gray">
          <a:xfrm>
            <a:off x="11025960" y="857747"/>
            <a:ext cx="830430" cy="1306516"/>
            <a:chOff x="7769225" y="250825"/>
            <a:chExt cx="830430" cy="1306516"/>
          </a:xfrm>
        </p:grpSpPr>
        <p:grpSp>
          <p:nvGrpSpPr>
            <p:cNvPr id="91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109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  <p:sp>
            <p:nvSpPr>
              <p:cNvPr id="110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92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107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  <p:sp>
            <p:nvSpPr>
              <p:cNvPr id="108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93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105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  <p:sp>
            <p:nvSpPr>
              <p:cNvPr id="106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94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103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  <p:sp>
            <p:nvSpPr>
              <p:cNvPr id="104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95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101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  <p:sp>
            <p:nvSpPr>
              <p:cNvPr id="102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/>
                <a:endParaRPr lang="en-NZ" baseline="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96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97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98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99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100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NZ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sp>
        <p:nvSpPr>
          <p:cNvPr id="113" name="1. On-page tracker" hidden="1"/>
          <p:cNvSpPr>
            <a:spLocks noChangeArrowheads="1"/>
          </p:cNvSpPr>
          <p:nvPr/>
        </p:nvSpPr>
        <p:spPr bwMode="gray">
          <a:xfrm>
            <a:off x="233261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NZ" sz="800" cap="all" baseline="0" noProof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4" name="3. Unit of measure" hidden="1"/>
          <p:cNvSpPr txBox="1">
            <a:spLocks noChangeArrowheads="1"/>
          </p:cNvSpPr>
          <p:nvPr/>
        </p:nvSpPr>
        <p:spPr bwMode="gray">
          <a:xfrm>
            <a:off x="233261" y="812901"/>
            <a:ext cx="1172548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lang="x-none"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lang="x-none"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lang="x-none"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lang="x-none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x-none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 lang="x-none"/>
            </a:pPr>
            <a:r>
              <a:rPr lang="en-NZ" sz="1600" baseline="0" noProof="0" dirty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</p:spTree>
    <p:extLst>
      <p:ext uri="{BB962C8B-B14F-4D97-AF65-F5344CB8AC3E}">
        <p14:creationId xmlns:p14="http://schemas.microsoft.com/office/powerpoint/2010/main" val="192418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1217994" rtl="0" eaLnBrk="1" fontAlgn="base" hangingPunct="1">
        <a:lnSpc>
          <a:spcPts val="2200"/>
        </a:lnSpc>
        <a:spcBef>
          <a:spcPct val="0"/>
        </a:spcBef>
        <a:spcAft>
          <a:spcPct val="0"/>
        </a:spcAft>
        <a:tabLst>
          <a:tab pos="367125" algn="l"/>
        </a:tabLst>
        <a:defRPr sz="20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2pPr>
      <a:lvl3pPr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3pPr>
      <a:lvl4pPr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4pPr>
      <a:lvl5pPr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5pPr>
      <a:lvl6pPr marL="621954"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6pPr>
      <a:lvl7pPr marL="1243909"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7pPr>
      <a:lvl8pPr marL="1865863"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8pPr>
      <a:lvl9pPr marL="2487819" algn="l" defTabSz="1217994" rtl="0" eaLnBrk="1" fontAlgn="base" hangingPunct="1">
        <a:spcBef>
          <a:spcPct val="0"/>
        </a:spcBef>
        <a:spcAft>
          <a:spcPct val="0"/>
        </a:spcAft>
        <a:defRPr sz="2585" b="1">
          <a:solidFill>
            <a:schemeClr val="tx2"/>
          </a:solidFill>
          <a:latin typeface="Arial" charset="0"/>
        </a:defRPr>
      </a:lvl9pPr>
    </p:titleStyle>
    <p:bodyStyle>
      <a:lvl1pPr marL="0" indent="0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263468" indent="-261307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621954" indent="-356328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835752" indent="-211636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1020004" indent="-177085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1020004" indent="-177085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77" baseline="0">
          <a:solidFill>
            <a:schemeClr val="tx1"/>
          </a:solidFill>
          <a:latin typeface="+mn-lt"/>
        </a:defRPr>
      </a:lvl6pPr>
      <a:lvl7pPr marL="1020004" indent="-177085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77" baseline="0">
          <a:solidFill>
            <a:schemeClr val="tx1"/>
          </a:solidFill>
          <a:latin typeface="+mn-lt"/>
        </a:defRPr>
      </a:lvl7pPr>
      <a:lvl8pPr marL="1020004" indent="-177085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77" baseline="0">
          <a:solidFill>
            <a:schemeClr val="tx1"/>
          </a:solidFill>
          <a:latin typeface="+mn-lt"/>
        </a:defRPr>
      </a:lvl8pPr>
      <a:lvl9pPr marL="1020004" indent="-177085" algn="l" defTabSz="121799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77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1pPr>
      <a:lvl2pPr marL="621954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2pPr>
      <a:lvl3pPr marL="1243909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865863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4pPr>
      <a:lvl5pPr marL="2487819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5pPr>
      <a:lvl6pPr marL="3109772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6pPr>
      <a:lvl7pPr marL="3731725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7pPr>
      <a:lvl8pPr marL="4353680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8pPr>
      <a:lvl9pPr marL="4975634" algn="l" defTabSz="1243909" rtl="0" eaLnBrk="1" latinLnBrk="0" hangingPunct="1">
        <a:defRPr sz="2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jpg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679" y="163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245" imgH="245" progId="TCLayout.ActiveDocument.1">
                  <p:embed/>
                </p:oleObj>
              </mc:Choice>
              <mc:Fallback>
                <p:oleObj name="think-cell Slide" r:id="rId5" imgW="245" imgH="24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9" y="163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" y="737"/>
            <a:ext cx="12191818" cy="685652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72998" y="1962832"/>
            <a:ext cx="11155680" cy="762383"/>
          </a:xfrm>
          <a:prstGeom prst="rect">
            <a:avLst/>
          </a:prstGeom>
          <a:solidFill>
            <a:srgbClr val="DC008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914396"/>
            <a:r>
              <a:rPr lang="en-NZ" sz="4500" b="1" dirty="0">
                <a:solidFill>
                  <a:srgbClr val="FFFFFF"/>
                </a:solidFill>
                <a:latin typeface="Arial"/>
                <a:ea typeface="ＭＳ Ｐゴシック"/>
              </a:rPr>
              <a:t>Mandatory Breach Notification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9412A7-D2C2-4026-AB5F-C1FF2F60A83C}"/>
              </a:ext>
            </a:extLst>
          </p:cNvPr>
          <p:cNvSpPr>
            <a:spLocks/>
          </p:cNvSpPr>
          <p:nvPr/>
        </p:nvSpPr>
        <p:spPr>
          <a:xfrm>
            <a:off x="4663607" y="3116771"/>
            <a:ext cx="2864785" cy="14789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96"/>
            <a:r>
              <a:rPr lang="en-NZ" sz="2000" b="1" dirty="0">
                <a:solidFill>
                  <a:srgbClr val="DC008C"/>
                </a:solidFill>
                <a:latin typeface="Arial"/>
                <a:ea typeface="ＭＳ Ｐゴシック"/>
              </a:rPr>
              <a:t>Sarah Auva’a</a:t>
            </a:r>
          </a:p>
          <a:p>
            <a:pPr algn="ctr" defTabSz="914396"/>
            <a:r>
              <a:rPr lang="en-NZ" sz="2000" b="1" dirty="0">
                <a:solidFill>
                  <a:srgbClr val="DC008C"/>
                </a:solidFill>
                <a:latin typeface="Arial"/>
                <a:ea typeface="ＭＳ Ｐゴシック"/>
              </a:rPr>
              <a:t>Head of Digital Trust</a:t>
            </a:r>
          </a:p>
          <a:p>
            <a:pPr algn="ctr" defTabSz="914396"/>
            <a:endParaRPr lang="en-NZ" sz="2000" b="1" dirty="0">
              <a:solidFill>
                <a:srgbClr val="DC008C"/>
              </a:solidFill>
              <a:latin typeface="Arial"/>
              <a:ea typeface="ＭＳ Ｐゴシック"/>
            </a:endParaRPr>
          </a:p>
          <a:p>
            <a:pPr algn="ctr" defTabSz="914396"/>
            <a:r>
              <a:rPr lang="en-NZ" sz="2000" b="1" dirty="0">
                <a:solidFill>
                  <a:srgbClr val="DC008C"/>
                </a:solidFill>
                <a:latin typeface="Arial"/>
                <a:ea typeface="ＭＳ Ｐゴシック"/>
              </a:rPr>
              <a:t>9 May 2018</a:t>
            </a:r>
          </a:p>
        </p:txBody>
      </p:sp>
    </p:spTree>
    <p:extLst>
      <p:ext uri="{BB962C8B-B14F-4D97-AF65-F5344CB8AC3E}">
        <p14:creationId xmlns:p14="http://schemas.microsoft.com/office/powerpoint/2010/main" val="342191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7CC8-7B53-4A0E-A300-3246D1F9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16" y="379966"/>
            <a:ext cx="11725484" cy="282129"/>
          </a:xfrm>
        </p:spPr>
        <p:txBody>
          <a:bodyPr/>
          <a:lstStyle/>
          <a:p>
            <a:r>
              <a:rPr lang="en-NZ" dirty="0"/>
              <a:t>Breach reporting is both valuable and difficult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E3EE23-C7EF-410C-A3A1-CAB55F6E9E87}"/>
              </a:ext>
            </a:extLst>
          </p:cNvPr>
          <p:cNvSpPr/>
          <p:nvPr/>
        </p:nvSpPr>
        <p:spPr>
          <a:xfrm>
            <a:off x="460233" y="946620"/>
            <a:ext cx="1025892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NZ" sz="1600" b="1" dirty="0">
                <a:solidFill>
                  <a:schemeClr val="accent3"/>
                </a:solidFill>
              </a:rPr>
              <a:t>Data breach reporting is a good thing</a:t>
            </a:r>
          </a:p>
          <a:p>
            <a:pPr lvl="0"/>
            <a:endParaRPr lang="en-NZ" sz="1600" b="1" dirty="0">
              <a:solidFill>
                <a:schemeClr val="accent3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1600" dirty="0"/>
              <a:t>It’s the </a:t>
            </a:r>
            <a:r>
              <a:rPr lang="en-NZ" sz="1600" dirty="0">
                <a:solidFill>
                  <a:schemeClr val="accent3"/>
                </a:solidFill>
              </a:rPr>
              <a:t>right thing to do </a:t>
            </a:r>
            <a:r>
              <a:rPr lang="en-NZ" sz="1600" dirty="0"/>
              <a:t>– enabling affected individuals to take appropriate steps to protect themselves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1600" dirty="0"/>
              <a:t>It provides a meaningful contact point to </a:t>
            </a:r>
            <a:r>
              <a:rPr lang="en-NZ" sz="1600" dirty="0">
                <a:solidFill>
                  <a:schemeClr val="accent3"/>
                </a:solidFill>
              </a:rPr>
              <a:t>engage with customers on online safety practices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1600" dirty="0"/>
              <a:t>It also provides an </a:t>
            </a:r>
            <a:r>
              <a:rPr lang="en-NZ" sz="1600" dirty="0">
                <a:solidFill>
                  <a:schemeClr val="accent3"/>
                </a:solidFill>
              </a:rPr>
              <a:t>opportunity for organisations to build trust by showing that they are willing to do the right thing by their customers</a:t>
            </a:r>
            <a:r>
              <a:rPr lang="en-NZ" sz="1600" dirty="0"/>
              <a:t>, even if it may involve revealing some shortcomings</a:t>
            </a:r>
          </a:p>
          <a:p>
            <a:pPr lvl="0"/>
            <a:r>
              <a:rPr lang="en-NZ" sz="1600" dirty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1600" dirty="0"/>
              <a:t>Overall it </a:t>
            </a:r>
            <a:r>
              <a:rPr lang="en-NZ" sz="1600" dirty="0">
                <a:solidFill>
                  <a:schemeClr val="accent3"/>
                </a:solidFill>
              </a:rPr>
              <a:t>promotes transparency and trust </a:t>
            </a:r>
            <a:r>
              <a:rPr lang="en-NZ" sz="1600" dirty="0"/>
              <a:t>– and </a:t>
            </a:r>
            <a:r>
              <a:rPr lang="en-NZ" sz="1600" dirty="0">
                <a:solidFill>
                  <a:schemeClr val="accent3"/>
                </a:solidFill>
              </a:rPr>
              <a:t>helps individuals make more informed decisions </a:t>
            </a:r>
            <a:r>
              <a:rPr lang="en-NZ" sz="1600" dirty="0"/>
              <a:t>about their choice of providers   </a:t>
            </a:r>
          </a:p>
          <a:p>
            <a:r>
              <a:rPr lang="en-NZ" sz="1600" dirty="0"/>
              <a:t> </a:t>
            </a:r>
          </a:p>
          <a:p>
            <a:r>
              <a:rPr lang="en-NZ" sz="1600" b="1" dirty="0">
                <a:solidFill>
                  <a:schemeClr val="accent3"/>
                </a:solidFill>
              </a:rPr>
              <a:t>Data breach reporting can be difficult for agencies </a:t>
            </a:r>
          </a:p>
          <a:p>
            <a:r>
              <a:rPr lang="en-NZ" sz="1600" b="1" dirty="0">
                <a:solidFill>
                  <a:schemeClr val="accent3"/>
                </a:solidFill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1600" dirty="0"/>
              <a:t>It’s </a:t>
            </a:r>
            <a:r>
              <a:rPr lang="en-NZ" sz="1600" dirty="0">
                <a:solidFill>
                  <a:schemeClr val="accent3"/>
                </a:solidFill>
              </a:rPr>
              <a:t>resource intensive</a:t>
            </a:r>
            <a:r>
              <a:rPr lang="en-NZ" sz="1600" dirty="0"/>
              <a:t>, and </a:t>
            </a:r>
            <a:r>
              <a:rPr lang="en-NZ" sz="1600" dirty="0">
                <a:solidFill>
                  <a:schemeClr val="accent3"/>
                </a:solidFill>
              </a:rPr>
              <a:t>requires a cross functional team </a:t>
            </a:r>
            <a:r>
              <a:rPr lang="en-NZ" sz="1600" dirty="0"/>
              <a:t>to complete complicated analysis, implement “fixes” and communicate complex and potentially sensitive messages to customers and the regulator in a very </a:t>
            </a:r>
            <a:r>
              <a:rPr lang="en-NZ" sz="1600" dirty="0">
                <a:solidFill>
                  <a:schemeClr val="accent3"/>
                </a:solidFill>
              </a:rPr>
              <a:t>short time frame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1600" dirty="0"/>
              <a:t>Having a data breach management plan and experienced staff is incredibly helpful, however </a:t>
            </a:r>
            <a:r>
              <a:rPr lang="en-NZ" sz="1600" dirty="0">
                <a:solidFill>
                  <a:schemeClr val="accent3"/>
                </a:solidFill>
              </a:rPr>
              <a:t>every breach needs to be assessed on its facts</a:t>
            </a:r>
            <a:r>
              <a:rPr lang="en-NZ" sz="1600" dirty="0"/>
              <a:t>, and </a:t>
            </a:r>
            <a:r>
              <a:rPr lang="en-NZ" sz="1600" dirty="0">
                <a:solidFill>
                  <a:schemeClr val="accent3"/>
                </a:solidFill>
              </a:rPr>
              <a:t>raises unique issues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1600" dirty="0"/>
              <a:t>What’s in the best interests of one group of customers may not be in the best interests of another group and </a:t>
            </a:r>
            <a:r>
              <a:rPr lang="en-NZ" sz="1600" dirty="0">
                <a:solidFill>
                  <a:schemeClr val="accent3"/>
                </a:solidFill>
              </a:rPr>
              <a:t>judgment calls are required</a:t>
            </a:r>
          </a:p>
        </p:txBody>
      </p:sp>
    </p:spTree>
    <p:extLst>
      <p:ext uri="{BB962C8B-B14F-4D97-AF65-F5344CB8AC3E}">
        <p14:creationId xmlns:p14="http://schemas.microsoft.com/office/powerpoint/2010/main" val="74281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7CC8-7B53-4A0E-A300-3246D1F9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16" y="379966"/>
            <a:ext cx="11725484" cy="282129"/>
          </a:xfrm>
        </p:spPr>
        <p:txBody>
          <a:bodyPr/>
          <a:lstStyle/>
          <a:p>
            <a:r>
              <a:rPr lang="en-NZ" dirty="0"/>
              <a:t>Mandatory breach reporting needs to work for individuals and for agencies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E3EE23-C7EF-410C-A3A1-CAB55F6E9E87}"/>
              </a:ext>
            </a:extLst>
          </p:cNvPr>
          <p:cNvSpPr/>
          <p:nvPr/>
        </p:nvSpPr>
        <p:spPr>
          <a:xfrm>
            <a:off x="552507" y="1343320"/>
            <a:ext cx="102589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sz="1600" b="1" dirty="0">
              <a:solidFill>
                <a:schemeClr val="accent3"/>
              </a:solidFill>
            </a:endParaRPr>
          </a:p>
          <a:p>
            <a:r>
              <a:rPr lang="en-NZ" sz="1600" dirty="0"/>
              <a:t> A shift to mandatory breach reporting helps 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chemeClr val="accent3"/>
                </a:solidFill>
              </a:rPr>
              <a:t>keep pace with global privacy standards; </a:t>
            </a:r>
            <a:r>
              <a:rPr lang="en-NZ" sz="1600" dirty="0"/>
              <a:t>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dirty="0"/>
              <a:t>provide an environment that</a:t>
            </a:r>
            <a:r>
              <a:rPr lang="en-NZ" sz="1600" dirty="0">
                <a:solidFill>
                  <a:schemeClr val="accent3"/>
                </a:solidFill>
              </a:rPr>
              <a:t> encourages the trusted and informed sharing and use of personal information.  </a:t>
            </a:r>
          </a:p>
          <a:p>
            <a:endParaRPr lang="en-NZ" sz="1600" dirty="0">
              <a:solidFill>
                <a:schemeClr val="accent3"/>
              </a:solidFill>
            </a:endParaRPr>
          </a:p>
          <a:p>
            <a:endParaRPr lang="en-NZ" sz="1600" dirty="0"/>
          </a:p>
          <a:p>
            <a:r>
              <a:rPr lang="en-NZ" sz="1600" dirty="0"/>
              <a:t>As we transition to mandatory reporting we need to transition our mind set to recognise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dirty="0"/>
              <a:t>the </a:t>
            </a:r>
            <a:r>
              <a:rPr lang="en-NZ" sz="1600" dirty="0">
                <a:solidFill>
                  <a:schemeClr val="accent3"/>
                </a:solidFill>
              </a:rPr>
              <a:t>value of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dirty="0"/>
              <a:t>the </a:t>
            </a:r>
            <a:r>
              <a:rPr lang="en-NZ" sz="1600" dirty="0">
                <a:solidFill>
                  <a:schemeClr val="accent3"/>
                </a:solidFill>
              </a:rPr>
              <a:t>focus is on the individual impacted</a:t>
            </a:r>
            <a:r>
              <a:rPr lang="en-NZ" sz="16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1600" dirty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chemeClr val="accent3"/>
                </a:solidFill>
              </a:rPr>
              <a:t>reporting is mandatory whether the agency is at fault or not</a:t>
            </a:r>
            <a:r>
              <a:rPr lang="en-NZ" sz="1600" dirty="0"/>
              <a:t>, and regardless of whether the agency has robust privacy practices, including </a:t>
            </a:r>
            <a:r>
              <a:rPr lang="en-NZ" sz="1600"/>
              <a:t>meeting principle 5 </a:t>
            </a:r>
            <a:r>
              <a:rPr lang="en-NZ" sz="1600" dirty="0"/>
              <a:t>for storage and security of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1600" dirty="0"/>
          </a:p>
          <a:p>
            <a:endParaRPr lang="en-NZ" sz="1600" dirty="0"/>
          </a:p>
          <a:p>
            <a:r>
              <a:rPr lang="en-NZ" sz="1600" dirty="0"/>
              <a:t>However the thresholds that trigger reporting will be critical and have impact for agencies, and individuals.</a:t>
            </a:r>
          </a:p>
          <a:p>
            <a:endParaRPr lang="en-NZ" sz="1600" b="1" dirty="0">
              <a:solidFill>
                <a:schemeClr val="accent3"/>
              </a:solidFill>
            </a:endParaRPr>
          </a:p>
          <a:p>
            <a:pPr lvl="0"/>
            <a:endParaRPr lang="en-NZ" sz="1600" b="1" dirty="0">
              <a:solidFill>
                <a:schemeClr val="accent3"/>
              </a:solidFill>
            </a:endParaRPr>
          </a:p>
          <a:p>
            <a:r>
              <a:rPr lang="en-NZ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5316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7CC8-7B53-4A0E-A300-3246D1F9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16" y="379966"/>
            <a:ext cx="11725484" cy="282129"/>
          </a:xfrm>
        </p:spPr>
        <p:txBody>
          <a:bodyPr/>
          <a:lstStyle/>
          <a:p>
            <a:r>
              <a:rPr lang="en-NZ" dirty="0"/>
              <a:t>Reporting thresholds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E3EE23-C7EF-410C-A3A1-CAB55F6E9E87}"/>
              </a:ext>
            </a:extLst>
          </p:cNvPr>
          <p:cNvSpPr/>
          <p:nvPr/>
        </p:nvSpPr>
        <p:spPr>
          <a:xfrm>
            <a:off x="511370" y="1437594"/>
            <a:ext cx="102589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600" dirty="0"/>
              <a:t> </a:t>
            </a:r>
            <a:endParaRPr lang="en-NZ" sz="1600" dirty="0">
              <a:effectLst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EE0790-380F-427D-ACA6-B0CD0E9C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26214"/>
              </p:ext>
            </p:extLst>
          </p:nvPr>
        </p:nvGraphicFramePr>
        <p:xfrm>
          <a:off x="353961" y="905017"/>
          <a:ext cx="11503743" cy="5495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695">
                  <a:extLst>
                    <a:ext uri="{9D8B030D-6E8A-4147-A177-3AD203B41FA5}">
                      <a16:colId xmlns:a16="http://schemas.microsoft.com/office/drawing/2014/main" val="2394233229"/>
                    </a:ext>
                  </a:extLst>
                </a:gridCol>
                <a:gridCol w="3905673">
                  <a:extLst>
                    <a:ext uri="{9D8B030D-6E8A-4147-A177-3AD203B41FA5}">
                      <a16:colId xmlns:a16="http://schemas.microsoft.com/office/drawing/2014/main" val="2170356246"/>
                    </a:ext>
                  </a:extLst>
                </a:gridCol>
                <a:gridCol w="3772375">
                  <a:extLst>
                    <a:ext uri="{9D8B030D-6E8A-4147-A177-3AD203B41FA5}">
                      <a16:colId xmlns:a16="http://schemas.microsoft.com/office/drawing/2014/main" val="195279403"/>
                    </a:ext>
                  </a:extLst>
                </a:gridCol>
              </a:tblGrid>
              <a:tr h="470281"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accent3"/>
                          </a:solidFill>
                        </a:rPr>
                        <a:t>Privacy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accent3"/>
                          </a:solidFill>
                        </a:rPr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accent3"/>
                          </a:solidFill>
                        </a:rPr>
                        <a:t>GDPR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82766"/>
                  </a:ext>
                </a:extLst>
              </a:tr>
              <a:tr h="3583020">
                <a:tc>
                  <a:txBody>
                    <a:bodyPr/>
                    <a:lstStyle/>
                    <a:p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Privacy Commissioner and Individual  - </a:t>
                      </a:r>
                      <a:r>
                        <a:rPr lang="en-NZ" sz="1400" b="1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if breach has caused</a:t>
                      </a:r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the following types of harm or</a:t>
                      </a:r>
                      <a:r>
                        <a:rPr lang="en-N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NZ" sz="1400" b="1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there is a risk it will do so</a:t>
                      </a:r>
                    </a:p>
                    <a:p>
                      <a:endParaRPr lang="en-N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loss, detriment, damage, or injury to the individual; or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N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adversely affect the rights, benefits, privileges, obligations, or interests of the individual; 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N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significant humiliation, significant loss of dignity, or significant injury to the feelings of the individual. </a:t>
                      </a:r>
                      <a:endParaRPr lang="en-NZ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Privacy Commissioner and Individual  – if a </a:t>
                      </a:r>
                      <a:r>
                        <a:rPr lang="en-NZ" sz="14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reasonable person</a:t>
                      </a:r>
                      <a:r>
                        <a:rPr lang="en-NZ" sz="14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would conclude that the access or disclosure would be </a:t>
                      </a:r>
                      <a:r>
                        <a:rPr lang="en-NZ" sz="14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likely</a:t>
                      </a:r>
                      <a:r>
                        <a:rPr lang="en-NZ" sz="14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result in</a:t>
                      </a:r>
                      <a:r>
                        <a:rPr lang="en-NZ" sz="14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NZ" sz="14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serious harm</a:t>
                      </a:r>
                      <a:r>
                        <a:rPr lang="en-NZ" sz="14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any of the individuals to whom the information relates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endParaRPr lang="en-N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solidFill>
                          <a:srgbClr val="3333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entity </a:t>
                      </a:r>
                      <a:r>
                        <a:rPr lang="en-NZ" sz="14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has not been able to prevent the risk of serious harm</a:t>
                      </a: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with remedial action</a:t>
                      </a:r>
                      <a:endParaRPr lang="en-N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Regulator – if breach is </a:t>
                      </a:r>
                      <a:r>
                        <a:rPr lang="en-NZ" sz="14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likely</a:t>
                      </a: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result in </a:t>
                      </a:r>
                      <a:r>
                        <a:rPr lang="en-NZ" sz="14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risk to individual’s rights and freedoms</a:t>
                      </a:r>
                      <a:endParaRPr lang="en-N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Individual – if breach is </a:t>
                      </a:r>
                      <a:r>
                        <a:rPr lang="en-NZ" sz="14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likely</a:t>
                      </a:r>
                      <a:r>
                        <a:rPr lang="en-NZ" sz="14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result in a </a:t>
                      </a:r>
                      <a:r>
                        <a:rPr lang="en-NZ" sz="14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 risk </a:t>
                      </a:r>
                      <a:r>
                        <a:rPr lang="en-NZ" sz="14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individual’s rights and freedoms</a:t>
                      </a:r>
                      <a:endParaRPr lang="en-N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 algn="l" defTabSz="1243909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</a:p>
                    <a:p>
                      <a:pPr marL="0" indent="0" algn="l" defTabSz="1243909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N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 algn="l" defTabSz="1243909" rtl="0" eaLnBrk="1" latinLnBrk="0" hangingPunct="1">
                        <a:lnSpc>
                          <a:spcPts val="1440"/>
                        </a:lnSpc>
                        <a:spcAft>
                          <a:spcPts val="108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Some exceptions, incl</a:t>
                      </a:r>
                    </a:p>
                    <a:p>
                      <a:pPr marL="285750" lvl="0" indent="-285750" algn="l" defTabSz="1243909" rtl="0" eaLnBrk="1" latinLnBrk="0" hangingPunct="1">
                        <a:lnSpc>
                          <a:spcPts val="1440"/>
                        </a:lnSpc>
                        <a:spcAft>
                          <a:spcPts val="108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where </a:t>
                      </a:r>
                      <a:r>
                        <a:rPr lang="en-NZ" sz="1400" b="1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agency has taken steps to prevent risk from materialising</a:t>
                      </a:r>
                      <a:r>
                        <a:rPr lang="en-N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; or</a:t>
                      </a:r>
                    </a:p>
                    <a:p>
                      <a:pPr marL="285750" lvl="0" indent="-285750" algn="l" defTabSz="1243909" rtl="0" eaLnBrk="1" latinLnBrk="0" hangingPunct="1">
                        <a:lnSpc>
                          <a:spcPts val="1440"/>
                        </a:lnSpc>
                        <a:spcAft>
                          <a:spcPts val="108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b="1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Notification would involve disproportionate effort’ </a:t>
                      </a:r>
                    </a:p>
                    <a:p>
                      <a:pPr marL="285750" lvl="0" indent="-285750" algn="l" defTabSz="1243909" rtl="0" eaLnBrk="1" latinLnBrk="0" hangingPunct="1">
                        <a:lnSpc>
                          <a:spcPts val="1440"/>
                        </a:lnSpc>
                        <a:spcAft>
                          <a:spcPts val="1080"/>
                        </a:spcAft>
                        <a:buFont typeface="Arial" panose="020B0604020202020204" pitchFamily="34" charset="0"/>
                        <a:buChar char="•"/>
                      </a:pPr>
                      <a:endParaRPr lang="en-N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505245"/>
                  </a:ext>
                </a:extLst>
              </a:tr>
              <a:tr h="144248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NZ" sz="1400" i="1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latin typeface="+mn-lt"/>
                          <a:cs typeface="Calibri" panose="020F0502020204030204" pitchFamily="34" charset="0"/>
                        </a:rPr>
                        <a:t>Comparatively lower reporting thresholds </a:t>
                      </a:r>
                      <a:r>
                        <a:rPr lang="en-NZ" sz="1400" i="1" dirty="0">
                          <a:latin typeface="+mn-lt"/>
                          <a:cs typeface="Calibri" panose="020F0502020204030204" pitchFamily="34" charset="0"/>
                        </a:rPr>
                        <a:t>could result in high volumes of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NZ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Reporting volumes constrained by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Reasonable person </a:t>
                      </a:r>
                      <a:r>
                        <a:rPr lang="en-NZ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Likeliness</a:t>
                      </a:r>
                      <a:r>
                        <a:rPr lang="en-NZ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test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Serious</a:t>
                      </a:r>
                      <a:r>
                        <a:rPr lang="en-NZ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harm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Agency ability to prevent harm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NZ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Reporting volumes constrained by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Likeliness</a:t>
                      </a:r>
                      <a:r>
                        <a:rPr lang="en-NZ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test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Serious harm </a:t>
                      </a:r>
                      <a:r>
                        <a:rPr lang="en-NZ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(for individual reporting)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Agency ability to prevent harm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400" b="1" i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Disproportionate effort </a:t>
                      </a:r>
                      <a:endParaRPr lang="en-NZ" sz="1400" b="1" i="1" kern="1200" dirty="0">
                        <a:solidFill>
                          <a:schemeClr val="accent3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91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3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7CC8-7B53-4A0E-A300-3246D1F9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16" y="379966"/>
            <a:ext cx="11725484" cy="282129"/>
          </a:xfrm>
        </p:spPr>
        <p:txBody>
          <a:bodyPr/>
          <a:lstStyle/>
          <a:p>
            <a:r>
              <a:rPr lang="en-NZ" dirty="0"/>
              <a:t>Possible implications of low reporting threshold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E3EE23-C7EF-410C-A3A1-CAB55F6E9E87}"/>
              </a:ext>
            </a:extLst>
          </p:cNvPr>
          <p:cNvSpPr/>
          <p:nvPr/>
        </p:nvSpPr>
        <p:spPr>
          <a:xfrm>
            <a:off x="754183" y="1227437"/>
            <a:ext cx="10258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600" b="1" dirty="0">
                <a:solidFill>
                  <a:schemeClr val="accent3"/>
                </a:solidFill>
              </a:rPr>
              <a:t>Reporting fatigue</a:t>
            </a:r>
          </a:p>
          <a:p>
            <a:r>
              <a:rPr lang="en-NZ" sz="1600" b="1" dirty="0">
                <a:solidFill>
                  <a:schemeClr val="accent3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chemeClr val="accent3"/>
                </a:solidFill>
              </a:rPr>
              <a:t>Customers overwhelmed </a:t>
            </a:r>
            <a:r>
              <a:rPr lang="en-NZ" sz="1600" dirty="0"/>
              <a:t>with notices from multiple organisations – </a:t>
            </a:r>
          </a:p>
          <a:p>
            <a:pPr marL="895269" lvl="1" indent="-285750">
              <a:buFont typeface="Arial" panose="020B0604020202020204" pitchFamily="34" charset="0"/>
              <a:buChar char="•"/>
            </a:pPr>
            <a:r>
              <a:rPr lang="en-NZ" sz="1600" dirty="0"/>
              <a:t>start to ignore </a:t>
            </a:r>
          </a:p>
          <a:p>
            <a:pPr marL="895269" lvl="1" indent="-285750">
              <a:buFont typeface="Arial" panose="020B0604020202020204" pitchFamily="34" charset="0"/>
              <a:buChar char="•"/>
            </a:pPr>
            <a:r>
              <a:rPr lang="en-NZ" sz="1600" dirty="0"/>
              <a:t>unable to distinguish low risk from high risk notifications that require action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chemeClr val="accent3"/>
                </a:solidFill>
              </a:rPr>
              <a:t>staff perceive see reporting as a box ticking exercise</a:t>
            </a:r>
            <a:r>
              <a:rPr lang="en-NZ" sz="1600" dirty="0"/>
              <a:t>, and lose focus on goal of putting safety of customer first</a:t>
            </a:r>
          </a:p>
          <a:p>
            <a:endParaRPr lang="en-NZ" sz="1600" dirty="0"/>
          </a:p>
          <a:p>
            <a:r>
              <a:rPr lang="en-NZ" sz="1600" b="1" dirty="0">
                <a:solidFill>
                  <a:schemeClr val="accent3"/>
                </a:solidFill>
              </a:rPr>
              <a:t>Breach reporting becomes an end in itself</a:t>
            </a:r>
            <a:endParaRPr lang="en-NZ" sz="1600" dirty="0"/>
          </a:p>
          <a:p>
            <a:endParaRPr lang="en-N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dirty="0"/>
              <a:t>may potentially divert resources away from addressing the cause of the issue an preventing recurrence</a:t>
            </a:r>
          </a:p>
          <a:p>
            <a:endParaRPr lang="en-NZ" sz="1600" dirty="0"/>
          </a:p>
          <a:p>
            <a:r>
              <a:rPr lang="en-NZ" sz="1600" b="1" dirty="0">
                <a:solidFill>
                  <a:schemeClr val="accent3"/>
                </a:solidFill>
              </a:rPr>
              <a:t>New Zealand’s breach reporting statistics </a:t>
            </a:r>
          </a:p>
          <a:p>
            <a:endParaRPr lang="en-NZ" sz="1600" b="1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chemeClr val="accent3"/>
                </a:solidFill>
              </a:rPr>
              <a:t>may compare unfavourably in global context </a:t>
            </a:r>
            <a:r>
              <a:rPr lang="en-NZ" sz="1600" dirty="0"/>
              <a:t>when reported alongside figures from countries with lower reporting thresholds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dirty="0"/>
              <a:t>this </a:t>
            </a:r>
            <a:r>
              <a:rPr lang="en-NZ" sz="1600" dirty="0">
                <a:solidFill>
                  <a:schemeClr val="accent3"/>
                </a:solidFill>
              </a:rPr>
              <a:t>could harm our international reputation </a:t>
            </a:r>
            <a:r>
              <a:rPr lang="en-NZ" sz="1600" dirty="0"/>
              <a:t>and </a:t>
            </a:r>
            <a:r>
              <a:rPr lang="en-NZ" sz="1600" dirty="0">
                <a:solidFill>
                  <a:schemeClr val="accent3"/>
                </a:solidFill>
              </a:rPr>
              <a:t>cause New Zealander’s undue concern </a:t>
            </a:r>
            <a:r>
              <a:rPr lang="en-NZ" sz="1600" dirty="0"/>
              <a:t>about the levels of privacy and security in New Zealand relative to overseas</a:t>
            </a:r>
          </a:p>
          <a:p>
            <a:pPr marL="609521" lvl="2">
              <a:spcAft>
                <a:spcPts val="1200"/>
              </a:spcAft>
              <a:tabLst>
                <a:tab pos="431800" algn="l"/>
                <a:tab pos="457200" algn="l"/>
              </a:tabLst>
            </a:pPr>
            <a:endParaRPr lang="en-N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105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7CC8-7B53-4A0E-A300-3246D1F9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16" y="379966"/>
            <a:ext cx="11725484" cy="282129"/>
          </a:xfrm>
        </p:spPr>
        <p:txBody>
          <a:bodyPr/>
          <a:lstStyle/>
          <a:p>
            <a:r>
              <a:rPr lang="en-NZ" dirty="0"/>
              <a:t>Must does for breach reporting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E3EE23-C7EF-410C-A3A1-CAB55F6E9E87}"/>
              </a:ext>
            </a:extLst>
          </p:cNvPr>
          <p:cNvSpPr/>
          <p:nvPr/>
        </p:nvSpPr>
        <p:spPr>
          <a:xfrm>
            <a:off x="680441" y="1596147"/>
            <a:ext cx="102589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Have an </a:t>
            </a:r>
            <a:r>
              <a:rPr lang="en-NZ" sz="2000" b="1" dirty="0">
                <a:solidFill>
                  <a:schemeClr val="accent3"/>
                </a:solidFill>
              </a:rPr>
              <a:t>agreed plan, strategy and principles for managing data breaches </a:t>
            </a:r>
            <a:r>
              <a:rPr lang="en-NZ" sz="2000" dirty="0"/>
              <a:t>before they happen </a:t>
            </a:r>
          </a:p>
          <a:p>
            <a:r>
              <a:rPr lang="en-NZ" sz="2000" dirty="0"/>
              <a:t> </a:t>
            </a:r>
          </a:p>
          <a:p>
            <a:endParaRPr lang="en-NZ" sz="2000" dirty="0"/>
          </a:p>
          <a:p>
            <a:endParaRPr lang="en-N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3"/>
                </a:solidFill>
              </a:rPr>
              <a:t>Putting the impacted individual’s interests first </a:t>
            </a:r>
            <a:r>
              <a:rPr lang="en-NZ" sz="2000" dirty="0"/>
              <a:t>at all times is the ideal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000" dirty="0"/>
          </a:p>
          <a:p>
            <a:r>
              <a:rPr lang="en-NZ" sz="2000" dirty="0"/>
              <a:t> </a:t>
            </a:r>
          </a:p>
          <a:p>
            <a:endParaRPr lang="en-N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chemeClr val="accent3"/>
                </a:solidFill>
              </a:rPr>
              <a:t>Be empathetic with any staff involved in the breach </a:t>
            </a:r>
            <a:r>
              <a:rPr lang="en-NZ" sz="2000" dirty="0"/>
              <a:t>– regardless of their involvement / contribution </a:t>
            </a:r>
            <a:endParaRPr lang="en-N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78351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NAME" val="C:\Users\Lorenz Pallhuber\Box Sync\Spark Transformation\07 Governance and Processes\99 Other\20180322 Future of Sparks Risk Mgmt Pack 1500 (002)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Spark_CF_TNZ057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DC008C"/>
      </a:lt2>
      <a:accent1>
        <a:srgbClr val="CACACA"/>
      </a:accent1>
      <a:accent2>
        <a:srgbClr val="FF9B00"/>
      </a:accent2>
      <a:accent3>
        <a:srgbClr val="F07300"/>
      </a:accent3>
      <a:accent4>
        <a:srgbClr val="0096E6"/>
      </a:accent4>
      <a:accent5>
        <a:srgbClr val="00AF55"/>
      </a:accent5>
      <a:accent6>
        <a:srgbClr val="808080"/>
      </a:accent6>
      <a:hlink>
        <a:srgbClr val="F07300"/>
      </a:hlink>
      <a:folHlink>
        <a:srgbClr val="0096E6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DC008C"/>
        </a:lt2>
        <a:accent1>
          <a:srgbClr val="CACACA"/>
        </a:accent1>
        <a:accent2>
          <a:srgbClr val="FF9B00"/>
        </a:accent2>
        <a:accent3>
          <a:srgbClr val="F07300"/>
        </a:accent3>
        <a:accent4>
          <a:srgbClr val="0096E6"/>
        </a:accent4>
        <a:accent5>
          <a:srgbClr val="00AF55"/>
        </a:accent5>
        <a:accent6>
          <a:srgbClr val="808080"/>
        </a:accent6>
        <a:hlink>
          <a:srgbClr val="F07300"/>
        </a:hlink>
        <a:folHlink>
          <a:srgbClr val="009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park_CF_TNZ057.potx" id="{D3D8BEFD-1DDB-4DB0-8364-1BA8780F9108}" vid="{8C1F8F19-B0E4-443E-973A-7CF559E0E5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26011</TotalTime>
  <Words>566</Words>
  <Application>Microsoft Office PowerPoint</Application>
  <PresentationFormat>Widescreen</PresentationFormat>
  <Paragraphs>113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Spark_CF_TNZ057</vt:lpstr>
      <vt:lpstr>think-cell Slide</vt:lpstr>
      <vt:lpstr>PowerPoint Presentation</vt:lpstr>
      <vt:lpstr>Breach reporting is both valuable and difficult</vt:lpstr>
      <vt:lpstr>Mandatory breach reporting needs to work for individuals and for agencies</vt:lpstr>
      <vt:lpstr>Reporting thresholds</vt:lpstr>
      <vt:lpstr>Possible implications of low reporting threshold</vt:lpstr>
      <vt:lpstr>Must does for breach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 Pallhuber</dc:creator>
  <cp:lastModifiedBy>Sarah Auvaa</cp:lastModifiedBy>
  <cp:revision>5</cp:revision>
  <cp:lastPrinted>2018-05-07T05:21:48Z</cp:lastPrinted>
  <dcterms:created xsi:type="dcterms:W3CDTF">2018-03-22T22:30:39Z</dcterms:created>
  <dcterms:modified xsi:type="dcterms:W3CDTF">2018-05-10T02:22:53Z</dcterms:modified>
</cp:coreProperties>
</file>