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2" r:id="rId1"/>
  </p:sldMasterIdLst>
  <p:notesMasterIdLst>
    <p:notesMasterId r:id="rId31"/>
  </p:notesMasterIdLst>
  <p:handoutMasterIdLst>
    <p:handoutMasterId r:id="rId32"/>
  </p:handoutMasterIdLst>
  <p:sldIdLst>
    <p:sldId id="365" r:id="rId2"/>
    <p:sldId id="367" r:id="rId3"/>
    <p:sldId id="368" r:id="rId4"/>
    <p:sldId id="369" r:id="rId5"/>
    <p:sldId id="370" r:id="rId6"/>
    <p:sldId id="379" r:id="rId7"/>
    <p:sldId id="371" r:id="rId8"/>
    <p:sldId id="319" r:id="rId9"/>
    <p:sldId id="320" r:id="rId10"/>
    <p:sldId id="321" r:id="rId11"/>
    <p:sldId id="323" r:id="rId12"/>
    <p:sldId id="326" r:id="rId13"/>
    <p:sldId id="327" r:id="rId14"/>
    <p:sldId id="380" r:id="rId15"/>
    <p:sldId id="328" r:id="rId16"/>
    <p:sldId id="329" r:id="rId17"/>
    <p:sldId id="330" r:id="rId18"/>
    <p:sldId id="332" r:id="rId19"/>
    <p:sldId id="334" r:id="rId20"/>
    <p:sldId id="335" r:id="rId21"/>
    <p:sldId id="336" r:id="rId22"/>
    <p:sldId id="337" r:id="rId23"/>
    <p:sldId id="338" r:id="rId24"/>
    <p:sldId id="339" r:id="rId25"/>
    <p:sldId id="340" r:id="rId26"/>
    <p:sldId id="372" r:id="rId27"/>
    <p:sldId id="374" r:id="rId28"/>
    <p:sldId id="377" r:id="rId29"/>
    <p:sldId id="378" r:id="rId30"/>
  </p:sldIdLst>
  <p:sldSz cx="9144000" cy="6858000" type="screen4x3"/>
  <p:notesSz cx="6807200" cy="9939338"/>
  <p:defaultTextStyle>
    <a:defPPr>
      <a:defRPr lang="en-NZ"/>
    </a:defPPr>
    <a:lvl1pPr algn="l" rtl="0" eaLnBrk="0" fontAlgn="base" hangingPunct="0">
      <a:spcBef>
        <a:spcPct val="0"/>
      </a:spcBef>
      <a:spcAft>
        <a:spcPct val="0"/>
      </a:spcAft>
      <a:defRPr sz="2400" kern="1200">
        <a:solidFill>
          <a:schemeClr val="tx1"/>
        </a:solidFill>
        <a:latin typeface="Arial" charset="0"/>
        <a:ea typeface="ＭＳ Ｐゴシック" pitchFamily="-4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4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4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4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48" charset="-128"/>
        <a:cs typeface="+mn-cs"/>
      </a:defRPr>
    </a:lvl5pPr>
    <a:lvl6pPr marL="2286000" algn="l" defTabSz="914400" rtl="0" eaLnBrk="1" latinLnBrk="0" hangingPunct="1">
      <a:defRPr sz="2400" kern="1200">
        <a:solidFill>
          <a:schemeClr val="tx1"/>
        </a:solidFill>
        <a:latin typeface="Arial" charset="0"/>
        <a:ea typeface="ＭＳ Ｐゴシック" pitchFamily="-48" charset="-128"/>
        <a:cs typeface="+mn-cs"/>
      </a:defRPr>
    </a:lvl6pPr>
    <a:lvl7pPr marL="2743200" algn="l" defTabSz="914400" rtl="0" eaLnBrk="1" latinLnBrk="0" hangingPunct="1">
      <a:defRPr sz="2400" kern="1200">
        <a:solidFill>
          <a:schemeClr val="tx1"/>
        </a:solidFill>
        <a:latin typeface="Arial" charset="0"/>
        <a:ea typeface="ＭＳ Ｐゴシック" pitchFamily="-48" charset="-128"/>
        <a:cs typeface="+mn-cs"/>
      </a:defRPr>
    </a:lvl7pPr>
    <a:lvl8pPr marL="3200400" algn="l" defTabSz="914400" rtl="0" eaLnBrk="1" latinLnBrk="0" hangingPunct="1">
      <a:defRPr sz="2400" kern="1200">
        <a:solidFill>
          <a:schemeClr val="tx1"/>
        </a:solidFill>
        <a:latin typeface="Arial" charset="0"/>
        <a:ea typeface="ＭＳ Ｐゴシック" pitchFamily="-48" charset="-128"/>
        <a:cs typeface="+mn-cs"/>
      </a:defRPr>
    </a:lvl8pPr>
    <a:lvl9pPr marL="3657600" algn="l" defTabSz="914400" rtl="0" eaLnBrk="1" latinLnBrk="0" hangingPunct="1">
      <a:defRPr sz="2400" kern="1200">
        <a:solidFill>
          <a:schemeClr val="tx1"/>
        </a:solidFill>
        <a:latin typeface="Arial" charset="0"/>
        <a:ea typeface="ＭＳ Ｐゴシック" pitchFamily="-4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1209" autoAdjust="0"/>
  </p:normalViewPr>
  <p:slideViewPr>
    <p:cSldViewPr>
      <p:cViewPr>
        <p:scale>
          <a:sx n="66" d="100"/>
          <a:sy n="66" d="100"/>
        </p:scale>
        <p:origin x="-2838" y="-366"/>
      </p:cViewPr>
      <p:guideLst>
        <p:guide orient="horz" pos="2160"/>
        <p:guide pos="2880"/>
      </p:guideLst>
    </p:cSldViewPr>
  </p:slideViewPr>
  <p:notesTextViewPr>
    <p:cViewPr>
      <p:scale>
        <a:sx n="1" d="1"/>
        <a:sy n="1" d="1"/>
      </p:scale>
      <p:origin x="0" y="0"/>
    </p:cViewPr>
  </p:notesTextViewPr>
  <p:notesViewPr>
    <p:cSldViewPr>
      <p:cViewPr varScale="1">
        <p:scale>
          <a:sx n="79" d="100"/>
          <a:sy n="79" d="100"/>
        </p:scale>
        <p:origin x="-3918" y="-108"/>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575" cy="496888"/>
          </a:xfrm>
          <a:prstGeom prst="rect">
            <a:avLst/>
          </a:prstGeom>
        </p:spPr>
        <p:txBody>
          <a:bodyPr vert="horz" lIns="91439" tIns="45719" rIns="91439" bIns="45719" rtlCol="0"/>
          <a:lstStyle>
            <a:lvl1pPr algn="l">
              <a:defRPr sz="1200"/>
            </a:lvl1pPr>
          </a:lstStyle>
          <a:p>
            <a:endParaRPr lang="en-NZ"/>
          </a:p>
        </p:txBody>
      </p:sp>
      <p:sp>
        <p:nvSpPr>
          <p:cNvPr id="3" name="Date Placeholder 2"/>
          <p:cNvSpPr>
            <a:spLocks noGrp="1"/>
          </p:cNvSpPr>
          <p:nvPr>
            <p:ph type="dt" sz="quarter" idx="1"/>
          </p:nvPr>
        </p:nvSpPr>
        <p:spPr>
          <a:xfrm>
            <a:off x="3856039" y="1"/>
            <a:ext cx="2949575" cy="496888"/>
          </a:xfrm>
          <a:prstGeom prst="rect">
            <a:avLst/>
          </a:prstGeom>
        </p:spPr>
        <p:txBody>
          <a:bodyPr vert="horz" lIns="91439" tIns="45719" rIns="91439" bIns="45719" rtlCol="0"/>
          <a:lstStyle>
            <a:lvl1pPr algn="r">
              <a:defRPr sz="1200"/>
            </a:lvl1pPr>
          </a:lstStyle>
          <a:p>
            <a:fld id="{FD430A65-FC98-43C9-8D7C-E26C9E51C496}" type="datetimeFigureOut">
              <a:rPr lang="en-NZ" smtClean="0"/>
              <a:t>19/12/2016</a:t>
            </a:fld>
            <a:endParaRPr lang="en-NZ"/>
          </a:p>
        </p:txBody>
      </p:sp>
      <p:sp>
        <p:nvSpPr>
          <p:cNvPr id="4" name="Footer Placeholder 3"/>
          <p:cNvSpPr>
            <a:spLocks noGrp="1"/>
          </p:cNvSpPr>
          <p:nvPr>
            <p:ph type="ftr" sz="quarter" idx="2"/>
          </p:nvPr>
        </p:nvSpPr>
        <p:spPr>
          <a:xfrm>
            <a:off x="1" y="9440863"/>
            <a:ext cx="2949575" cy="496887"/>
          </a:xfrm>
          <a:prstGeom prst="rect">
            <a:avLst/>
          </a:prstGeom>
        </p:spPr>
        <p:txBody>
          <a:bodyPr vert="horz" lIns="91439" tIns="45719" rIns="91439" bIns="45719" rtlCol="0" anchor="b"/>
          <a:lstStyle>
            <a:lvl1pPr algn="l">
              <a:defRPr sz="1200"/>
            </a:lvl1pPr>
          </a:lstStyle>
          <a:p>
            <a:endParaRPr lang="en-NZ"/>
          </a:p>
        </p:txBody>
      </p:sp>
      <p:sp>
        <p:nvSpPr>
          <p:cNvPr id="5" name="Slide Number Placeholder 4"/>
          <p:cNvSpPr>
            <a:spLocks noGrp="1"/>
          </p:cNvSpPr>
          <p:nvPr>
            <p:ph type="sldNum" sz="quarter" idx="3"/>
          </p:nvPr>
        </p:nvSpPr>
        <p:spPr>
          <a:xfrm>
            <a:off x="3856039" y="9440863"/>
            <a:ext cx="2949575" cy="496887"/>
          </a:xfrm>
          <a:prstGeom prst="rect">
            <a:avLst/>
          </a:prstGeom>
        </p:spPr>
        <p:txBody>
          <a:bodyPr vert="horz" lIns="91439" tIns="45719" rIns="91439" bIns="45719" rtlCol="0" anchor="b"/>
          <a:lstStyle>
            <a:lvl1pPr algn="r">
              <a:defRPr sz="1200"/>
            </a:lvl1pPr>
          </a:lstStyle>
          <a:p>
            <a:fld id="{169FBBAB-3DE1-42E5-B292-19292F20BECE}" type="slidenum">
              <a:rPr lang="en-NZ" smtClean="0"/>
              <a:t>‹#›</a:t>
            </a:fld>
            <a:endParaRPr lang="en-NZ"/>
          </a:p>
        </p:txBody>
      </p:sp>
    </p:spTree>
    <p:extLst>
      <p:ext uri="{BB962C8B-B14F-4D97-AF65-F5344CB8AC3E}">
        <p14:creationId xmlns:p14="http://schemas.microsoft.com/office/powerpoint/2010/main" val="2554459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Rectangle 4"/>
          <p:cNvSpPr>
            <a:spLocks noGrp="1" noRot="1" noChangeAspect="1" noChangeArrowheads="1" noTextEdit="1"/>
          </p:cNvSpPr>
          <p:nvPr>
            <p:ph type="sldImg" idx="2"/>
          </p:nvPr>
        </p:nvSpPr>
        <p:spPr bwMode="auto">
          <a:xfrm>
            <a:off x="3522000" y="149225"/>
            <a:ext cx="2970875" cy="2228156"/>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235249" y="2521397"/>
            <a:ext cx="6336703" cy="7128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38" tIns="45718" rIns="91438" bIns="45718"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Tree>
    <p:extLst>
      <p:ext uri="{BB962C8B-B14F-4D97-AF65-F5344CB8AC3E}">
        <p14:creationId xmlns:p14="http://schemas.microsoft.com/office/powerpoint/2010/main" val="9912835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48"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48"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48"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48"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4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2663" y="149225"/>
            <a:ext cx="2970212" cy="2228850"/>
          </a:xfrm>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170014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2663" y="149225"/>
            <a:ext cx="2970212" cy="2228850"/>
          </a:xfrm>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NZ" sz="1200" kern="1200" dirty="0" smtClean="0">
                <a:solidFill>
                  <a:schemeClr val="tx1"/>
                </a:solidFill>
                <a:effectLst/>
                <a:latin typeface="Arial" charset="0"/>
                <a:ea typeface="ＭＳ Ｐゴシック" pitchFamily="-48" charset="-128"/>
                <a:cs typeface="+mn-cs"/>
              </a:rPr>
              <a:t>indicative of non-compliance with the Act as dealing with requests made to an agency is the responsibility of the privacy officer and it is their role to ensure compliance with the provisions of the Act. </a:t>
            </a:r>
            <a:endParaRPr lang="en-NZ" dirty="0" smtClean="0"/>
          </a:p>
          <a:p>
            <a:endParaRPr lang="en-NZ" dirty="0"/>
          </a:p>
        </p:txBody>
      </p:sp>
    </p:spTree>
    <p:extLst>
      <p:ext uri="{BB962C8B-B14F-4D97-AF65-F5344CB8AC3E}">
        <p14:creationId xmlns:p14="http://schemas.microsoft.com/office/powerpoint/2010/main" val="1421230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2663" y="149225"/>
            <a:ext cx="2970212" cy="2228850"/>
          </a:xfrm>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NZ" sz="1200" kern="1200" smtClean="0">
                <a:solidFill>
                  <a:schemeClr val="tx1"/>
                </a:solidFill>
                <a:effectLst/>
                <a:latin typeface="Arial" charset="0"/>
                <a:ea typeface="ＭＳ Ｐゴシック" pitchFamily="-48" charset="-128"/>
                <a:cs typeface="+mn-cs"/>
              </a:rPr>
              <a:t>indicative of non-compliance with the Act as dealing with requests made to an agency is the responsibility of the privacy officer and it is their role to ensure compliance with the provisions of the Act. </a:t>
            </a:r>
            <a:endParaRPr lang="en-NZ" smtClean="0"/>
          </a:p>
          <a:p>
            <a:endParaRPr lang="en-NZ" dirty="0"/>
          </a:p>
        </p:txBody>
      </p:sp>
    </p:spTree>
    <p:extLst>
      <p:ext uri="{BB962C8B-B14F-4D97-AF65-F5344CB8AC3E}">
        <p14:creationId xmlns:p14="http://schemas.microsoft.com/office/powerpoint/2010/main" val="1421230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2663" y="149225"/>
            <a:ext cx="2970212" cy="2228850"/>
          </a:xfrm>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421230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p:txBody>
          <a:bodyPr/>
          <a:lstStyle/>
          <a:p>
            <a:endParaRPr lang="en-GB" altLang="en-US" baseline="0" dirty="0" smtClean="0"/>
          </a:p>
        </p:txBody>
      </p:sp>
      <p:sp>
        <p:nvSpPr>
          <p:cNvPr id="5" name="Slide Image Placeholder 4"/>
          <p:cNvSpPr>
            <a:spLocks noGrp="1" noRot="1" noChangeAspect="1"/>
          </p:cNvSpPr>
          <p:nvPr>
            <p:ph type="sldImg"/>
          </p:nvPr>
        </p:nvSpPr>
        <p:spPr>
          <a:xfrm>
            <a:off x="3522663" y="149225"/>
            <a:ext cx="2970212" cy="2228850"/>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2663" y="149225"/>
            <a:ext cx="2970212" cy="2228850"/>
          </a:xfrm>
        </p:spPr>
      </p:sp>
      <p:sp>
        <p:nvSpPr>
          <p:cNvPr id="3" name="Notes Placeholder 2"/>
          <p:cNvSpPr>
            <a:spLocks noGrp="1"/>
          </p:cNvSpPr>
          <p:nvPr>
            <p:ph type="body" idx="1"/>
          </p:nvPr>
        </p:nvSpPr>
        <p:spPr/>
        <p:txBody>
          <a:bodyPr/>
          <a:lstStyle/>
          <a:p>
            <a:r>
              <a:rPr lang="en-NZ" dirty="0" smtClean="0">
                <a:solidFill>
                  <a:schemeClr val="tx2"/>
                </a:solidFill>
              </a:rPr>
              <a:t>Anonymous online.</a:t>
            </a:r>
          </a:p>
          <a:p>
            <a:r>
              <a:rPr lang="en-NZ" dirty="0" smtClean="0">
                <a:solidFill>
                  <a:schemeClr val="tx2"/>
                </a:solidFill>
              </a:rPr>
              <a:t>Circulated nationwide.</a:t>
            </a:r>
          </a:p>
          <a:p>
            <a:endParaRPr lang="en-NZ" dirty="0"/>
          </a:p>
        </p:txBody>
      </p:sp>
    </p:spTree>
    <p:extLst>
      <p:ext uri="{BB962C8B-B14F-4D97-AF65-F5344CB8AC3E}">
        <p14:creationId xmlns:p14="http://schemas.microsoft.com/office/powerpoint/2010/main" val="1849535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2663" y="149225"/>
            <a:ext cx="2970212" cy="2228850"/>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NZ" sz="1200" kern="1200" dirty="0" smtClean="0">
                <a:solidFill>
                  <a:schemeClr val="tx1"/>
                </a:solidFill>
                <a:effectLst/>
                <a:latin typeface="Arial" charset="0"/>
                <a:ea typeface="ＭＳ Ｐゴシック" pitchFamily="-48" charset="-128"/>
                <a:cs typeface="+mn-cs"/>
              </a:rPr>
              <a:t>The Privacy Act 1993 is ‘trumped’ by other legislation.</a:t>
            </a:r>
            <a:endParaRPr lang="en-NZ" dirty="0" smtClean="0">
              <a:effectLst/>
            </a:endParaRPr>
          </a:p>
          <a:p>
            <a:endParaRPr lang="en-NZ" dirty="0"/>
          </a:p>
        </p:txBody>
      </p:sp>
    </p:spTree>
    <p:extLst>
      <p:ext uri="{BB962C8B-B14F-4D97-AF65-F5344CB8AC3E}">
        <p14:creationId xmlns:p14="http://schemas.microsoft.com/office/powerpoint/2010/main" val="999760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2663" y="149225"/>
            <a:ext cx="2970212" cy="2228850"/>
          </a:xfrm>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421230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2663" y="149225"/>
            <a:ext cx="2970212" cy="2228850"/>
          </a:xfrm>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NZ" sz="1200" kern="1200" dirty="0" smtClean="0">
                <a:solidFill>
                  <a:schemeClr val="tx1"/>
                </a:solidFill>
                <a:effectLst/>
                <a:latin typeface="Arial" charset="0"/>
                <a:ea typeface="ＭＳ Ｐゴシック" pitchFamily="-48" charset="-128"/>
                <a:cs typeface="+mn-cs"/>
              </a:rPr>
              <a:t>Over one third of practitioners surveyed either strongly agreed or agreed with the statement “Information sharing between organisations should only be allowed with the informed consent of the client (i.e. even if the Privacy Act 1993 permits the information to be shared without consent)”. This belief was shared by some interview participants, who explained that doing so helped to build and maintain a trusting and transparent relationship with the client.  </a:t>
            </a:r>
            <a:endParaRPr lang="en-NZ" dirty="0" smtClean="0">
              <a:effectLst/>
            </a:endParaRPr>
          </a:p>
          <a:p>
            <a:endParaRPr lang="en-NZ" dirty="0"/>
          </a:p>
        </p:txBody>
      </p:sp>
    </p:spTree>
    <p:extLst>
      <p:ext uri="{BB962C8B-B14F-4D97-AF65-F5344CB8AC3E}">
        <p14:creationId xmlns:p14="http://schemas.microsoft.com/office/powerpoint/2010/main" val="1421230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2663" y="149225"/>
            <a:ext cx="2970212" cy="2228850"/>
          </a:xfrm>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421230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2663" y="149225"/>
            <a:ext cx="2970212" cy="2228850"/>
          </a:xfrm>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421230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22663" y="149225"/>
            <a:ext cx="2970212" cy="2228850"/>
          </a:xfrm>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421230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endParaRPr lang="en-NZ" dirty="0"/>
          </a:p>
        </p:txBody>
      </p:sp>
      <p:sp>
        <p:nvSpPr>
          <p:cNvPr id="5" name="Rectangle 5"/>
          <p:cNvSpPr>
            <a:spLocks noGrp="1" noChangeArrowheads="1"/>
          </p:cNvSpPr>
          <p:nvPr>
            <p:ph type="ftr" sz="quarter" idx="11"/>
          </p:nvPr>
        </p:nvSpPr>
        <p:spPr>
          <a:ln/>
        </p:spPr>
        <p:txBody>
          <a:bodyPr/>
          <a:lstStyle>
            <a:lvl1pPr>
              <a:defRPr/>
            </a:lvl1pPr>
          </a:lstStyle>
          <a:p>
            <a:endParaRPr lang="en-NZ" dirty="0"/>
          </a:p>
        </p:txBody>
      </p:sp>
      <p:sp>
        <p:nvSpPr>
          <p:cNvPr id="6" name="Rectangle 6"/>
          <p:cNvSpPr>
            <a:spLocks noGrp="1" noChangeArrowheads="1"/>
          </p:cNvSpPr>
          <p:nvPr>
            <p:ph type="sldNum" sz="quarter" idx="12"/>
          </p:nvPr>
        </p:nvSpPr>
        <p:spPr>
          <a:ln/>
        </p:spPr>
        <p:txBody>
          <a:bodyPr/>
          <a:lstStyle>
            <a:lvl1pPr>
              <a:defRPr/>
            </a:lvl1pPr>
          </a:lstStyle>
          <a:p>
            <a:fld id="{83DF3DB9-6D86-4A01-81EE-D6D328835D4E}" type="slidenum">
              <a:rPr lang="en-NZ" smtClean="0"/>
              <a:pPr/>
              <a:t>‹#›</a:t>
            </a:fld>
            <a:endParaRPr lang="en-NZ" dirty="0"/>
          </a:p>
        </p:txBody>
      </p:sp>
    </p:spTree>
    <p:extLst>
      <p:ext uri="{BB962C8B-B14F-4D97-AF65-F5344CB8AC3E}">
        <p14:creationId xmlns:p14="http://schemas.microsoft.com/office/powerpoint/2010/main" val="316915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endParaRPr lang="en-NZ" dirty="0"/>
          </a:p>
        </p:txBody>
      </p:sp>
      <p:sp>
        <p:nvSpPr>
          <p:cNvPr id="5" name="Rectangle 5"/>
          <p:cNvSpPr>
            <a:spLocks noGrp="1" noChangeArrowheads="1"/>
          </p:cNvSpPr>
          <p:nvPr>
            <p:ph type="ftr" sz="quarter" idx="11"/>
          </p:nvPr>
        </p:nvSpPr>
        <p:spPr>
          <a:ln/>
        </p:spPr>
        <p:txBody>
          <a:bodyPr/>
          <a:lstStyle>
            <a:lvl1pPr>
              <a:defRPr/>
            </a:lvl1pPr>
          </a:lstStyle>
          <a:p>
            <a:endParaRPr lang="en-NZ" dirty="0"/>
          </a:p>
        </p:txBody>
      </p:sp>
      <p:sp>
        <p:nvSpPr>
          <p:cNvPr id="6" name="Rectangle 6"/>
          <p:cNvSpPr>
            <a:spLocks noGrp="1" noChangeArrowheads="1"/>
          </p:cNvSpPr>
          <p:nvPr>
            <p:ph type="sldNum" sz="quarter" idx="12"/>
          </p:nvPr>
        </p:nvSpPr>
        <p:spPr>
          <a:ln/>
        </p:spPr>
        <p:txBody>
          <a:bodyPr/>
          <a:lstStyle>
            <a:lvl1pPr>
              <a:defRPr/>
            </a:lvl1pPr>
          </a:lstStyle>
          <a:p>
            <a:fld id="{C153ACC4-DAEA-4D11-A584-483704DF2C0C}" type="slidenum">
              <a:rPr lang="en-NZ" smtClean="0"/>
              <a:pPr/>
              <a:t>‹#›</a:t>
            </a:fld>
            <a:endParaRPr lang="en-NZ" dirty="0"/>
          </a:p>
        </p:txBody>
      </p:sp>
    </p:spTree>
    <p:extLst>
      <p:ext uri="{BB962C8B-B14F-4D97-AF65-F5344CB8AC3E}">
        <p14:creationId xmlns:p14="http://schemas.microsoft.com/office/powerpoint/2010/main" val="2030908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endParaRPr lang="en-NZ" dirty="0"/>
          </a:p>
        </p:txBody>
      </p:sp>
      <p:sp>
        <p:nvSpPr>
          <p:cNvPr id="5" name="Rectangle 5"/>
          <p:cNvSpPr>
            <a:spLocks noGrp="1" noChangeArrowheads="1"/>
          </p:cNvSpPr>
          <p:nvPr>
            <p:ph type="ftr" sz="quarter" idx="11"/>
          </p:nvPr>
        </p:nvSpPr>
        <p:spPr>
          <a:ln/>
        </p:spPr>
        <p:txBody>
          <a:bodyPr/>
          <a:lstStyle>
            <a:lvl1pPr>
              <a:defRPr/>
            </a:lvl1pPr>
          </a:lstStyle>
          <a:p>
            <a:endParaRPr lang="en-NZ" dirty="0"/>
          </a:p>
        </p:txBody>
      </p:sp>
      <p:sp>
        <p:nvSpPr>
          <p:cNvPr id="6" name="Rectangle 6"/>
          <p:cNvSpPr>
            <a:spLocks noGrp="1" noChangeArrowheads="1"/>
          </p:cNvSpPr>
          <p:nvPr>
            <p:ph type="sldNum" sz="quarter" idx="12"/>
          </p:nvPr>
        </p:nvSpPr>
        <p:spPr>
          <a:ln/>
        </p:spPr>
        <p:txBody>
          <a:bodyPr/>
          <a:lstStyle>
            <a:lvl1pPr>
              <a:defRPr/>
            </a:lvl1pPr>
          </a:lstStyle>
          <a:p>
            <a:fld id="{423FB16C-8853-4555-974A-3B151FA7F280}" type="slidenum">
              <a:rPr lang="en-NZ" smtClean="0"/>
              <a:pPr/>
              <a:t>‹#›</a:t>
            </a:fld>
            <a:endParaRPr lang="en-NZ" dirty="0"/>
          </a:p>
        </p:txBody>
      </p:sp>
    </p:spTree>
    <p:extLst>
      <p:ext uri="{BB962C8B-B14F-4D97-AF65-F5344CB8AC3E}">
        <p14:creationId xmlns:p14="http://schemas.microsoft.com/office/powerpoint/2010/main" val="2874085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endParaRPr lang="en-NZ" dirty="0"/>
          </a:p>
        </p:txBody>
      </p:sp>
      <p:sp>
        <p:nvSpPr>
          <p:cNvPr id="5" name="Rectangle 5"/>
          <p:cNvSpPr>
            <a:spLocks noGrp="1" noChangeArrowheads="1"/>
          </p:cNvSpPr>
          <p:nvPr>
            <p:ph type="ftr" sz="quarter" idx="11"/>
          </p:nvPr>
        </p:nvSpPr>
        <p:spPr>
          <a:ln/>
        </p:spPr>
        <p:txBody>
          <a:bodyPr/>
          <a:lstStyle>
            <a:lvl1pPr>
              <a:defRPr/>
            </a:lvl1pPr>
          </a:lstStyle>
          <a:p>
            <a:endParaRPr lang="en-NZ" dirty="0"/>
          </a:p>
        </p:txBody>
      </p:sp>
      <p:sp>
        <p:nvSpPr>
          <p:cNvPr id="6" name="Rectangle 6"/>
          <p:cNvSpPr>
            <a:spLocks noGrp="1" noChangeArrowheads="1"/>
          </p:cNvSpPr>
          <p:nvPr>
            <p:ph type="sldNum" sz="quarter" idx="12"/>
          </p:nvPr>
        </p:nvSpPr>
        <p:spPr>
          <a:ln/>
        </p:spPr>
        <p:txBody>
          <a:bodyPr/>
          <a:lstStyle>
            <a:lvl1pPr>
              <a:defRPr/>
            </a:lvl1pPr>
          </a:lstStyle>
          <a:p>
            <a:fld id="{4EB111A4-F54E-4808-A240-B0D104D61C41}" type="slidenum">
              <a:rPr lang="en-NZ" smtClean="0"/>
              <a:pPr/>
              <a:t>‹#›</a:t>
            </a:fld>
            <a:endParaRPr lang="en-NZ" dirty="0"/>
          </a:p>
        </p:txBody>
      </p:sp>
    </p:spTree>
    <p:extLst>
      <p:ext uri="{BB962C8B-B14F-4D97-AF65-F5344CB8AC3E}">
        <p14:creationId xmlns:p14="http://schemas.microsoft.com/office/powerpoint/2010/main" val="2932675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NZ" dirty="0"/>
          </a:p>
        </p:txBody>
      </p:sp>
      <p:sp>
        <p:nvSpPr>
          <p:cNvPr id="5" name="Rectangle 5"/>
          <p:cNvSpPr>
            <a:spLocks noGrp="1" noChangeArrowheads="1"/>
          </p:cNvSpPr>
          <p:nvPr>
            <p:ph type="ftr" sz="quarter" idx="11"/>
          </p:nvPr>
        </p:nvSpPr>
        <p:spPr>
          <a:ln/>
        </p:spPr>
        <p:txBody>
          <a:bodyPr/>
          <a:lstStyle>
            <a:lvl1pPr>
              <a:defRPr/>
            </a:lvl1pPr>
          </a:lstStyle>
          <a:p>
            <a:endParaRPr lang="en-NZ" dirty="0"/>
          </a:p>
        </p:txBody>
      </p:sp>
      <p:sp>
        <p:nvSpPr>
          <p:cNvPr id="6" name="Rectangle 6"/>
          <p:cNvSpPr>
            <a:spLocks noGrp="1" noChangeArrowheads="1"/>
          </p:cNvSpPr>
          <p:nvPr>
            <p:ph type="sldNum" sz="quarter" idx="12"/>
          </p:nvPr>
        </p:nvSpPr>
        <p:spPr>
          <a:ln/>
        </p:spPr>
        <p:txBody>
          <a:bodyPr/>
          <a:lstStyle>
            <a:lvl1pPr>
              <a:defRPr/>
            </a:lvl1pPr>
          </a:lstStyle>
          <a:p>
            <a:fld id="{168DA3D1-E164-4F87-9C02-C9CDED26C78F}" type="slidenum">
              <a:rPr lang="en-NZ" smtClean="0"/>
              <a:pPr/>
              <a:t>‹#›</a:t>
            </a:fld>
            <a:endParaRPr lang="en-NZ" dirty="0"/>
          </a:p>
        </p:txBody>
      </p:sp>
    </p:spTree>
    <p:extLst>
      <p:ext uri="{BB962C8B-B14F-4D97-AF65-F5344CB8AC3E}">
        <p14:creationId xmlns:p14="http://schemas.microsoft.com/office/powerpoint/2010/main" val="19039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4"/>
          <p:cNvSpPr>
            <a:spLocks noGrp="1" noChangeArrowheads="1"/>
          </p:cNvSpPr>
          <p:nvPr>
            <p:ph type="dt" sz="half" idx="10"/>
          </p:nvPr>
        </p:nvSpPr>
        <p:spPr>
          <a:ln/>
        </p:spPr>
        <p:txBody>
          <a:bodyPr/>
          <a:lstStyle>
            <a:lvl1pPr>
              <a:defRPr/>
            </a:lvl1pPr>
          </a:lstStyle>
          <a:p>
            <a:endParaRPr lang="en-NZ" dirty="0"/>
          </a:p>
        </p:txBody>
      </p:sp>
      <p:sp>
        <p:nvSpPr>
          <p:cNvPr id="6" name="Rectangle 5"/>
          <p:cNvSpPr>
            <a:spLocks noGrp="1" noChangeArrowheads="1"/>
          </p:cNvSpPr>
          <p:nvPr>
            <p:ph type="ftr" sz="quarter" idx="11"/>
          </p:nvPr>
        </p:nvSpPr>
        <p:spPr>
          <a:ln/>
        </p:spPr>
        <p:txBody>
          <a:bodyPr/>
          <a:lstStyle>
            <a:lvl1pPr>
              <a:defRPr/>
            </a:lvl1pPr>
          </a:lstStyle>
          <a:p>
            <a:endParaRPr lang="en-NZ" dirty="0"/>
          </a:p>
        </p:txBody>
      </p:sp>
      <p:sp>
        <p:nvSpPr>
          <p:cNvPr id="7" name="Rectangle 6"/>
          <p:cNvSpPr>
            <a:spLocks noGrp="1" noChangeArrowheads="1"/>
          </p:cNvSpPr>
          <p:nvPr>
            <p:ph type="sldNum" sz="quarter" idx="12"/>
          </p:nvPr>
        </p:nvSpPr>
        <p:spPr>
          <a:ln/>
        </p:spPr>
        <p:txBody>
          <a:bodyPr/>
          <a:lstStyle>
            <a:lvl1pPr>
              <a:defRPr/>
            </a:lvl1pPr>
          </a:lstStyle>
          <a:p>
            <a:fld id="{683FFCD4-08CE-45D5-B18F-670BF270534A}" type="slidenum">
              <a:rPr lang="en-NZ" smtClean="0"/>
              <a:pPr/>
              <a:t>‹#›</a:t>
            </a:fld>
            <a:endParaRPr lang="en-NZ" dirty="0"/>
          </a:p>
        </p:txBody>
      </p:sp>
    </p:spTree>
    <p:extLst>
      <p:ext uri="{BB962C8B-B14F-4D97-AF65-F5344CB8AC3E}">
        <p14:creationId xmlns:p14="http://schemas.microsoft.com/office/powerpoint/2010/main" val="2192317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4"/>
          <p:cNvSpPr>
            <a:spLocks noGrp="1" noChangeArrowheads="1"/>
          </p:cNvSpPr>
          <p:nvPr>
            <p:ph type="dt" sz="half" idx="10"/>
          </p:nvPr>
        </p:nvSpPr>
        <p:spPr>
          <a:ln/>
        </p:spPr>
        <p:txBody>
          <a:bodyPr/>
          <a:lstStyle>
            <a:lvl1pPr>
              <a:defRPr/>
            </a:lvl1pPr>
          </a:lstStyle>
          <a:p>
            <a:endParaRPr lang="en-NZ" dirty="0"/>
          </a:p>
        </p:txBody>
      </p:sp>
      <p:sp>
        <p:nvSpPr>
          <p:cNvPr id="8" name="Rectangle 5"/>
          <p:cNvSpPr>
            <a:spLocks noGrp="1" noChangeArrowheads="1"/>
          </p:cNvSpPr>
          <p:nvPr>
            <p:ph type="ftr" sz="quarter" idx="11"/>
          </p:nvPr>
        </p:nvSpPr>
        <p:spPr>
          <a:ln/>
        </p:spPr>
        <p:txBody>
          <a:bodyPr/>
          <a:lstStyle>
            <a:lvl1pPr>
              <a:defRPr/>
            </a:lvl1pPr>
          </a:lstStyle>
          <a:p>
            <a:endParaRPr lang="en-NZ" dirty="0"/>
          </a:p>
        </p:txBody>
      </p:sp>
      <p:sp>
        <p:nvSpPr>
          <p:cNvPr id="9" name="Rectangle 6"/>
          <p:cNvSpPr>
            <a:spLocks noGrp="1" noChangeArrowheads="1"/>
          </p:cNvSpPr>
          <p:nvPr>
            <p:ph type="sldNum" sz="quarter" idx="12"/>
          </p:nvPr>
        </p:nvSpPr>
        <p:spPr>
          <a:ln/>
        </p:spPr>
        <p:txBody>
          <a:bodyPr/>
          <a:lstStyle>
            <a:lvl1pPr>
              <a:defRPr/>
            </a:lvl1pPr>
          </a:lstStyle>
          <a:p>
            <a:fld id="{DF1E5C8E-3E27-4351-8ADF-0C19BA702D5E}" type="slidenum">
              <a:rPr lang="en-NZ" smtClean="0"/>
              <a:pPr/>
              <a:t>‹#›</a:t>
            </a:fld>
            <a:endParaRPr lang="en-NZ" dirty="0"/>
          </a:p>
        </p:txBody>
      </p:sp>
    </p:spTree>
    <p:extLst>
      <p:ext uri="{BB962C8B-B14F-4D97-AF65-F5344CB8AC3E}">
        <p14:creationId xmlns:p14="http://schemas.microsoft.com/office/powerpoint/2010/main" val="1493904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endParaRPr lang="en-NZ" dirty="0"/>
          </a:p>
        </p:txBody>
      </p:sp>
      <p:sp>
        <p:nvSpPr>
          <p:cNvPr id="4" name="Rectangle 5"/>
          <p:cNvSpPr>
            <a:spLocks noGrp="1" noChangeArrowheads="1"/>
          </p:cNvSpPr>
          <p:nvPr>
            <p:ph type="ftr" sz="quarter" idx="11"/>
          </p:nvPr>
        </p:nvSpPr>
        <p:spPr>
          <a:ln/>
        </p:spPr>
        <p:txBody>
          <a:bodyPr/>
          <a:lstStyle>
            <a:lvl1pPr>
              <a:defRPr/>
            </a:lvl1pPr>
          </a:lstStyle>
          <a:p>
            <a:endParaRPr lang="en-NZ" dirty="0"/>
          </a:p>
        </p:txBody>
      </p:sp>
      <p:sp>
        <p:nvSpPr>
          <p:cNvPr id="5" name="Rectangle 6"/>
          <p:cNvSpPr>
            <a:spLocks noGrp="1" noChangeArrowheads="1"/>
          </p:cNvSpPr>
          <p:nvPr>
            <p:ph type="sldNum" sz="quarter" idx="12"/>
          </p:nvPr>
        </p:nvSpPr>
        <p:spPr>
          <a:ln/>
        </p:spPr>
        <p:txBody>
          <a:bodyPr/>
          <a:lstStyle>
            <a:lvl1pPr>
              <a:defRPr/>
            </a:lvl1pPr>
          </a:lstStyle>
          <a:p>
            <a:fld id="{157FA34E-74E5-4D0F-B346-06951BA97AEE}" type="slidenum">
              <a:rPr lang="en-NZ" smtClean="0"/>
              <a:pPr/>
              <a:t>‹#›</a:t>
            </a:fld>
            <a:endParaRPr lang="en-NZ" dirty="0"/>
          </a:p>
        </p:txBody>
      </p:sp>
    </p:spTree>
    <p:extLst>
      <p:ext uri="{BB962C8B-B14F-4D97-AF65-F5344CB8AC3E}">
        <p14:creationId xmlns:p14="http://schemas.microsoft.com/office/powerpoint/2010/main" val="4014133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NZ" dirty="0"/>
          </a:p>
        </p:txBody>
      </p:sp>
      <p:sp>
        <p:nvSpPr>
          <p:cNvPr id="3" name="Rectangle 5"/>
          <p:cNvSpPr>
            <a:spLocks noGrp="1" noChangeArrowheads="1"/>
          </p:cNvSpPr>
          <p:nvPr>
            <p:ph type="ftr" sz="quarter" idx="11"/>
          </p:nvPr>
        </p:nvSpPr>
        <p:spPr>
          <a:ln/>
        </p:spPr>
        <p:txBody>
          <a:bodyPr/>
          <a:lstStyle>
            <a:lvl1pPr>
              <a:defRPr/>
            </a:lvl1pPr>
          </a:lstStyle>
          <a:p>
            <a:endParaRPr lang="en-NZ" dirty="0"/>
          </a:p>
        </p:txBody>
      </p:sp>
      <p:sp>
        <p:nvSpPr>
          <p:cNvPr id="4" name="Rectangle 6"/>
          <p:cNvSpPr>
            <a:spLocks noGrp="1" noChangeArrowheads="1"/>
          </p:cNvSpPr>
          <p:nvPr>
            <p:ph type="sldNum" sz="quarter" idx="12"/>
          </p:nvPr>
        </p:nvSpPr>
        <p:spPr>
          <a:ln/>
        </p:spPr>
        <p:txBody>
          <a:bodyPr/>
          <a:lstStyle>
            <a:lvl1pPr>
              <a:defRPr/>
            </a:lvl1pPr>
          </a:lstStyle>
          <a:p>
            <a:fld id="{964D1A5F-2E42-4027-BB49-1A94AAEDBB49}" type="slidenum">
              <a:rPr lang="en-NZ" smtClean="0"/>
              <a:pPr/>
              <a:t>‹#›</a:t>
            </a:fld>
            <a:endParaRPr lang="en-NZ" dirty="0"/>
          </a:p>
        </p:txBody>
      </p:sp>
    </p:spTree>
    <p:extLst>
      <p:ext uri="{BB962C8B-B14F-4D97-AF65-F5344CB8AC3E}">
        <p14:creationId xmlns:p14="http://schemas.microsoft.com/office/powerpoint/2010/main" val="317949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NZ" dirty="0"/>
          </a:p>
        </p:txBody>
      </p:sp>
      <p:sp>
        <p:nvSpPr>
          <p:cNvPr id="6" name="Rectangle 5"/>
          <p:cNvSpPr>
            <a:spLocks noGrp="1" noChangeArrowheads="1"/>
          </p:cNvSpPr>
          <p:nvPr>
            <p:ph type="ftr" sz="quarter" idx="11"/>
          </p:nvPr>
        </p:nvSpPr>
        <p:spPr>
          <a:ln/>
        </p:spPr>
        <p:txBody>
          <a:bodyPr/>
          <a:lstStyle>
            <a:lvl1pPr>
              <a:defRPr/>
            </a:lvl1pPr>
          </a:lstStyle>
          <a:p>
            <a:endParaRPr lang="en-NZ" dirty="0"/>
          </a:p>
        </p:txBody>
      </p:sp>
      <p:sp>
        <p:nvSpPr>
          <p:cNvPr id="7" name="Rectangle 6"/>
          <p:cNvSpPr>
            <a:spLocks noGrp="1" noChangeArrowheads="1"/>
          </p:cNvSpPr>
          <p:nvPr>
            <p:ph type="sldNum" sz="quarter" idx="12"/>
          </p:nvPr>
        </p:nvSpPr>
        <p:spPr>
          <a:ln/>
        </p:spPr>
        <p:txBody>
          <a:bodyPr/>
          <a:lstStyle>
            <a:lvl1pPr>
              <a:defRPr/>
            </a:lvl1pPr>
          </a:lstStyle>
          <a:p>
            <a:fld id="{284D4F4B-BA47-4465-AE58-40E781A55C51}" type="slidenum">
              <a:rPr lang="en-NZ" smtClean="0"/>
              <a:pPr/>
              <a:t>‹#›</a:t>
            </a:fld>
            <a:endParaRPr lang="en-NZ" dirty="0"/>
          </a:p>
        </p:txBody>
      </p:sp>
    </p:spTree>
    <p:extLst>
      <p:ext uri="{BB962C8B-B14F-4D97-AF65-F5344CB8AC3E}">
        <p14:creationId xmlns:p14="http://schemas.microsoft.com/office/powerpoint/2010/main" val="591528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NZ" dirty="0"/>
          </a:p>
        </p:txBody>
      </p:sp>
      <p:sp>
        <p:nvSpPr>
          <p:cNvPr id="6" name="Rectangle 5"/>
          <p:cNvSpPr>
            <a:spLocks noGrp="1" noChangeArrowheads="1"/>
          </p:cNvSpPr>
          <p:nvPr>
            <p:ph type="ftr" sz="quarter" idx="11"/>
          </p:nvPr>
        </p:nvSpPr>
        <p:spPr>
          <a:ln/>
        </p:spPr>
        <p:txBody>
          <a:bodyPr/>
          <a:lstStyle>
            <a:lvl1pPr>
              <a:defRPr/>
            </a:lvl1pPr>
          </a:lstStyle>
          <a:p>
            <a:endParaRPr lang="en-NZ" dirty="0"/>
          </a:p>
        </p:txBody>
      </p:sp>
      <p:sp>
        <p:nvSpPr>
          <p:cNvPr id="7" name="Rectangle 6"/>
          <p:cNvSpPr>
            <a:spLocks noGrp="1" noChangeArrowheads="1"/>
          </p:cNvSpPr>
          <p:nvPr>
            <p:ph type="sldNum" sz="quarter" idx="12"/>
          </p:nvPr>
        </p:nvSpPr>
        <p:spPr>
          <a:ln/>
        </p:spPr>
        <p:txBody>
          <a:bodyPr/>
          <a:lstStyle>
            <a:lvl1pPr>
              <a:defRPr/>
            </a:lvl1pPr>
          </a:lstStyle>
          <a:p>
            <a:fld id="{5975EE7F-E153-41D2-9F59-F3C001EC5B73}" type="slidenum">
              <a:rPr lang="en-NZ" smtClean="0"/>
              <a:pPr/>
              <a:t>‹#›</a:t>
            </a:fld>
            <a:endParaRPr lang="en-NZ" dirty="0"/>
          </a:p>
        </p:txBody>
      </p:sp>
    </p:spTree>
    <p:extLst>
      <p:ext uri="{BB962C8B-B14F-4D97-AF65-F5344CB8AC3E}">
        <p14:creationId xmlns:p14="http://schemas.microsoft.com/office/powerpoint/2010/main" val="1684035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smtClean="0"/>
            </a:lvl1pPr>
          </a:lstStyle>
          <a:p>
            <a:endParaRPr lang="en-NZ"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smtClean="0"/>
            </a:lvl1pPr>
          </a:lstStyle>
          <a:p>
            <a:endParaRPr lang="en-NZ"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smtClean="0"/>
            </a:lvl1pPr>
          </a:lstStyle>
          <a:p>
            <a:fld id="{7C750A74-53AC-4C78-B9A8-21384D44AC49}" type="slidenum">
              <a:rPr lang="en-NZ" smtClean="0"/>
              <a:pPr/>
              <a:t>‹#›</a:t>
            </a:fld>
            <a:endParaRPr lang="en-NZ" dirty="0"/>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48" charset="-128"/>
        </a:defRPr>
      </a:lvl2pPr>
      <a:lvl3pPr algn="ctr" rtl="0" eaLnBrk="1" fontAlgn="base" hangingPunct="1">
        <a:spcBef>
          <a:spcPct val="0"/>
        </a:spcBef>
        <a:spcAft>
          <a:spcPct val="0"/>
        </a:spcAft>
        <a:defRPr sz="4400">
          <a:solidFill>
            <a:schemeClr val="tx2"/>
          </a:solidFill>
          <a:latin typeface="Arial" charset="0"/>
          <a:ea typeface="ＭＳ Ｐゴシック" pitchFamily="-48" charset="-128"/>
        </a:defRPr>
      </a:lvl3pPr>
      <a:lvl4pPr algn="ctr" rtl="0" eaLnBrk="1" fontAlgn="base" hangingPunct="1">
        <a:spcBef>
          <a:spcPct val="0"/>
        </a:spcBef>
        <a:spcAft>
          <a:spcPct val="0"/>
        </a:spcAft>
        <a:defRPr sz="4400">
          <a:solidFill>
            <a:schemeClr val="tx2"/>
          </a:solidFill>
          <a:latin typeface="Arial" charset="0"/>
          <a:ea typeface="ＭＳ Ｐゴシック" pitchFamily="-48" charset="-128"/>
        </a:defRPr>
      </a:lvl4pPr>
      <a:lvl5pPr algn="ctr" rtl="0" eaLnBrk="1" fontAlgn="base" hangingPunct="1">
        <a:spcBef>
          <a:spcPct val="0"/>
        </a:spcBef>
        <a:spcAft>
          <a:spcPct val="0"/>
        </a:spcAft>
        <a:defRPr sz="4400">
          <a:solidFill>
            <a:schemeClr val="tx2"/>
          </a:solidFill>
          <a:latin typeface="Arial" charset="0"/>
          <a:ea typeface="ＭＳ Ｐゴシック" pitchFamily="-48"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48"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48"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48"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48"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dmm.org.nz/index.php/privacyresource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6017" y="1628800"/>
            <a:ext cx="4592223" cy="1205738"/>
          </a:xfrm>
          <a:prstGeom prst="rect">
            <a:avLst/>
          </a:prstGeom>
        </p:spPr>
      </p:pic>
      <p:sp>
        <p:nvSpPr>
          <p:cNvPr id="5" name="TextBox 4"/>
          <p:cNvSpPr txBox="1"/>
          <p:nvPr/>
        </p:nvSpPr>
        <p:spPr>
          <a:xfrm>
            <a:off x="1298272" y="3068960"/>
            <a:ext cx="6436443" cy="1446550"/>
          </a:xfrm>
          <a:prstGeom prst="rect">
            <a:avLst/>
          </a:prstGeom>
          <a:noFill/>
        </p:spPr>
        <p:txBody>
          <a:bodyPr wrap="square" rtlCol="0">
            <a:spAutoFit/>
          </a:bodyPr>
          <a:lstStyle/>
          <a:p>
            <a:pPr algn="ctr"/>
            <a:r>
              <a:rPr lang="en-NZ" sz="4400" b="1" dirty="0" smtClean="0">
                <a:latin typeface="Corbel" panose="020B0503020204020204" pitchFamily="34" charset="0"/>
              </a:rPr>
              <a:t>Information Sharing and High Needs Clients</a:t>
            </a:r>
            <a:endParaRPr lang="en-NZ" sz="4400" b="1" dirty="0">
              <a:latin typeface="Corbel" panose="020B0503020204020204" pitchFamily="34" charset="0"/>
            </a:endParaRPr>
          </a:p>
        </p:txBody>
      </p:sp>
      <p:sp>
        <p:nvSpPr>
          <p:cNvPr id="7" name="TextBox 6"/>
          <p:cNvSpPr txBox="1"/>
          <p:nvPr/>
        </p:nvSpPr>
        <p:spPr>
          <a:xfrm>
            <a:off x="633695" y="5772757"/>
            <a:ext cx="3888432" cy="338554"/>
          </a:xfrm>
          <a:prstGeom prst="rect">
            <a:avLst/>
          </a:prstGeom>
          <a:noFill/>
        </p:spPr>
        <p:txBody>
          <a:bodyPr wrap="square" rtlCol="0">
            <a:spAutoFit/>
          </a:bodyPr>
          <a:lstStyle/>
          <a:p>
            <a:r>
              <a:rPr lang="en-NZ" sz="1600" i="1" dirty="0" smtClean="0">
                <a:latin typeface="Corbel" panose="020B0503020204020204" pitchFamily="34" charset="0"/>
              </a:rPr>
              <a:t>Jimmy McLauchlan &amp; Kayla Stewart</a:t>
            </a:r>
            <a:endParaRPr lang="en-NZ" sz="1600" i="1" dirty="0">
              <a:latin typeface="Corbel" panose="020B0503020204020204" pitchFamily="34" charset="0"/>
            </a:endParaRPr>
          </a:p>
        </p:txBody>
      </p:sp>
    </p:spTree>
    <p:extLst>
      <p:ext uri="{BB962C8B-B14F-4D97-AF65-F5344CB8AC3E}">
        <p14:creationId xmlns:p14="http://schemas.microsoft.com/office/powerpoint/2010/main" val="1511367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62664" cy="1235224"/>
          </a:xfrm>
        </p:spPr>
        <p:txBody>
          <a:bodyPr/>
          <a:lstStyle/>
          <a:p>
            <a:r>
              <a:rPr lang="en-NZ" b="1" dirty="0" smtClean="0"/>
              <a:t/>
            </a:r>
            <a:br>
              <a:rPr lang="en-NZ" b="1" dirty="0" smtClean="0"/>
            </a:br>
            <a:r>
              <a:rPr lang="en-NZ" b="1" dirty="0" smtClean="0">
                <a:latin typeface="Corbel" panose="020B0503020204020204" pitchFamily="34" charset="0"/>
              </a:rPr>
              <a:t>Approved </a:t>
            </a:r>
            <a:r>
              <a:rPr lang="en-NZ" b="1" dirty="0">
                <a:latin typeface="Corbel" panose="020B0503020204020204" pitchFamily="34" charset="0"/>
              </a:rPr>
              <a:t>Information Sharing Agreements (</a:t>
            </a:r>
            <a:r>
              <a:rPr lang="en-NZ" b="1" dirty="0" smtClean="0">
                <a:latin typeface="Corbel" panose="020B0503020204020204" pitchFamily="34" charset="0"/>
              </a:rPr>
              <a:t>AISAs)</a:t>
            </a:r>
            <a:endParaRPr lang="en-NZ" b="1" dirty="0">
              <a:latin typeface="Corbel" panose="020B0503020204020204" pitchFamily="34" charset="0"/>
            </a:endParaRPr>
          </a:p>
        </p:txBody>
      </p:sp>
      <p:sp>
        <p:nvSpPr>
          <p:cNvPr id="3" name="Content Placeholder 2"/>
          <p:cNvSpPr>
            <a:spLocks noGrp="1"/>
          </p:cNvSpPr>
          <p:nvPr>
            <p:ph idx="1"/>
          </p:nvPr>
        </p:nvSpPr>
        <p:spPr/>
        <p:txBody>
          <a:bodyPr/>
          <a:lstStyle/>
          <a:p>
            <a:endParaRPr lang="en-NZ" dirty="0" smtClean="0">
              <a:solidFill>
                <a:schemeClr val="tx2"/>
              </a:solidFill>
            </a:endParaRPr>
          </a:p>
          <a:p>
            <a:r>
              <a:rPr lang="en-NZ" sz="2400" dirty="0" smtClean="0">
                <a:solidFill>
                  <a:schemeClr val="tx2"/>
                </a:solidFill>
                <a:latin typeface="Corbel" panose="020B0503020204020204" pitchFamily="34" charset="0"/>
              </a:rPr>
              <a:t>Privacy Act amended </a:t>
            </a:r>
            <a:r>
              <a:rPr lang="en-NZ" sz="2400" dirty="0">
                <a:solidFill>
                  <a:schemeClr val="tx2"/>
                </a:solidFill>
                <a:latin typeface="Corbel" panose="020B0503020204020204" pitchFamily="34" charset="0"/>
              </a:rPr>
              <a:t>in 2013 to create a new legal </a:t>
            </a:r>
            <a:r>
              <a:rPr lang="en-NZ" sz="2400" dirty="0" smtClean="0">
                <a:solidFill>
                  <a:schemeClr val="tx2"/>
                </a:solidFill>
                <a:latin typeface="Corbel" panose="020B0503020204020204" pitchFamily="34" charset="0"/>
              </a:rPr>
              <a:t>framework - AISAs.</a:t>
            </a:r>
          </a:p>
          <a:p>
            <a:r>
              <a:rPr lang="en-NZ" sz="2400" dirty="0" smtClean="0">
                <a:solidFill>
                  <a:schemeClr val="tx2"/>
                </a:solidFill>
                <a:latin typeface="Corbel" panose="020B0503020204020204" pitchFamily="34" charset="0"/>
              </a:rPr>
              <a:t>Provides </a:t>
            </a:r>
            <a:r>
              <a:rPr lang="en-NZ" sz="2400" dirty="0">
                <a:solidFill>
                  <a:schemeClr val="tx2"/>
                </a:solidFill>
                <a:latin typeface="Corbel" panose="020B0503020204020204" pitchFamily="34" charset="0"/>
              </a:rPr>
              <a:t>a mechanism for information sharing amongst certain government</a:t>
            </a:r>
            <a:r>
              <a:rPr lang="en-NZ" sz="2400" dirty="0" smtClean="0">
                <a:solidFill>
                  <a:schemeClr val="tx2"/>
                </a:solidFill>
                <a:latin typeface="Corbel" panose="020B0503020204020204" pitchFamily="34" charset="0"/>
              </a:rPr>
              <a:t> agencies.</a:t>
            </a:r>
          </a:p>
          <a:p>
            <a:pPr marL="0" indent="0">
              <a:buNone/>
            </a:pPr>
            <a:endParaRPr lang="en-NZ" dirty="0"/>
          </a:p>
          <a:p>
            <a:endParaRPr lang="en-NZ" dirty="0"/>
          </a:p>
        </p:txBody>
      </p:sp>
    </p:spTree>
    <p:extLst>
      <p:ext uri="{BB962C8B-B14F-4D97-AF65-F5344CB8AC3E}">
        <p14:creationId xmlns:p14="http://schemas.microsoft.com/office/powerpoint/2010/main" val="2404977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The Research</a:t>
            </a:r>
            <a:endParaRPr lang="en-NZ" b="1" dirty="0">
              <a:latin typeface="Corbel" panose="020B0503020204020204" pitchFamily="34" charset="0"/>
            </a:endParaRPr>
          </a:p>
        </p:txBody>
      </p:sp>
      <p:sp>
        <p:nvSpPr>
          <p:cNvPr id="3" name="Content Placeholder 2"/>
          <p:cNvSpPr>
            <a:spLocks noGrp="1"/>
          </p:cNvSpPr>
          <p:nvPr>
            <p:ph idx="1"/>
          </p:nvPr>
        </p:nvSpPr>
        <p:spPr>
          <a:xfrm>
            <a:off x="683568" y="1772816"/>
            <a:ext cx="7772400" cy="4114800"/>
          </a:xfrm>
        </p:spPr>
        <p:txBody>
          <a:bodyPr/>
          <a:lstStyle/>
          <a:p>
            <a:r>
              <a:rPr lang="en-NZ" sz="2400" dirty="0" smtClean="0">
                <a:solidFill>
                  <a:schemeClr val="tx2"/>
                </a:solidFill>
                <a:latin typeface="Corbel" panose="020B0503020204020204" pitchFamily="34" charset="0"/>
              </a:rPr>
              <a:t>Funded </a:t>
            </a:r>
            <a:r>
              <a:rPr lang="en-NZ" sz="2400" dirty="0">
                <a:solidFill>
                  <a:schemeClr val="tx2"/>
                </a:solidFill>
                <a:latin typeface="Corbel" panose="020B0503020204020204" pitchFamily="34" charset="0"/>
              </a:rPr>
              <a:t>by the Office of the Privacy </a:t>
            </a:r>
            <a:r>
              <a:rPr lang="en-NZ" sz="2400" dirty="0" smtClean="0">
                <a:solidFill>
                  <a:schemeClr val="tx2"/>
                </a:solidFill>
                <a:latin typeface="Corbel" panose="020B0503020204020204" pitchFamily="34" charset="0"/>
              </a:rPr>
              <a:t>Commissioner.</a:t>
            </a:r>
          </a:p>
          <a:p>
            <a:r>
              <a:rPr lang="en-NZ" sz="2400" dirty="0" smtClean="0">
                <a:solidFill>
                  <a:schemeClr val="tx2"/>
                </a:solidFill>
                <a:latin typeface="Corbel" panose="020B0503020204020204" pitchFamily="34" charset="0"/>
              </a:rPr>
              <a:t>Examined </a:t>
            </a:r>
            <a:r>
              <a:rPr lang="en-NZ" sz="2400" dirty="0">
                <a:solidFill>
                  <a:schemeClr val="tx2"/>
                </a:solidFill>
                <a:latin typeface="Corbel" panose="020B0503020204020204" pitchFamily="34" charset="0"/>
              </a:rPr>
              <a:t>practitioner and organisational competency across a range of </a:t>
            </a:r>
            <a:r>
              <a:rPr lang="en-NZ" sz="2400" dirty="0" smtClean="0">
                <a:solidFill>
                  <a:schemeClr val="tx2"/>
                </a:solidFill>
                <a:latin typeface="Corbel" panose="020B0503020204020204" pitchFamily="34" charset="0"/>
              </a:rPr>
              <a:t>agencies.</a:t>
            </a:r>
          </a:p>
          <a:p>
            <a:r>
              <a:rPr lang="en-NZ" sz="2400" dirty="0" smtClean="0">
                <a:solidFill>
                  <a:schemeClr val="tx2"/>
                </a:solidFill>
                <a:latin typeface="Corbel" panose="020B0503020204020204" pitchFamily="34" charset="0"/>
              </a:rPr>
              <a:t>Specifically focussed </a:t>
            </a:r>
            <a:r>
              <a:rPr lang="en-NZ" sz="2400" dirty="0">
                <a:solidFill>
                  <a:schemeClr val="tx2"/>
                </a:solidFill>
                <a:latin typeface="Corbel" panose="020B0503020204020204" pitchFamily="34" charset="0"/>
              </a:rPr>
              <a:t>on the sharing of personal </a:t>
            </a:r>
            <a:r>
              <a:rPr lang="en-NZ" sz="2400" dirty="0" smtClean="0">
                <a:solidFill>
                  <a:schemeClr val="tx2"/>
                </a:solidFill>
                <a:latin typeface="Corbel" panose="020B0503020204020204" pitchFamily="34" charset="0"/>
              </a:rPr>
              <a:t>information.</a:t>
            </a:r>
          </a:p>
          <a:p>
            <a:pPr lvl="1"/>
            <a:r>
              <a:rPr lang="en-NZ" sz="2400" dirty="0" smtClean="0">
                <a:solidFill>
                  <a:schemeClr val="tx2"/>
                </a:solidFill>
                <a:latin typeface="Corbel" panose="020B0503020204020204" pitchFamily="34" charset="0"/>
              </a:rPr>
              <a:t>Principle </a:t>
            </a:r>
            <a:r>
              <a:rPr lang="en-NZ" sz="2400" dirty="0">
                <a:solidFill>
                  <a:schemeClr val="tx2"/>
                </a:solidFill>
                <a:latin typeface="Corbel" panose="020B0503020204020204" pitchFamily="34" charset="0"/>
              </a:rPr>
              <a:t>11: </a:t>
            </a:r>
            <a:r>
              <a:rPr lang="en-NZ" sz="2400" i="1" dirty="0">
                <a:solidFill>
                  <a:schemeClr val="tx2"/>
                </a:solidFill>
                <a:latin typeface="Corbel" panose="020B0503020204020204" pitchFamily="34" charset="0"/>
              </a:rPr>
              <a:t>Limits on disclosure of personal information</a:t>
            </a:r>
            <a:r>
              <a:rPr lang="en-NZ" sz="2400" dirty="0">
                <a:solidFill>
                  <a:schemeClr val="tx2"/>
                </a:solidFill>
                <a:latin typeface="Corbel" panose="020B0503020204020204" pitchFamily="34" charset="0"/>
              </a:rPr>
              <a:t> </a:t>
            </a:r>
            <a:endParaRPr lang="en-NZ" sz="2400" dirty="0" smtClean="0">
              <a:solidFill>
                <a:schemeClr val="tx2"/>
              </a:solidFill>
              <a:latin typeface="Corbel" panose="020B0503020204020204" pitchFamily="34" charset="0"/>
            </a:endParaRPr>
          </a:p>
          <a:p>
            <a:pPr lvl="1"/>
            <a:r>
              <a:rPr lang="en-NZ" sz="2400" dirty="0" smtClean="0">
                <a:solidFill>
                  <a:schemeClr val="tx2"/>
                </a:solidFill>
                <a:latin typeface="Corbel" panose="020B0503020204020204" pitchFamily="34" charset="0"/>
              </a:rPr>
              <a:t>Part </a:t>
            </a:r>
            <a:r>
              <a:rPr lang="en-NZ" sz="2400" dirty="0">
                <a:solidFill>
                  <a:schemeClr val="tx2"/>
                </a:solidFill>
                <a:latin typeface="Corbel" panose="020B0503020204020204" pitchFamily="34" charset="0"/>
              </a:rPr>
              <a:t>9A: </a:t>
            </a:r>
            <a:r>
              <a:rPr lang="en-NZ" sz="2400" i="1" dirty="0">
                <a:solidFill>
                  <a:schemeClr val="tx2"/>
                </a:solidFill>
                <a:latin typeface="Corbel" panose="020B0503020204020204" pitchFamily="34" charset="0"/>
              </a:rPr>
              <a:t>Information sharing </a:t>
            </a:r>
            <a:r>
              <a:rPr lang="en-NZ" sz="2400" dirty="0">
                <a:solidFill>
                  <a:schemeClr val="tx2"/>
                </a:solidFill>
                <a:latin typeface="Corbel" panose="020B0503020204020204" pitchFamily="34" charset="0"/>
              </a:rPr>
              <a:t>(AISAs</a:t>
            </a:r>
            <a:r>
              <a:rPr lang="en-NZ" sz="2400" dirty="0" smtClean="0">
                <a:solidFill>
                  <a:schemeClr val="tx2"/>
                </a:solidFill>
                <a:latin typeface="Corbel" panose="020B0503020204020204" pitchFamily="34" charset="0"/>
              </a:rPr>
              <a:t>)</a:t>
            </a:r>
            <a:endParaRPr lang="en-NZ" sz="2400" dirty="0">
              <a:solidFill>
                <a:schemeClr val="tx2"/>
              </a:solidFill>
              <a:latin typeface="Corbel" panose="020B0503020204020204" pitchFamily="34" charset="0"/>
            </a:endParaRPr>
          </a:p>
          <a:p>
            <a:endParaRPr lang="en-NZ" dirty="0"/>
          </a:p>
        </p:txBody>
      </p:sp>
    </p:spTree>
    <p:extLst>
      <p:ext uri="{BB962C8B-B14F-4D97-AF65-F5344CB8AC3E}">
        <p14:creationId xmlns:p14="http://schemas.microsoft.com/office/powerpoint/2010/main" val="448347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a:latin typeface="Corbel" panose="020B0503020204020204" pitchFamily="34" charset="0"/>
              </a:rPr>
              <a:t>Methodology</a:t>
            </a:r>
          </a:p>
        </p:txBody>
      </p:sp>
      <p:sp>
        <p:nvSpPr>
          <p:cNvPr id="3" name="Content Placeholder 2"/>
          <p:cNvSpPr>
            <a:spLocks noGrp="1"/>
          </p:cNvSpPr>
          <p:nvPr>
            <p:ph idx="1"/>
          </p:nvPr>
        </p:nvSpPr>
        <p:spPr>
          <a:xfrm>
            <a:off x="683568" y="1844824"/>
            <a:ext cx="7772400" cy="4114800"/>
          </a:xfrm>
        </p:spPr>
        <p:txBody>
          <a:bodyPr/>
          <a:lstStyle/>
          <a:p>
            <a:r>
              <a:rPr lang="en-NZ" sz="2400" dirty="0" smtClean="0">
                <a:solidFill>
                  <a:schemeClr val="tx2"/>
                </a:solidFill>
                <a:latin typeface="Corbel" panose="020B0503020204020204" pitchFamily="34" charset="0"/>
              </a:rPr>
              <a:t>Triangulated mixed-method.</a:t>
            </a:r>
            <a:endParaRPr lang="en-NZ" sz="2400" dirty="0">
              <a:solidFill>
                <a:schemeClr val="tx2"/>
              </a:solidFill>
              <a:latin typeface="Corbel" panose="020B0503020204020204" pitchFamily="34" charset="0"/>
            </a:endParaRPr>
          </a:p>
          <a:p>
            <a:r>
              <a:rPr lang="en-NZ" sz="2400" dirty="0">
                <a:solidFill>
                  <a:schemeClr val="tx2"/>
                </a:solidFill>
                <a:latin typeface="Corbel" panose="020B0503020204020204" pitchFamily="34" charset="0"/>
              </a:rPr>
              <a:t>Insight at practitioner and operational level.</a:t>
            </a:r>
          </a:p>
          <a:p>
            <a:r>
              <a:rPr lang="en-NZ" sz="2400" dirty="0" smtClean="0">
                <a:solidFill>
                  <a:schemeClr val="tx2"/>
                </a:solidFill>
                <a:latin typeface="Corbel" panose="020B0503020204020204" pitchFamily="34" charset="0"/>
              </a:rPr>
              <a:t>Surveys</a:t>
            </a:r>
            <a:r>
              <a:rPr lang="en-NZ" sz="2400" dirty="0">
                <a:solidFill>
                  <a:schemeClr val="tx2"/>
                </a:solidFill>
                <a:latin typeface="Corbel" panose="020B0503020204020204" pitchFamily="34" charset="0"/>
              </a:rPr>
              <a:t>: </a:t>
            </a:r>
          </a:p>
          <a:p>
            <a:pPr lvl="1"/>
            <a:r>
              <a:rPr lang="en-NZ" sz="2400" dirty="0">
                <a:solidFill>
                  <a:schemeClr val="tx2"/>
                </a:solidFill>
                <a:latin typeface="Corbel" panose="020B0503020204020204" pitchFamily="34" charset="0"/>
              </a:rPr>
              <a:t>one for </a:t>
            </a:r>
            <a:r>
              <a:rPr lang="en-NZ" sz="2400" dirty="0" smtClean="0">
                <a:solidFill>
                  <a:schemeClr val="tx2"/>
                </a:solidFill>
                <a:latin typeface="Corbel" panose="020B0503020204020204" pitchFamily="34" charset="0"/>
              </a:rPr>
              <a:t>practitioners. </a:t>
            </a:r>
            <a:endParaRPr lang="en-NZ" sz="2400" dirty="0">
              <a:solidFill>
                <a:schemeClr val="tx2"/>
              </a:solidFill>
              <a:latin typeface="Corbel" panose="020B0503020204020204" pitchFamily="34" charset="0"/>
            </a:endParaRPr>
          </a:p>
          <a:p>
            <a:pPr lvl="1"/>
            <a:r>
              <a:rPr lang="en-NZ" sz="2400" dirty="0">
                <a:solidFill>
                  <a:schemeClr val="tx2"/>
                </a:solidFill>
                <a:latin typeface="Corbel" panose="020B0503020204020204" pitchFamily="34" charset="0"/>
              </a:rPr>
              <a:t>the other directed at senior practitioners/managers.</a:t>
            </a:r>
          </a:p>
          <a:p>
            <a:pPr lvl="1"/>
            <a:r>
              <a:rPr lang="en-NZ" sz="2400" dirty="0">
                <a:solidFill>
                  <a:schemeClr val="tx2"/>
                </a:solidFill>
                <a:latin typeface="Corbel" panose="020B0503020204020204" pitchFamily="34" charset="0"/>
              </a:rPr>
              <a:t>146 </a:t>
            </a:r>
            <a:r>
              <a:rPr lang="en-NZ" sz="2400" dirty="0" smtClean="0">
                <a:solidFill>
                  <a:schemeClr val="tx2"/>
                </a:solidFill>
                <a:latin typeface="Corbel" panose="020B0503020204020204" pitchFamily="34" charset="0"/>
              </a:rPr>
              <a:t>responses.</a:t>
            </a:r>
            <a:endParaRPr lang="en-NZ" sz="2400" dirty="0">
              <a:solidFill>
                <a:schemeClr val="tx2"/>
              </a:solidFill>
              <a:latin typeface="Corbel" panose="020B0503020204020204" pitchFamily="34" charset="0"/>
            </a:endParaRPr>
          </a:p>
          <a:p>
            <a:r>
              <a:rPr lang="en-NZ" sz="2400" dirty="0">
                <a:solidFill>
                  <a:schemeClr val="tx2"/>
                </a:solidFill>
                <a:latin typeface="Corbel" panose="020B0503020204020204" pitchFamily="34" charset="0"/>
              </a:rPr>
              <a:t>20 semi-structured interviews with both managers and practitioners. </a:t>
            </a:r>
            <a:endParaRPr lang="en-NZ" sz="2400" dirty="0" smtClean="0">
              <a:solidFill>
                <a:schemeClr val="tx2"/>
              </a:solidFill>
              <a:latin typeface="Corbel" panose="020B0503020204020204" pitchFamily="34" charset="0"/>
            </a:endParaRPr>
          </a:p>
          <a:p>
            <a:endParaRPr lang="en-NZ" dirty="0"/>
          </a:p>
        </p:txBody>
      </p:sp>
    </p:spTree>
    <p:extLst>
      <p:ext uri="{BB962C8B-B14F-4D97-AF65-F5344CB8AC3E}">
        <p14:creationId xmlns:p14="http://schemas.microsoft.com/office/powerpoint/2010/main" val="501420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a:latin typeface="Corbel" panose="020B0503020204020204" pitchFamily="34" charset="0"/>
              </a:rPr>
              <a:t>Survey</a:t>
            </a:r>
          </a:p>
        </p:txBody>
      </p:sp>
      <p:sp>
        <p:nvSpPr>
          <p:cNvPr id="3" name="Content Placeholder 2"/>
          <p:cNvSpPr>
            <a:spLocks noGrp="1"/>
          </p:cNvSpPr>
          <p:nvPr>
            <p:ph idx="1"/>
          </p:nvPr>
        </p:nvSpPr>
        <p:spPr>
          <a:xfrm>
            <a:off x="683568" y="1772816"/>
            <a:ext cx="7772400" cy="4114800"/>
          </a:xfrm>
        </p:spPr>
        <p:txBody>
          <a:bodyPr/>
          <a:lstStyle/>
          <a:p>
            <a:r>
              <a:rPr lang="en-NZ" sz="2400" dirty="0">
                <a:solidFill>
                  <a:schemeClr val="tx2"/>
                </a:solidFill>
                <a:latin typeface="Corbel" panose="020B0503020204020204" pitchFamily="34" charset="0"/>
              </a:rPr>
              <a:t>Descriptive statistical </a:t>
            </a:r>
            <a:r>
              <a:rPr lang="en-NZ" sz="2400" dirty="0" smtClean="0">
                <a:solidFill>
                  <a:schemeClr val="tx2"/>
                </a:solidFill>
                <a:latin typeface="Corbel" panose="020B0503020204020204" pitchFamily="34" charset="0"/>
              </a:rPr>
              <a:t>analysis.</a:t>
            </a:r>
            <a:endParaRPr lang="en-NZ" sz="2400" dirty="0">
              <a:solidFill>
                <a:schemeClr val="tx2"/>
              </a:solidFill>
              <a:latin typeface="Corbel" panose="020B0503020204020204" pitchFamily="34" charset="0"/>
            </a:endParaRPr>
          </a:p>
          <a:p>
            <a:r>
              <a:rPr lang="en-NZ" sz="2400" dirty="0" smtClean="0">
                <a:solidFill>
                  <a:schemeClr val="tx2"/>
                </a:solidFill>
                <a:latin typeface="Corbel" panose="020B0503020204020204" pitchFamily="34" charset="0"/>
              </a:rPr>
              <a:t>Circulated </a:t>
            </a:r>
            <a:r>
              <a:rPr lang="en-NZ" sz="2400" dirty="0">
                <a:solidFill>
                  <a:schemeClr val="tx2"/>
                </a:solidFill>
                <a:latin typeface="Corbel" panose="020B0503020204020204" pitchFamily="34" charset="0"/>
              </a:rPr>
              <a:t>to</a:t>
            </a:r>
            <a:r>
              <a:rPr lang="en-NZ" sz="2400" dirty="0" smtClean="0">
                <a:solidFill>
                  <a:schemeClr val="tx2"/>
                </a:solidFill>
                <a:latin typeface="Corbel" panose="020B0503020204020204" pitchFamily="34" charset="0"/>
              </a:rPr>
              <a:t>:</a:t>
            </a:r>
          </a:p>
          <a:p>
            <a:pPr lvl="1"/>
            <a:r>
              <a:rPr lang="en-NZ" sz="2400" dirty="0" smtClean="0">
                <a:solidFill>
                  <a:schemeClr val="tx2"/>
                </a:solidFill>
                <a:latin typeface="Corbel" panose="020B0503020204020204" pitchFamily="34" charset="0"/>
              </a:rPr>
              <a:t>Social </a:t>
            </a:r>
            <a:r>
              <a:rPr lang="en-NZ" sz="2400" dirty="0">
                <a:solidFill>
                  <a:schemeClr val="tx2"/>
                </a:solidFill>
                <a:latin typeface="Corbel" panose="020B0503020204020204" pitchFamily="34" charset="0"/>
              </a:rPr>
              <a:t>services</a:t>
            </a:r>
          </a:p>
          <a:p>
            <a:pPr lvl="1"/>
            <a:r>
              <a:rPr lang="en-NZ" sz="2400" dirty="0">
                <a:solidFill>
                  <a:schemeClr val="tx2"/>
                </a:solidFill>
                <a:latin typeface="Corbel" panose="020B0503020204020204" pitchFamily="34" charset="0"/>
              </a:rPr>
              <a:t>Health</a:t>
            </a:r>
          </a:p>
          <a:p>
            <a:pPr lvl="1"/>
            <a:r>
              <a:rPr lang="en-NZ" sz="2400" dirty="0">
                <a:solidFill>
                  <a:schemeClr val="tx2"/>
                </a:solidFill>
                <a:latin typeface="Corbel" panose="020B0503020204020204" pitchFamily="34" charset="0"/>
              </a:rPr>
              <a:t>Education</a:t>
            </a:r>
          </a:p>
          <a:p>
            <a:pPr lvl="1"/>
            <a:r>
              <a:rPr lang="en-NZ" sz="2400" dirty="0">
                <a:solidFill>
                  <a:schemeClr val="tx2"/>
                </a:solidFill>
                <a:latin typeface="Corbel" panose="020B0503020204020204" pitchFamily="34" charset="0"/>
              </a:rPr>
              <a:t>Justice and legal</a:t>
            </a:r>
          </a:p>
          <a:p>
            <a:pPr lvl="1"/>
            <a:r>
              <a:rPr lang="en-NZ" sz="2400" dirty="0">
                <a:solidFill>
                  <a:schemeClr val="tx2"/>
                </a:solidFill>
                <a:latin typeface="Corbel" panose="020B0503020204020204" pitchFamily="34" charset="0"/>
              </a:rPr>
              <a:t>Other government</a:t>
            </a:r>
          </a:p>
          <a:p>
            <a:endParaRPr lang="en-NZ" dirty="0"/>
          </a:p>
        </p:txBody>
      </p:sp>
    </p:spTree>
    <p:extLst>
      <p:ext uri="{BB962C8B-B14F-4D97-AF65-F5344CB8AC3E}">
        <p14:creationId xmlns:p14="http://schemas.microsoft.com/office/powerpoint/2010/main" val="257388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Interviews</a:t>
            </a:r>
            <a:endParaRPr lang="en-NZ" b="1" dirty="0">
              <a:latin typeface="Corbel" panose="020B0503020204020204" pitchFamily="34" charset="0"/>
            </a:endParaRPr>
          </a:p>
        </p:txBody>
      </p:sp>
      <p:sp>
        <p:nvSpPr>
          <p:cNvPr id="3" name="Content Placeholder 2"/>
          <p:cNvSpPr>
            <a:spLocks noGrp="1"/>
          </p:cNvSpPr>
          <p:nvPr>
            <p:ph idx="1"/>
          </p:nvPr>
        </p:nvSpPr>
        <p:spPr>
          <a:xfrm>
            <a:off x="685800" y="1981200"/>
            <a:ext cx="7054552" cy="4114800"/>
          </a:xfrm>
        </p:spPr>
        <p:txBody>
          <a:bodyPr/>
          <a:lstStyle/>
          <a:p>
            <a:r>
              <a:rPr lang="en-NZ" sz="2400" dirty="0" smtClean="0">
                <a:latin typeface="Corbel" panose="020B0503020204020204" pitchFamily="34" charset="0"/>
              </a:rPr>
              <a:t>Participants included practitioners and managers from same sectors as surveys</a:t>
            </a:r>
          </a:p>
          <a:p>
            <a:r>
              <a:rPr lang="en-NZ" sz="2400" dirty="0" smtClean="0">
                <a:latin typeface="Corbel" panose="020B0503020204020204" pitchFamily="34" charset="0"/>
              </a:rPr>
              <a:t>Rich understanding of the issues</a:t>
            </a:r>
          </a:p>
          <a:p>
            <a:r>
              <a:rPr lang="en-NZ" sz="2400" dirty="0" smtClean="0">
                <a:latin typeface="Corbel" panose="020B0503020204020204" pitchFamily="34" charset="0"/>
              </a:rPr>
              <a:t>Thematic analysis</a:t>
            </a:r>
            <a:endParaRPr lang="en-NZ" sz="2400" dirty="0">
              <a:latin typeface="Corbel" panose="020B0503020204020204" pitchFamily="34" charset="0"/>
            </a:endParaRPr>
          </a:p>
        </p:txBody>
      </p:sp>
    </p:spTree>
    <p:extLst>
      <p:ext uri="{BB962C8B-B14F-4D97-AF65-F5344CB8AC3E}">
        <p14:creationId xmlns:p14="http://schemas.microsoft.com/office/powerpoint/2010/main" val="704843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Requests and Sharing</a:t>
            </a:r>
            <a:endParaRPr lang="en-NZ" b="1" dirty="0">
              <a:latin typeface="Corbel" panose="020B0503020204020204" pitchFamily="34" charset="0"/>
            </a:endParaRPr>
          </a:p>
        </p:txBody>
      </p:sp>
      <p:sp>
        <p:nvSpPr>
          <p:cNvPr id="3" name="Content Placeholder 2"/>
          <p:cNvSpPr>
            <a:spLocks noGrp="1"/>
          </p:cNvSpPr>
          <p:nvPr>
            <p:ph idx="1"/>
          </p:nvPr>
        </p:nvSpPr>
        <p:spPr>
          <a:xfrm>
            <a:off x="755576" y="1916832"/>
            <a:ext cx="7772400" cy="4114800"/>
          </a:xfrm>
        </p:spPr>
        <p:txBody>
          <a:bodyPr/>
          <a:lstStyle/>
          <a:p>
            <a:pPr lvl="0"/>
            <a:r>
              <a:rPr lang="en-NZ" sz="2400" dirty="0" smtClean="0">
                <a:solidFill>
                  <a:schemeClr val="tx2"/>
                </a:solidFill>
                <a:latin typeface="Corbel" panose="020B0503020204020204" pitchFamily="34" charset="0"/>
              </a:rPr>
              <a:t>Majority of organisations </a:t>
            </a:r>
            <a:r>
              <a:rPr lang="en-NZ" sz="2400" dirty="0">
                <a:solidFill>
                  <a:schemeClr val="tx2"/>
                </a:solidFill>
                <a:latin typeface="Corbel" panose="020B0503020204020204" pitchFamily="34" charset="0"/>
              </a:rPr>
              <a:t>received requests for client </a:t>
            </a:r>
            <a:r>
              <a:rPr lang="en-NZ" sz="2400" dirty="0" smtClean="0">
                <a:solidFill>
                  <a:schemeClr val="tx2"/>
                </a:solidFill>
                <a:latin typeface="Corbel" panose="020B0503020204020204" pitchFamily="34" charset="0"/>
              </a:rPr>
              <a:t>information. </a:t>
            </a:r>
          </a:p>
          <a:p>
            <a:pPr lvl="1"/>
            <a:r>
              <a:rPr lang="en-NZ" sz="2400" dirty="0" smtClean="0">
                <a:solidFill>
                  <a:schemeClr val="tx2"/>
                </a:solidFill>
                <a:latin typeface="Corbel" panose="020B0503020204020204" pitchFamily="34" charset="0"/>
              </a:rPr>
              <a:t>Mostly from </a:t>
            </a:r>
            <a:r>
              <a:rPr lang="en-NZ" sz="2400" dirty="0">
                <a:solidFill>
                  <a:schemeClr val="tx2"/>
                </a:solidFill>
                <a:latin typeface="Corbel" panose="020B0503020204020204" pitchFamily="34" charset="0"/>
              </a:rPr>
              <a:t>clients themselves and government agencies.</a:t>
            </a:r>
            <a:endParaRPr lang="en-NZ" sz="2400" dirty="0" smtClean="0">
              <a:solidFill>
                <a:schemeClr val="tx2"/>
              </a:solidFill>
              <a:latin typeface="Corbel" panose="020B0503020204020204" pitchFamily="34" charset="0"/>
            </a:endParaRPr>
          </a:p>
          <a:p>
            <a:pPr lvl="0"/>
            <a:r>
              <a:rPr lang="en-NZ" sz="2400" dirty="0" smtClean="0">
                <a:solidFill>
                  <a:schemeClr val="tx2"/>
                </a:solidFill>
                <a:latin typeface="Corbel" panose="020B0503020204020204" pitchFamily="34" charset="0"/>
              </a:rPr>
              <a:t>Most </a:t>
            </a:r>
            <a:r>
              <a:rPr lang="en-NZ" sz="2400" dirty="0">
                <a:solidFill>
                  <a:schemeClr val="tx2"/>
                </a:solidFill>
                <a:latin typeface="Corbel" panose="020B0503020204020204" pitchFamily="34" charset="0"/>
              </a:rPr>
              <a:t>practitioners have shared information with another organisation within the last </a:t>
            </a:r>
            <a:r>
              <a:rPr lang="en-NZ" sz="2400" dirty="0" smtClean="0">
                <a:solidFill>
                  <a:schemeClr val="tx2"/>
                </a:solidFill>
                <a:latin typeface="Corbel" panose="020B0503020204020204" pitchFamily="34" charset="0"/>
              </a:rPr>
              <a:t>year.</a:t>
            </a:r>
          </a:p>
          <a:p>
            <a:pPr lvl="1"/>
            <a:r>
              <a:rPr lang="en-NZ" sz="2400" dirty="0" smtClean="0">
                <a:solidFill>
                  <a:schemeClr val="tx2"/>
                </a:solidFill>
                <a:latin typeface="Corbel" panose="020B0503020204020204" pitchFamily="34" charset="0"/>
              </a:rPr>
              <a:t>More </a:t>
            </a:r>
            <a:r>
              <a:rPr lang="en-NZ" sz="2400" dirty="0">
                <a:solidFill>
                  <a:schemeClr val="tx2"/>
                </a:solidFill>
                <a:latin typeface="Corbel" panose="020B0503020204020204" pitchFamily="34" charset="0"/>
              </a:rPr>
              <a:t>than a </a:t>
            </a:r>
            <a:r>
              <a:rPr lang="en-NZ" sz="2400" dirty="0" smtClean="0">
                <a:solidFill>
                  <a:schemeClr val="tx2"/>
                </a:solidFill>
                <a:latin typeface="Corbel" panose="020B0503020204020204" pitchFamily="34" charset="0"/>
              </a:rPr>
              <a:t>third did so 21 </a:t>
            </a:r>
            <a:r>
              <a:rPr lang="en-NZ" sz="2400" dirty="0">
                <a:solidFill>
                  <a:schemeClr val="tx2"/>
                </a:solidFill>
                <a:latin typeface="Corbel" panose="020B0503020204020204" pitchFamily="34" charset="0"/>
              </a:rPr>
              <a:t>or more times. </a:t>
            </a:r>
          </a:p>
        </p:txBody>
      </p:sp>
    </p:spTree>
    <p:extLst>
      <p:ext uri="{BB962C8B-B14F-4D97-AF65-F5344CB8AC3E}">
        <p14:creationId xmlns:p14="http://schemas.microsoft.com/office/powerpoint/2010/main" val="1293364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Training</a:t>
            </a:r>
            <a:endParaRPr lang="en-NZ" b="1" dirty="0">
              <a:latin typeface="Corbel" panose="020B0503020204020204" pitchFamily="34" charset="0"/>
            </a:endParaRPr>
          </a:p>
        </p:txBody>
      </p:sp>
      <p:sp>
        <p:nvSpPr>
          <p:cNvPr id="3" name="Content Placeholder 2"/>
          <p:cNvSpPr>
            <a:spLocks noGrp="1"/>
          </p:cNvSpPr>
          <p:nvPr>
            <p:ph idx="1"/>
          </p:nvPr>
        </p:nvSpPr>
        <p:spPr/>
        <p:txBody>
          <a:bodyPr/>
          <a:lstStyle/>
          <a:p>
            <a:pPr lvl="0"/>
            <a:r>
              <a:rPr lang="en-NZ" sz="2400" dirty="0">
                <a:solidFill>
                  <a:schemeClr val="tx2"/>
                </a:solidFill>
                <a:latin typeface="Corbel" panose="020B0503020204020204" pitchFamily="34" charset="0"/>
              </a:rPr>
              <a:t>Nearly </a:t>
            </a:r>
            <a:r>
              <a:rPr lang="en-NZ" sz="2400" dirty="0" smtClean="0">
                <a:solidFill>
                  <a:schemeClr val="tx2"/>
                </a:solidFill>
                <a:latin typeface="Corbel" panose="020B0503020204020204" pitchFamily="34" charset="0"/>
              </a:rPr>
              <a:t>a </a:t>
            </a:r>
            <a:r>
              <a:rPr lang="en-NZ" sz="2400" dirty="0">
                <a:solidFill>
                  <a:schemeClr val="tx2"/>
                </a:solidFill>
                <a:latin typeface="Corbel" panose="020B0503020204020204" pitchFamily="34" charset="0"/>
              </a:rPr>
              <a:t>third of practitioners report not being trained in the Act and </a:t>
            </a:r>
            <a:r>
              <a:rPr lang="en-NZ" sz="2400" dirty="0" smtClean="0">
                <a:solidFill>
                  <a:schemeClr val="tx2"/>
                </a:solidFill>
                <a:latin typeface="Corbel" panose="020B0503020204020204" pitchFamily="34" charset="0"/>
              </a:rPr>
              <a:t>principles</a:t>
            </a:r>
            <a:r>
              <a:rPr lang="en-NZ" sz="2400" dirty="0">
                <a:solidFill>
                  <a:schemeClr val="tx2"/>
                </a:solidFill>
                <a:latin typeface="Corbel" panose="020B0503020204020204" pitchFamily="34" charset="0"/>
              </a:rPr>
              <a:t>. </a:t>
            </a:r>
            <a:endParaRPr lang="en-NZ" sz="2400" dirty="0" smtClean="0">
              <a:solidFill>
                <a:schemeClr val="tx2"/>
              </a:solidFill>
              <a:latin typeface="Corbel" panose="020B0503020204020204" pitchFamily="34" charset="0"/>
            </a:endParaRPr>
          </a:p>
          <a:p>
            <a:pPr lvl="0"/>
            <a:r>
              <a:rPr lang="en-NZ" sz="2400" dirty="0" smtClean="0">
                <a:solidFill>
                  <a:schemeClr val="tx2"/>
                </a:solidFill>
                <a:latin typeface="Corbel" panose="020B0503020204020204" pitchFamily="34" charset="0"/>
              </a:rPr>
              <a:t>Of those trained, </a:t>
            </a:r>
            <a:r>
              <a:rPr lang="en-NZ" sz="2400" dirty="0">
                <a:solidFill>
                  <a:schemeClr val="tx2"/>
                </a:solidFill>
                <a:latin typeface="Corbel" panose="020B0503020204020204" pitchFamily="34" charset="0"/>
              </a:rPr>
              <a:t>some considered the training </a:t>
            </a:r>
            <a:r>
              <a:rPr lang="en-NZ" sz="2400" dirty="0" smtClean="0">
                <a:solidFill>
                  <a:schemeClr val="tx2"/>
                </a:solidFill>
                <a:latin typeface="Corbel" panose="020B0503020204020204" pitchFamily="34" charset="0"/>
              </a:rPr>
              <a:t>inadequate</a:t>
            </a:r>
            <a:r>
              <a:rPr lang="en-NZ" sz="2400" dirty="0">
                <a:solidFill>
                  <a:schemeClr val="tx2"/>
                </a:solidFill>
                <a:latin typeface="Corbel" panose="020B0503020204020204" pitchFamily="34" charset="0"/>
              </a:rPr>
              <a:t>. </a:t>
            </a:r>
            <a:endParaRPr lang="en-NZ" sz="2400" dirty="0" smtClean="0">
              <a:solidFill>
                <a:schemeClr val="tx2"/>
              </a:solidFill>
              <a:latin typeface="Corbel" panose="020B0503020204020204" pitchFamily="34" charset="0"/>
            </a:endParaRPr>
          </a:p>
          <a:p>
            <a:r>
              <a:rPr lang="en-NZ" sz="2400" dirty="0" smtClean="0">
                <a:solidFill>
                  <a:schemeClr val="tx2"/>
                </a:solidFill>
                <a:latin typeface="Corbel" panose="020B0503020204020204" pitchFamily="34" charset="0"/>
              </a:rPr>
              <a:t>Not all organisations are training staff on </a:t>
            </a:r>
            <a:r>
              <a:rPr lang="en-NZ" sz="2400" dirty="0">
                <a:solidFill>
                  <a:schemeClr val="tx2"/>
                </a:solidFill>
                <a:latin typeface="Corbel" panose="020B0503020204020204" pitchFamily="34" charset="0"/>
              </a:rPr>
              <a:t>when other legislation or </a:t>
            </a:r>
            <a:r>
              <a:rPr lang="en-NZ" sz="2400" dirty="0" smtClean="0">
                <a:solidFill>
                  <a:schemeClr val="tx2"/>
                </a:solidFill>
                <a:latin typeface="Corbel" panose="020B0503020204020204" pitchFamily="34" charset="0"/>
              </a:rPr>
              <a:t>formal MOUs ‘trump’ the Act.</a:t>
            </a:r>
            <a:endParaRPr lang="en-NZ" sz="2400" dirty="0">
              <a:solidFill>
                <a:schemeClr val="tx2"/>
              </a:solidFill>
              <a:latin typeface="Corbel" panose="020B0503020204020204" pitchFamily="34" charset="0"/>
            </a:endParaRPr>
          </a:p>
          <a:p>
            <a:pPr lvl="0"/>
            <a:endParaRPr lang="en-NZ" dirty="0">
              <a:solidFill>
                <a:schemeClr val="tx2"/>
              </a:solidFill>
            </a:endParaRPr>
          </a:p>
        </p:txBody>
      </p:sp>
    </p:spTree>
    <p:extLst>
      <p:ext uri="{BB962C8B-B14F-4D97-AF65-F5344CB8AC3E}">
        <p14:creationId xmlns:p14="http://schemas.microsoft.com/office/powerpoint/2010/main" val="3652779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Applying the Principles</a:t>
            </a:r>
            <a:endParaRPr lang="en-NZ" b="1" dirty="0">
              <a:latin typeface="Corbel" panose="020B0503020204020204" pitchFamily="34" charset="0"/>
            </a:endParaRPr>
          </a:p>
        </p:txBody>
      </p:sp>
      <p:sp>
        <p:nvSpPr>
          <p:cNvPr id="3" name="Content Placeholder 2"/>
          <p:cNvSpPr>
            <a:spLocks noGrp="1"/>
          </p:cNvSpPr>
          <p:nvPr>
            <p:ph idx="1"/>
          </p:nvPr>
        </p:nvSpPr>
        <p:spPr/>
        <p:txBody>
          <a:bodyPr/>
          <a:lstStyle/>
          <a:p>
            <a:pPr lvl="0"/>
            <a:r>
              <a:rPr lang="en-NZ" sz="2400" dirty="0">
                <a:solidFill>
                  <a:schemeClr val="tx2"/>
                </a:solidFill>
                <a:latin typeface="Corbel" panose="020B0503020204020204" pitchFamily="34" charset="0"/>
              </a:rPr>
              <a:t>Few practitioners find the principles easy to </a:t>
            </a:r>
            <a:r>
              <a:rPr lang="en-NZ" sz="2400" dirty="0" smtClean="0">
                <a:solidFill>
                  <a:schemeClr val="tx2"/>
                </a:solidFill>
                <a:latin typeface="Corbel" panose="020B0503020204020204" pitchFamily="34" charset="0"/>
              </a:rPr>
              <a:t>apply.</a:t>
            </a:r>
            <a:endParaRPr lang="en-NZ" sz="2400" dirty="0">
              <a:solidFill>
                <a:schemeClr val="tx2"/>
              </a:solidFill>
              <a:latin typeface="Corbel" panose="020B0503020204020204" pitchFamily="34" charset="0"/>
            </a:endParaRPr>
          </a:p>
          <a:p>
            <a:pPr lvl="0"/>
            <a:r>
              <a:rPr lang="en-NZ" sz="2400" dirty="0">
                <a:solidFill>
                  <a:schemeClr val="tx2"/>
                </a:solidFill>
                <a:latin typeface="Corbel" panose="020B0503020204020204" pitchFamily="34" charset="0"/>
              </a:rPr>
              <a:t>There </a:t>
            </a:r>
            <a:r>
              <a:rPr lang="en-NZ" sz="2400" dirty="0" smtClean="0">
                <a:solidFill>
                  <a:schemeClr val="tx2"/>
                </a:solidFill>
                <a:latin typeface="Corbel" panose="020B0503020204020204" pitchFamily="34" charset="0"/>
              </a:rPr>
              <a:t>is a mistaken belief </a:t>
            </a:r>
            <a:r>
              <a:rPr lang="en-NZ" sz="2400" dirty="0">
                <a:solidFill>
                  <a:schemeClr val="tx2"/>
                </a:solidFill>
                <a:latin typeface="Corbel" panose="020B0503020204020204" pitchFamily="34" charset="0"/>
              </a:rPr>
              <a:t>by </a:t>
            </a:r>
            <a:r>
              <a:rPr lang="en-NZ" sz="2400" dirty="0" smtClean="0">
                <a:solidFill>
                  <a:schemeClr val="tx2"/>
                </a:solidFill>
                <a:latin typeface="Corbel" panose="020B0503020204020204" pitchFamily="34" charset="0"/>
              </a:rPr>
              <a:t>some practitioners and managers that they are complying with the Act by withholding </a:t>
            </a:r>
            <a:r>
              <a:rPr lang="en-NZ" sz="2400" dirty="0">
                <a:solidFill>
                  <a:schemeClr val="tx2"/>
                </a:solidFill>
                <a:latin typeface="Corbel" panose="020B0503020204020204" pitchFamily="34" charset="0"/>
              </a:rPr>
              <a:t>a client’s name </a:t>
            </a:r>
            <a:r>
              <a:rPr lang="en-NZ" sz="2400" dirty="0" smtClean="0">
                <a:solidFill>
                  <a:schemeClr val="tx2"/>
                </a:solidFill>
                <a:latin typeface="Corbel" panose="020B0503020204020204" pitchFamily="34" charset="0"/>
              </a:rPr>
              <a:t>even though they provide </a:t>
            </a:r>
            <a:r>
              <a:rPr lang="en-NZ" sz="2400" dirty="0">
                <a:solidFill>
                  <a:schemeClr val="tx2"/>
                </a:solidFill>
                <a:latin typeface="Corbel" panose="020B0503020204020204" pitchFamily="34" charset="0"/>
              </a:rPr>
              <a:t>identifiable </a:t>
            </a:r>
            <a:r>
              <a:rPr lang="en-NZ" sz="2400" dirty="0" smtClean="0">
                <a:solidFill>
                  <a:schemeClr val="tx2"/>
                </a:solidFill>
                <a:latin typeface="Corbel" panose="020B0503020204020204" pitchFamily="34" charset="0"/>
              </a:rPr>
              <a:t>details. </a:t>
            </a:r>
            <a:endParaRPr lang="en-NZ" sz="2400" dirty="0">
              <a:solidFill>
                <a:schemeClr val="tx2"/>
              </a:solidFill>
              <a:latin typeface="Corbel" panose="020B0503020204020204" pitchFamily="34" charset="0"/>
            </a:endParaRPr>
          </a:p>
        </p:txBody>
      </p:sp>
    </p:spTree>
    <p:extLst>
      <p:ext uri="{BB962C8B-B14F-4D97-AF65-F5344CB8AC3E}">
        <p14:creationId xmlns:p14="http://schemas.microsoft.com/office/powerpoint/2010/main" val="1029856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Privacy Officers</a:t>
            </a:r>
            <a:endParaRPr lang="en-NZ" b="1" dirty="0">
              <a:latin typeface="Corbel" panose="020B0503020204020204" pitchFamily="34" charset="0"/>
            </a:endParaRPr>
          </a:p>
        </p:txBody>
      </p:sp>
      <p:sp>
        <p:nvSpPr>
          <p:cNvPr id="3" name="Content Placeholder 2"/>
          <p:cNvSpPr>
            <a:spLocks noGrp="1"/>
          </p:cNvSpPr>
          <p:nvPr>
            <p:ph idx="1"/>
          </p:nvPr>
        </p:nvSpPr>
        <p:spPr/>
        <p:txBody>
          <a:bodyPr/>
          <a:lstStyle/>
          <a:p>
            <a:pPr lvl="0"/>
            <a:r>
              <a:rPr lang="en-NZ" sz="2400" dirty="0" smtClean="0">
                <a:solidFill>
                  <a:schemeClr val="tx2"/>
                </a:solidFill>
                <a:latin typeface="Corbel" panose="020B0503020204020204" pitchFamily="34" charset="0"/>
              </a:rPr>
              <a:t>Organisations must have a privacy officer - just </a:t>
            </a:r>
            <a:r>
              <a:rPr lang="en-NZ" sz="2400" dirty="0">
                <a:solidFill>
                  <a:schemeClr val="tx2"/>
                </a:solidFill>
                <a:latin typeface="Corbel" panose="020B0503020204020204" pitchFamily="34" charset="0"/>
              </a:rPr>
              <a:t>over half </a:t>
            </a:r>
            <a:r>
              <a:rPr lang="en-NZ" sz="2400" dirty="0" smtClean="0">
                <a:solidFill>
                  <a:schemeClr val="tx2"/>
                </a:solidFill>
                <a:latin typeface="Corbel" panose="020B0503020204020204" pitchFamily="34" charset="0"/>
              </a:rPr>
              <a:t>do.</a:t>
            </a:r>
          </a:p>
          <a:p>
            <a:pPr lvl="0"/>
            <a:r>
              <a:rPr lang="en-NZ" sz="2400" dirty="0" smtClean="0">
                <a:solidFill>
                  <a:schemeClr val="tx2"/>
                </a:solidFill>
                <a:latin typeface="Corbel" panose="020B0503020204020204" pitchFamily="34" charset="0"/>
              </a:rPr>
              <a:t>Most </a:t>
            </a:r>
            <a:r>
              <a:rPr lang="en-NZ" sz="2400" dirty="0">
                <a:solidFill>
                  <a:schemeClr val="tx2"/>
                </a:solidFill>
                <a:latin typeface="Corbel" panose="020B0503020204020204" pitchFamily="34" charset="0"/>
              </a:rPr>
              <a:t>practitioners do not know who the privacy officer at their organisation is. </a:t>
            </a:r>
            <a:endParaRPr lang="en-NZ" sz="2400" dirty="0" smtClean="0">
              <a:solidFill>
                <a:schemeClr val="tx2"/>
              </a:solidFill>
              <a:latin typeface="Corbel" panose="020B0503020204020204" pitchFamily="34" charset="0"/>
            </a:endParaRPr>
          </a:p>
          <a:p>
            <a:r>
              <a:rPr lang="en-NZ" sz="2400" dirty="0">
                <a:solidFill>
                  <a:schemeClr val="tx2"/>
                </a:solidFill>
                <a:latin typeface="Corbel" panose="020B0503020204020204" pitchFamily="34" charset="0"/>
              </a:rPr>
              <a:t>As well as dealing with information requests, the privacy officer is required to ensure and encourage compliance with the Act. </a:t>
            </a:r>
          </a:p>
          <a:p>
            <a:pPr marL="0" lvl="0" indent="0">
              <a:buNone/>
            </a:pPr>
            <a:endParaRPr lang="en-NZ" dirty="0">
              <a:solidFill>
                <a:schemeClr val="tx2"/>
              </a:solidFill>
            </a:endParaRPr>
          </a:p>
        </p:txBody>
      </p:sp>
    </p:spTree>
    <p:extLst>
      <p:ext uri="{BB962C8B-B14F-4D97-AF65-F5344CB8AC3E}">
        <p14:creationId xmlns:p14="http://schemas.microsoft.com/office/powerpoint/2010/main" val="306227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Consent</a:t>
            </a:r>
            <a:endParaRPr lang="en-NZ" b="1" dirty="0">
              <a:latin typeface="Corbel" panose="020B0503020204020204" pitchFamily="34" charset="0"/>
            </a:endParaRPr>
          </a:p>
        </p:txBody>
      </p:sp>
      <p:sp>
        <p:nvSpPr>
          <p:cNvPr id="3" name="Content Placeholder 2"/>
          <p:cNvSpPr>
            <a:spLocks noGrp="1"/>
          </p:cNvSpPr>
          <p:nvPr>
            <p:ph idx="1"/>
          </p:nvPr>
        </p:nvSpPr>
        <p:spPr>
          <a:xfrm>
            <a:off x="755576" y="1700808"/>
            <a:ext cx="7772400" cy="4114800"/>
          </a:xfrm>
        </p:spPr>
        <p:txBody>
          <a:bodyPr/>
          <a:lstStyle/>
          <a:p>
            <a:pPr lvl="0"/>
            <a:r>
              <a:rPr lang="en-NZ" sz="2400" dirty="0">
                <a:solidFill>
                  <a:schemeClr val="tx2"/>
                </a:solidFill>
                <a:latin typeface="Corbel" panose="020B0503020204020204" pitchFamily="34" charset="0"/>
              </a:rPr>
              <a:t>Over a third of practitioners surveyed </a:t>
            </a:r>
            <a:r>
              <a:rPr lang="en-NZ" sz="2400" dirty="0" smtClean="0">
                <a:solidFill>
                  <a:schemeClr val="tx2"/>
                </a:solidFill>
                <a:latin typeface="Corbel" panose="020B0503020204020204" pitchFamily="34" charset="0"/>
              </a:rPr>
              <a:t>believe information should </a:t>
            </a:r>
            <a:r>
              <a:rPr lang="en-NZ" sz="2400" dirty="0">
                <a:solidFill>
                  <a:schemeClr val="tx2"/>
                </a:solidFill>
                <a:latin typeface="Corbel" panose="020B0503020204020204" pitchFamily="34" charset="0"/>
              </a:rPr>
              <a:t>only be </a:t>
            </a:r>
            <a:r>
              <a:rPr lang="en-NZ" sz="2400" dirty="0" smtClean="0">
                <a:solidFill>
                  <a:schemeClr val="tx2"/>
                </a:solidFill>
                <a:latin typeface="Corbel" panose="020B0503020204020204" pitchFamily="34" charset="0"/>
              </a:rPr>
              <a:t>shared with </a:t>
            </a:r>
            <a:r>
              <a:rPr lang="en-NZ" sz="2400" dirty="0">
                <a:solidFill>
                  <a:schemeClr val="tx2"/>
                </a:solidFill>
                <a:latin typeface="Corbel" panose="020B0503020204020204" pitchFamily="34" charset="0"/>
              </a:rPr>
              <a:t>the informed consent of the </a:t>
            </a:r>
            <a:r>
              <a:rPr lang="en-NZ" sz="2400" dirty="0" smtClean="0">
                <a:solidFill>
                  <a:schemeClr val="tx2"/>
                </a:solidFill>
                <a:latin typeface="Corbel" panose="020B0503020204020204" pitchFamily="34" charset="0"/>
              </a:rPr>
              <a:t>client even if allowed by the Act. </a:t>
            </a:r>
            <a:endParaRPr lang="en-NZ" sz="2400" dirty="0">
              <a:solidFill>
                <a:schemeClr val="tx2"/>
              </a:solidFill>
              <a:latin typeface="Corbel" panose="020B0503020204020204" pitchFamily="34" charset="0"/>
            </a:endParaRPr>
          </a:p>
          <a:p>
            <a:pPr lvl="0"/>
            <a:r>
              <a:rPr lang="en-NZ" sz="2400" dirty="0" smtClean="0">
                <a:solidFill>
                  <a:schemeClr val="tx2"/>
                </a:solidFill>
                <a:latin typeface="Corbel" panose="020B0503020204020204" pitchFamily="34" charset="0"/>
              </a:rPr>
              <a:t>This helps </a:t>
            </a:r>
            <a:r>
              <a:rPr lang="en-NZ" sz="2400" dirty="0">
                <a:solidFill>
                  <a:schemeClr val="tx2"/>
                </a:solidFill>
                <a:latin typeface="Corbel" panose="020B0503020204020204" pitchFamily="34" charset="0"/>
              </a:rPr>
              <a:t>build and maintain a trusting and transparent relationship with the client.  </a:t>
            </a:r>
          </a:p>
        </p:txBody>
      </p:sp>
    </p:spTree>
    <p:extLst>
      <p:ext uri="{BB962C8B-B14F-4D97-AF65-F5344CB8AC3E}">
        <p14:creationId xmlns:p14="http://schemas.microsoft.com/office/powerpoint/2010/main" val="3250877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772400" cy="1143000"/>
          </a:xfrm>
        </p:spPr>
        <p:txBody>
          <a:bodyPr/>
          <a:lstStyle/>
          <a:p>
            <a:r>
              <a:rPr lang="en-NZ" b="1" dirty="0" smtClean="0">
                <a:latin typeface="Corbel" panose="020B0503020204020204" pitchFamily="34" charset="0"/>
              </a:rPr>
              <a:t>Overview</a:t>
            </a:r>
            <a:endParaRPr lang="en-NZ" b="1" dirty="0">
              <a:latin typeface="Corbel" panose="020B0503020204020204" pitchFamily="34" charset="0"/>
            </a:endParaRPr>
          </a:p>
        </p:txBody>
      </p:sp>
      <p:sp>
        <p:nvSpPr>
          <p:cNvPr id="3" name="Content Placeholder 2"/>
          <p:cNvSpPr>
            <a:spLocks noGrp="1"/>
          </p:cNvSpPr>
          <p:nvPr>
            <p:ph idx="1"/>
          </p:nvPr>
        </p:nvSpPr>
        <p:spPr/>
        <p:txBody>
          <a:bodyPr/>
          <a:lstStyle/>
          <a:p>
            <a:r>
              <a:rPr lang="en-NZ" sz="2400" dirty="0" smtClean="0">
                <a:latin typeface="Corbel" panose="020B0503020204020204" pitchFamily="34" charset="0"/>
              </a:rPr>
              <a:t>The Methodist Mission</a:t>
            </a:r>
          </a:p>
          <a:p>
            <a:r>
              <a:rPr lang="en-NZ" sz="2400" dirty="0" smtClean="0">
                <a:latin typeface="Corbel" panose="020B0503020204020204" pitchFamily="34" charset="0"/>
              </a:rPr>
              <a:t>Information Sharing in Social Services</a:t>
            </a:r>
          </a:p>
          <a:p>
            <a:r>
              <a:rPr lang="en-NZ" sz="2400" dirty="0" smtClean="0">
                <a:latin typeface="Corbel" panose="020B0503020204020204" pitchFamily="34" charset="0"/>
              </a:rPr>
              <a:t>Research Method</a:t>
            </a:r>
          </a:p>
          <a:p>
            <a:r>
              <a:rPr lang="en-NZ" sz="2400" dirty="0" smtClean="0">
                <a:latin typeface="Corbel" panose="020B0503020204020204" pitchFamily="34" charset="0"/>
              </a:rPr>
              <a:t>Conclusions</a:t>
            </a:r>
          </a:p>
          <a:p>
            <a:r>
              <a:rPr lang="en-NZ" sz="2400" dirty="0" smtClean="0">
                <a:latin typeface="Corbel" panose="020B0503020204020204" pitchFamily="34" charset="0"/>
              </a:rPr>
              <a:t>Recommendations </a:t>
            </a:r>
            <a:endParaRPr lang="en-NZ" sz="2400" dirty="0">
              <a:latin typeface="Corbel" panose="020B0503020204020204" pitchFamily="34" charset="0"/>
            </a:endParaRPr>
          </a:p>
        </p:txBody>
      </p:sp>
    </p:spTree>
    <p:extLst>
      <p:ext uri="{BB962C8B-B14F-4D97-AF65-F5344CB8AC3E}">
        <p14:creationId xmlns:p14="http://schemas.microsoft.com/office/powerpoint/2010/main" val="377708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Obtaining Information</a:t>
            </a:r>
            <a:endParaRPr lang="en-NZ" b="1" dirty="0">
              <a:latin typeface="Corbel" panose="020B0503020204020204" pitchFamily="34" charset="0"/>
            </a:endParaRPr>
          </a:p>
        </p:txBody>
      </p:sp>
      <p:sp>
        <p:nvSpPr>
          <p:cNvPr id="3" name="Content Placeholder 2"/>
          <p:cNvSpPr>
            <a:spLocks noGrp="1"/>
          </p:cNvSpPr>
          <p:nvPr>
            <p:ph idx="1"/>
          </p:nvPr>
        </p:nvSpPr>
        <p:spPr>
          <a:xfrm>
            <a:off x="683568" y="1844824"/>
            <a:ext cx="7772400" cy="4114800"/>
          </a:xfrm>
        </p:spPr>
        <p:txBody>
          <a:bodyPr/>
          <a:lstStyle/>
          <a:p>
            <a:pPr lvl="0"/>
            <a:r>
              <a:rPr lang="en-NZ" sz="2400" dirty="0" smtClean="0">
                <a:solidFill>
                  <a:schemeClr val="tx2"/>
                </a:solidFill>
                <a:latin typeface="Corbel" panose="020B0503020204020204" pitchFamily="34" charset="0"/>
              </a:rPr>
              <a:t>Nearly 50% of </a:t>
            </a:r>
            <a:r>
              <a:rPr lang="en-NZ" sz="2400" dirty="0">
                <a:solidFill>
                  <a:schemeClr val="tx2"/>
                </a:solidFill>
                <a:latin typeface="Corbel" panose="020B0503020204020204" pitchFamily="34" charset="0"/>
              </a:rPr>
              <a:t>practitioners have experienced a lack of response </a:t>
            </a:r>
            <a:r>
              <a:rPr lang="en-NZ" sz="2400" dirty="0" smtClean="0">
                <a:solidFill>
                  <a:schemeClr val="tx2"/>
                </a:solidFill>
                <a:latin typeface="Corbel" panose="020B0503020204020204" pitchFamily="34" charset="0"/>
              </a:rPr>
              <a:t>when </a:t>
            </a:r>
            <a:r>
              <a:rPr lang="en-NZ" sz="2400" dirty="0">
                <a:solidFill>
                  <a:schemeClr val="tx2"/>
                </a:solidFill>
                <a:latin typeface="Corbel" panose="020B0503020204020204" pitchFamily="34" charset="0"/>
              </a:rPr>
              <a:t>requesting client information from other </a:t>
            </a:r>
            <a:r>
              <a:rPr lang="en-NZ" sz="2400" dirty="0" smtClean="0">
                <a:solidFill>
                  <a:schemeClr val="tx2"/>
                </a:solidFill>
                <a:latin typeface="Corbel" panose="020B0503020204020204" pitchFamily="34" charset="0"/>
              </a:rPr>
              <a:t>organisations.</a:t>
            </a:r>
            <a:endParaRPr lang="en-NZ" sz="2400" dirty="0">
              <a:solidFill>
                <a:schemeClr val="tx2"/>
              </a:solidFill>
              <a:latin typeface="Corbel" panose="020B0503020204020204" pitchFamily="34" charset="0"/>
            </a:endParaRPr>
          </a:p>
          <a:p>
            <a:pPr lvl="0"/>
            <a:r>
              <a:rPr lang="en-NZ" sz="2400" dirty="0">
                <a:solidFill>
                  <a:schemeClr val="tx2"/>
                </a:solidFill>
                <a:latin typeface="Corbel" panose="020B0503020204020204" pitchFamily="34" charset="0"/>
              </a:rPr>
              <a:t>Nearly </a:t>
            </a:r>
            <a:r>
              <a:rPr lang="en-NZ" sz="2400" dirty="0" smtClean="0">
                <a:solidFill>
                  <a:schemeClr val="tx2"/>
                </a:solidFill>
                <a:latin typeface="Corbel" panose="020B0503020204020204" pitchFamily="34" charset="0"/>
              </a:rPr>
              <a:t>75% of </a:t>
            </a:r>
            <a:r>
              <a:rPr lang="en-NZ" sz="2400" dirty="0">
                <a:solidFill>
                  <a:schemeClr val="tx2"/>
                </a:solidFill>
                <a:latin typeface="Corbel" panose="020B0503020204020204" pitchFamily="34" charset="0"/>
              </a:rPr>
              <a:t>organisations have a formal system for managing information requests but less than </a:t>
            </a:r>
            <a:r>
              <a:rPr lang="en-NZ" sz="2400" dirty="0" smtClean="0">
                <a:solidFill>
                  <a:schemeClr val="tx2"/>
                </a:solidFill>
                <a:latin typeface="Corbel" panose="020B0503020204020204" pitchFamily="34" charset="0"/>
              </a:rPr>
              <a:t>50% have </a:t>
            </a:r>
            <a:r>
              <a:rPr lang="en-NZ" sz="2400" dirty="0">
                <a:solidFill>
                  <a:schemeClr val="tx2"/>
                </a:solidFill>
                <a:latin typeface="Corbel" panose="020B0503020204020204" pitchFamily="34" charset="0"/>
              </a:rPr>
              <a:t>a system to ensure a response to an information request is made in the required timeframe. </a:t>
            </a:r>
            <a:endParaRPr lang="en-NZ" sz="2400" dirty="0" smtClean="0">
              <a:solidFill>
                <a:schemeClr val="tx2"/>
              </a:solidFill>
              <a:latin typeface="Corbel" panose="020B0503020204020204" pitchFamily="34" charset="0"/>
            </a:endParaRPr>
          </a:p>
          <a:p>
            <a:pPr lvl="0"/>
            <a:r>
              <a:rPr lang="en-NZ" sz="2400" dirty="0" smtClean="0">
                <a:solidFill>
                  <a:schemeClr val="tx2"/>
                </a:solidFill>
                <a:latin typeface="Corbel" panose="020B0503020204020204" pitchFamily="34" charset="0"/>
              </a:rPr>
              <a:t>Less </a:t>
            </a:r>
            <a:r>
              <a:rPr lang="en-NZ" sz="2400" dirty="0">
                <a:solidFill>
                  <a:schemeClr val="tx2"/>
                </a:solidFill>
                <a:latin typeface="Corbel" panose="020B0503020204020204" pitchFamily="34" charset="0"/>
              </a:rPr>
              <a:t>than </a:t>
            </a:r>
            <a:r>
              <a:rPr lang="en-NZ" sz="2400" dirty="0" smtClean="0">
                <a:solidFill>
                  <a:schemeClr val="tx2"/>
                </a:solidFill>
                <a:latin typeface="Corbel" panose="020B0503020204020204" pitchFamily="34" charset="0"/>
              </a:rPr>
              <a:t>50% </a:t>
            </a:r>
            <a:r>
              <a:rPr lang="en-NZ" sz="2400" dirty="0">
                <a:solidFill>
                  <a:schemeClr val="tx2"/>
                </a:solidFill>
                <a:latin typeface="Corbel" panose="020B0503020204020204" pitchFamily="34" charset="0"/>
              </a:rPr>
              <a:t>of organisations that participated are meeting the timeframe required. </a:t>
            </a:r>
          </a:p>
          <a:p>
            <a:endParaRPr lang="en-NZ" sz="2800" dirty="0">
              <a:solidFill>
                <a:schemeClr val="tx2"/>
              </a:solidFill>
            </a:endParaRPr>
          </a:p>
          <a:p>
            <a:endParaRPr lang="en-NZ" sz="2800" dirty="0"/>
          </a:p>
          <a:p>
            <a:endParaRPr lang="en-NZ" sz="2800" dirty="0"/>
          </a:p>
        </p:txBody>
      </p:sp>
    </p:spTree>
    <p:extLst>
      <p:ext uri="{BB962C8B-B14F-4D97-AF65-F5344CB8AC3E}">
        <p14:creationId xmlns:p14="http://schemas.microsoft.com/office/powerpoint/2010/main" val="292810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Managing Requests</a:t>
            </a:r>
            <a:endParaRPr lang="en-NZ" b="1" dirty="0">
              <a:latin typeface="Corbel" panose="020B0503020204020204" pitchFamily="34" charset="0"/>
            </a:endParaRPr>
          </a:p>
        </p:txBody>
      </p:sp>
      <p:sp>
        <p:nvSpPr>
          <p:cNvPr id="3" name="Content Placeholder 2"/>
          <p:cNvSpPr>
            <a:spLocks noGrp="1"/>
          </p:cNvSpPr>
          <p:nvPr>
            <p:ph idx="1"/>
          </p:nvPr>
        </p:nvSpPr>
        <p:spPr>
          <a:xfrm>
            <a:off x="755576" y="1988840"/>
            <a:ext cx="7772400" cy="4114800"/>
          </a:xfrm>
        </p:spPr>
        <p:txBody>
          <a:bodyPr/>
          <a:lstStyle/>
          <a:p>
            <a:pPr lvl="0"/>
            <a:r>
              <a:rPr lang="en-NZ" sz="2400" dirty="0" smtClean="0">
                <a:solidFill>
                  <a:schemeClr val="tx2"/>
                </a:solidFill>
                <a:latin typeface="Corbel" panose="020B0503020204020204" pitchFamily="34" charset="0"/>
              </a:rPr>
              <a:t>Nearly </a:t>
            </a:r>
            <a:r>
              <a:rPr lang="en-NZ" sz="2400" dirty="0">
                <a:solidFill>
                  <a:schemeClr val="tx2"/>
                </a:solidFill>
                <a:latin typeface="Corbel" panose="020B0503020204020204" pitchFamily="34" charset="0"/>
              </a:rPr>
              <a:t>three quarters of organisations have a formal </a:t>
            </a:r>
            <a:r>
              <a:rPr lang="en-NZ" sz="2400" dirty="0" smtClean="0">
                <a:solidFill>
                  <a:schemeClr val="tx2"/>
                </a:solidFill>
                <a:latin typeface="Corbel" panose="020B0503020204020204" pitchFamily="34" charset="0"/>
              </a:rPr>
              <a:t>system.</a:t>
            </a:r>
          </a:p>
          <a:p>
            <a:pPr lvl="0"/>
            <a:r>
              <a:rPr lang="en-NZ" sz="2400" dirty="0" smtClean="0">
                <a:solidFill>
                  <a:schemeClr val="tx2"/>
                </a:solidFill>
                <a:latin typeface="Corbel" panose="020B0503020204020204" pitchFamily="34" charset="0"/>
              </a:rPr>
              <a:t>Less </a:t>
            </a:r>
            <a:r>
              <a:rPr lang="en-NZ" sz="2400" dirty="0">
                <a:solidFill>
                  <a:schemeClr val="tx2"/>
                </a:solidFill>
                <a:latin typeface="Corbel" panose="020B0503020204020204" pitchFamily="34" charset="0"/>
              </a:rPr>
              <a:t>than half have a system to ensure </a:t>
            </a:r>
            <a:r>
              <a:rPr lang="en-NZ" sz="2400" dirty="0" smtClean="0">
                <a:solidFill>
                  <a:schemeClr val="tx2"/>
                </a:solidFill>
                <a:latin typeface="Corbel" panose="020B0503020204020204" pitchFamily="34" charset="0"/>
              </a:rPr>
              <a:t>requests are responded </a:t>
            </a:r>
            <a:r>
              <a:rPr lang="en-NZ" sz="2400" dirty="0">
                <a:solidFill>
                  <a:schemeClr val="tx2"/>
                </a:solidFill>
                <a:latin typeface="Corbel" panose="020B0503020204020204" pitchFamily="34" charset="0"/>
              </a:rPr>
              <a:t>to </a:t>
            </a:r>
            <a:r>
              <a:rPr lang="en-NZ" sz="2400" dirty="0" smtClean="0">
                <a:solidFill>
                  <a:schemeClr val="tx2"/>
                </a:solidFill>
                <a:latin typeface="Corbel" panose="020B0503020204020204" pitchFamily="34" charset="0"/>
              </a:rPr>
              <a:t>in </a:t>
            </a:r>
            <a:r>
              <a:rPr lang="en-NZ" sz="2400" dirty="0">
                <a:solidFill>
                  <a:schemeClr val="tx2"/>
                </a:solidFill>
                <a:latin typeface="Corbel" panose="020B0503020204020204" pitchFamily="34" charset="0"/>
              </a:rPr>
              <a:t>the required timeframe. </a:t>
            </a:r>
            <a:endParaRPr lang="en-NZ" sz="2400" dirty="0" smtClean="0">
              <a:solidFill>
                <a:schemeClr val="tx2"/>
              </a:solidFill>
              <a:latin typeface="Corbel" panose="020B0503020204020204" pitchFamily="34" charset="0"/>
            </a:endParaRPr>
          </a:p>
          <a:p>
            <a:pPr lvl="0"/>
            <a:r>
              <a:rPr lang="en-NZ" sz="2400" dirty="0" smtClean="0">
                <a:solidFill>
                  <a:schemeClr val="tx2"/>
                </a:solidFill>
                <a:latin typeface="Corbel" panose="020B0503020204020204" pitchFamily="34" charset="0"/>
              </a:rPr>
              <a:t>Less </a:t>
            </a:r>
            <a:r>
              <a:rPr lang="en-NZ" sz="2400" dirty="0">
                <a:solidFill>
                  <a:schemeClr val="tx2"/>
                </a:solidFill>
                <a:latin typeface="Corbel" panose="020B0503020204020204" pitchFamily="34" charset="0"/>
              </a:rPr>
              <a:t>than half </a:t>
            </a:r>
            <a:r>
              <a:rPr lang="en-NZ" sz="2400" dirty="0" smtClean="0">
                <a:solidFill>
                  <a:schemeClr val="tx2"/>
                </a:solidFill>
                <a:latin typeface="Corbel" panose="020B0503020204020204" pitchFamily="34" charset="0"/>
              </a:rPr>
              <a:t>that </a:t>
            </a:r>
            <a:r>
              <a:rPr lang="en-NZ" sz="2400" dirty="0">
                <a:solidFill>
                  <a:schemeClr val="tx2"/>
                </a:solidFill>
                <a:latin typeface="Corbel" panose="020B0503020204020204" pitchFamily="34" charset="0"/>
              </a:rPr>
              <a:t>participated are meeting the timeframe required. </a:t>
            </a:r>
          </a:p>
        </p:txBody>
      </p:sp>
    </p:spTree>
    <p:extLst>
      <p:ext uri="{BB962C8B-B14F-4D97-AF65-F5344CB8AC3E}">
        <p14:creationId xmlns:p14="http://schemas.microsoft.com/office/powerpoint/2010/main" val="3392110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Disclosing Information</a:t>
            </a:r>
            <a:endParaRPr lang="en-NZ" b="1" dirty="0">
              <a:latin typeface="Corbel" panose="020B0503020204020204" pitchFamily="34" charset="0"/>
            </a:endParaRPr>
          </a:p>
        </p:txBody>
      </p:sp>
      <p:sp>
        <p:nvSpPr>
          <p:cNvPr id="3" name="Content Placeholder 2"/>
          <p:cNvSpPr>
            <a:spLocks noGrp="1"/>
          </p:cNvSpPr>
          <p:nvPr>
            <p:ph idx="1"/>
          </p:nvPr>
        </p:nvSpPr>
        <p:spPr>
          <a:xfrm>
            <a:off x="683568" y="1844824"/>
            <a:ext cx="7772400" cy="4114800"/>
          </a:xfrm>
        </p:spPr>
        <p:txBody>
          <a:bodyPr/>
          <a:lstStyle/>
          <a:p>
            <a:r>
              <a:rPr lang="en-NZ" sz="2400" dirty="0">
                <a:solidFill>
                  <a:schemeClr val="tx2"/>
                </a:solidFill>
                <a:latin typeface="Corbel" panose="020B0503020204020204" pitchFamily="34" charset="0"/>
              </a:rPr>
              <a:t>Most organisations require staff to consult with </a:t>
            </a:r>
            <a:r>
              <a:rPr lang="en-NZ" sz="2400" dirty="0" smtClean="0">
                <a:solidFill>
                  <a:schemeClr val="tx2"/>
                </a:solidFill>
                <a:latin typeface="Corbel" panose="020B0503020204020204" pitchFamily="34" charset="0"/>
              </a:rPr>
              <a:t>someone before disclosing information. </a:t>
            </a:r>
          </a:p>
          <a:p>
            <a:r>
              <a:rPr lang="en-NZ" sz="2400" dirty="0" smtClean="0">
                <a:solidFill>
                  <a:schemeClr val="tx2"/>
                </a:solidFill>
                <a:latin typeface="Corbel" panose="020B0503020204020204" pitchFamily="34" charset="0"/>
              </a:rPr>
              <a:t>Under half </a:t>
            </a:r>
            <a:r>
              <a:rPr lang="en-NZ" sz="2400" dirty="0">
                <a:solidFill>
                  <a:schemeClr val="tx2"/>
                </a:solidFill>
                <a:latin typeface="Corbel" panose="020B0503020204020204" pitchFamily="34" charset="0"/>
              </a:rPr>
              <a:t>of </a:t>
            </a:r>
            <a:r>
              <a:rPr lang="en-NZ" sz="2400" dirty="0" smtClean="0">
                <a:solidFill>
                  <a:schemeClr val="tx2"/>
                </a:solidFill>
                <a:latin typeface="Corbel" panose="020B0503020204020204" pitchFamily="34" charset="0"/>
              </a:rPr>
              <a:t>the practitioners </a:t>
            </a:r>
            <a:r>
              <a:rPr lang="en-NZ" sz="2400" dirty="0">
                <a:solidFill>
                  <a:schemeClr val="tx2"/>
                </a:solidFill>
                <a:latin typeface="Corbel" panose="020B0503020204020204" pitchFamily="34" charset="0"/>
              </a:rPr>
              <a:t>reported being required </a:t>
            </a:r>
            <a:r>
              <a:rPr lang="en-NZ" sz="2400" dirty="0" smtClean="0">
                <a:solidFill>
                  <a:schemeClr val="tx2"/>
                </a:solidFill>
                <a:latin typeface="Corbel" panose="020B0503020204020204" pitchFamily="34" charset="0"/>
              </a:rPr>
              <a:t>to </a:t>
            </a:r>
            <a:r>
              <a:rPr lang="en-NZ" sz="2400" dirty="0">
                <a:solidFill>
                  <a:schemeClr val="tx2"/>
                </a:solidFill>
                <a:latin typeface="Corbel" panose="020B0503020204020204" pitchFamily="34" charset="0"/>
              </a:rPr>
              <a:t>consult with another staff member </a:t>
            </a:r>
            <a:r>
              <a:rPr lang="en-NZ" sz="2400" dirty="0" smtClean="0">
                <a:solidFill>
                  <a:schemeClr val="tx2"/>
                </a:solidFill>
                <a:latin typeface="Corbel" panose="020B0503020204020204" pitchFamily="34" charset="0"/>
              </a:rPr>
              <a:t>about </a:t>
            </a:r>
            <a:r>
              <a:rPr lang="en-NZ" sz="2400" dirty="0">
                <a:solidFill>
                  <a:schemeClr val="tx2"/>
                </a:solidFill>
                <a:latin typeface="Corbel" panose="020B0503020204020204" pitchFamily="34" charset="0"/>
              </a:rPr>
              <a:t>whether client information can be disclosed. </a:t>
            </a:r>
            <a:endParaRPr lang="en-NZ" sz="2400" dirty="0" smtClean="0">
              <a:solidFill>
                <a:schemeClr val="tx2"/>
              </a:solidFill>
              <a:latin typeface="Corbel" panose="020B0503020204020204" pitchFamily="34" charset="0"/>
            </a:endParaRPr>
          </a:p>
        </p:txBody>
      </p:sp>
    </p:spTree>
    <p:extLst>
      <p:ext uri="{BB962C8B-B14F-4D97-AF65-F5344CB8AC3E}">
        <p14:creationId xmlns:p14="http://schemas.microsoft.com/office/powerpoint/2010/main" val="498986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Disclosing </a:t>
            </a:r>
            <a:r>
              <a:rPr lang="en-NZ" b="1" dirty="0">
                <a:latin typeface="Corbel" panose="020B0503020204020204" pitchFamily="34" charset="0"/>
              </a:rPr>
              <a:t>I</a:t>
            </a:r>
            <a:r>
              <a:rPr lang="en-NZ" b="1" dirty="0" smtClean="0">
                <a:latin typeface="Corbel" panose="020B0503020204020204" pitchFamily="34" charset="0"/>
              </a:rPr>
              <a:t>nformation</a:t>
            </a:r>
            <a:endParaRPr lang="en-NZ" b="1" dirty="0">
              <a:latin typeface="Corbel" panose="020B0503020204020204" pitchFamily="34" charset="0"/>
            </a:endParaRPr>
          </a:p>
        </p:txBody>
      </p:sp>
      <p:sp>
        <p:nvSpPr>
          <p:cNvPr id="3" name="Content Placeholder 2"/>
          <p:cNvSpPr>
            <a:spLocks noGrp="1"/>
          </p:cNvSpPr>
          <p:nvPr>
            <p:ph idx="1"/>
          </p:nvPr>
        </p:nvSpPr>
        <p:spPr/>
        <p:txBody>
          <a:bodyPr/>
          <a:lstStyle/>
          <a:p>
            <a:r>
              <a:rPr lang="en-NZ" sz="2400" dirty="0">
                <a:solidFill>
                  <a:schemeClr val="tx2"/>
                </a:solidFill>
                <a:latin typeface="Corbel" panose="020B0503020204020204" pitchFamily="34" charset="0"/>
              </a:rPr>
              <a:t>Appears to be a disconnect and possible </a:t>
            </a:r>
            <a:r>
              <a:rPr lang="en-NZ" sz="2400" dirty="0" smtClean="0">
                <a:solidFill>
                  <a:schemeClr val="tx2"/>
                </a:solidFill>
                <a:latin typeface="Corbel" panose="020B0503020204020204" pitchFamily="34" charset="0"/>
              </a:rPr>
              <a:t>non-compliance</a:t>
            </a:r>
            <a:r>
              <a:rPr lang="en-NZ" sz="2400" dirty="0">
                <a:solidFill>
                  <a:schemeClr val="tx2"/>
                </a:solidFill>
                <a:latin typeface="Corbel" panose="020B0503020204020204" pitchFamily="34" charset="0"/>
              </a:rPr>
              <a:t>. </a:t>
            </a:r>
          </a:p>
          <a:p>
            <a:pPr lvl="0"/>
            <a:r>
              <a:rPr lang="en-NZ" sz="2400" dirty="0" smtClean="0">
                <a:solidFill>
                  <a:schemeClr val="tx2"/>
                </a:solidFill>
                <a:latin typeface="Corbel" panose="020B0503020204020204" pitchFamily="34" charset="0"/>
              </a:rPr>
              <a:t>If no or inadequate training, </a:t>
            </a:r>
            <a:r>
              <a:rPr lang="en-NZ" sz="2400" dirty="0">
                <a:solidFill>
                  <a:schemeClr val="tx2"/>
                </a:solidFill>
                <a:latin typeface="Corbel" panose="020B0503020204020204" pitchFamily="34" charset="0"/>
              </a:rPr>
              <a:t>information may be mistakenly disclosed or withheld. </a:t>
            </a:r>
            <a:endParaRPr lang="en-NZ" sz="2400" dirty="0" smtClean="0">
              <a:solidFill>
                <a:schemeClr val="tx2"/>
              </a:solidFill>
              <a:latin typeface="Corbel" panose="020B0503020204020204" pitchFamily="34" charset="0"/>
            </a:endParaRPr>
          </a:p>
          <a:p>
            <a:endParaRPr lang="en-NZ" dirty="0">
              <a:solidFill>
                <a:schemeClr val="tx2"/>
              </a:solidFill>
            </a:endParaRPr>
          </a:p>
          <a:p>
            <a:endParaRPr lang="en-NZ" dirty="0"/>
          </a:p>
          <a:p>
            <a:endParaRPr lang="en-NZ" dirty="0"/>
          </a:p>
        </p:txBody>
      </p:sp>
    </p:spTree>
    <p:extLst>
      <p:ext uri="{BB962C8B-B14F-4D97-AF65-F5344CB8AC3E}">
        <p14:creationId xmlns:p14="http://schemas.microsoft.com/office/powerpoint/2010/main" val="2401609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Privacy and </a:t>
            </a:r>
            <a:r>
              <a:rPr lang="en-NZ" b="1" dirty="0">
                <a:latin typeface="Corbel" panose="020B0503020204020204" pitchFamily="34" charset="0"/>
              </a:rPr>
              <a:t>Māori</a:t>
            </a:r>
          </a:p>
        </p:txBody>
      </p:sp>
      <p:sp>
        <p:nvSpPr>
          <p:cNvPr id="3" name="Content Placeholder 2"/>
          <p:cNvSpPr>
            <a:spLocks noGrp="1"/>
          </p:cNvSpPr>
          <p:nvPr>
            <p:ph idx="1"/>
          </p:nvPr>
        </p:nvSpPr>
        <p:spPr/>
        <p:txBody>
          <a:bodyPr/>
          <a:lstStyle/>
          <a:p>
            <a:pPr lvl="0"/>
            <a:r>
              <a:rPr lang="en-NZ" sz="2400" dirty="0" smtClean="0">
                <a:solidFill>
                  <a:schemeClr val="tx2"/>
                </a:solidFill>
                <a:latin typeface="Corbel" panose="020B0503020204020204" pitchFamily="34" charset="0"/>
              </a:rPr>
              <a:t>Māori providers suggested the </a:t>
            </a:r>
            <a:r>
              <a:rPr lang="en-NZ" sz="2400" dirty="0">
                <a:solidFill>
                  <a:schemeClr val="tx2"/>
                </a:solidFill>
                <a:latin typeface="Corbel" panose="020B0503020204020204" pitchFamily="34" charset="0"/>
              </a:rPr>
              <a:t>Act is at times incongruous with a Māori </a:t>
            </a:r>
            <a:r>
              <a:rPr lang="en-NZ" sz="2400" dirty="0" smtClean="0">
                <a:solidFill>
                  <a:schemeClr val="tx2"/>
                </a:solidFill>
                <a:latin typeface="Corbel" panose="020B0503020204020204" pitchFamily="34" charset="0"/>
              </a:rPr>
              <a:t>worldview.</a:t>
            </a:r>
          </a:p>
          <a:p>
            <a:pPr lvl="0"/>
            <a:r>
              <a:rPr lang="en-NZ" sz="2400" dirty="0" smtClean="0">
                <a:solidFill>
                  <a:schemeClr val="tx2"/>
                </a:solidFill>
                <a:latin typeface="Corbel" panose="020B0503020204020204" pitchFamily="34" charset="0"/>
              </a:rPr>
              <a:t>Information collectively </a:t>
            </a:r>
            <a:r>
              <a:rPr lang="en-NZ" sz="2400" dirty="0">
                <a:solidFill>
                  <a:schemeClr val="tx2"/>
                </a:solidFill>
                <a:latin typeface="Corbel" panose="020B0503020204020204" pitchFamily="34" charset="0"/>
              </a:rPr>
              <a:t>owned by </a:t>
            </a:r>
            <a:r>
              <a:rPr lang="en-NZ" sz="2400" dirty="0" smtClean="0">
                <a:solidFill>
                  <a:schemeClr val="tx2"/>
                </a:solidFill>
                <a:latin typeface="Corbel" panose="020B0503020204020204" pitchFamily="34" charset="0"/>
              </a:rPr>
              <a:t>whānau.</a:t>
            </a:r>
          </a:p>
          <a:p>
            <a:pPr lvl="0"/>
            <a:r>
              <a:rPr lang="en-NZ" sz="2400" dirty="0" smtClean="0">
                <a:solidFill>
                  <a:schemeClr val="tx2"/>
                </a:solidFill>
                <a:latin typeface="Corbel" panose="020B0503020204020204" pitchFamily="34" charset="0"/>
              </a:rPr>
              <a:t>The </a:t>
            </a:r>
            <a:r>
              <a:rPr lang="en-NZ" sz="2400" dirty="0">
                <a:solidFill>
                  <a:schemeClr val="tx2"/>
                </a:solidFill>
                <a:latin typeface="Corbel" panose="020B0503020204020204" pitchFamily="34" charset="0"/>
              </a:rPr>
              <a:t>Act is often being breached </a:t>
            </a:r>
            <a:r>
              <a:rPr lang="en-NZ" sz="2400" dirty="0" smtClean="0">
                <a:solidFill>
                  <a:schemeClr val="tx2"/>
                </a:solidFill>
                <a:latin typeface="Corbel" panose="020B0503020204020204" pitchFamily="34" charset="0"/>
              </a:rPr>
              <a:t>because of this.</a:t>
            </a:r>
            <a:endParaRPr lang="en-NZ" sz="2400" dirty="0">
              <a:solidFill>
                <a:schemeClr val="tx2"/>
              </a:solidFill>
              <a:latin typeface="Corbel" panose="020B0503020204020204" pitchFamily="34" charset="0"/>
            </a:endParaRPr>
          </a:p>
        </p:txBody>
      </p:sp>
    </p:spTree>
    <p:extLst>
      <p:ext uri="{BB962C8B-B14F-4D97-AF65-F5344CB8AC3E}">
        <p14:creationId xmlns:p14="http://schemas.microsoft.com/office/powerpoint/2010/main" val="2361547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Primary Challenges</a:t>
            </a:r>
            <a:endParaRPr lang="en-NZ" b="1" dirty="0">
              <a:latin typeface="Corbel" panose="020B0503020204020204" pitchFamily="34" charset="0"/>
            </a:endParaRPr>
          </a:p>
        </p:txBody>
      </p:sp>
      <p:sp>
        <p:nvSpPr>
          <p:cNvPr id="3" name="Content Placeholder 2"/>
          <p:cNvSpPr>
            <a:spLocks noGrp="1"/>
          </p:cNvSpPr>
          <p:nvPr>
            <p:ph idx="1"/>
          </p:nvPr>
        </p:nvSpPr>
        <p:spPr/>
        <p:txBody>
          <a:bodyPr/>
          <a:lstStyle/>
          <a:p>
            <a:pPr lvl="0"/>
            <a:r>
              <a:rPr lang="en-NZ" sz="2400" dirty="0" smtClean="0">
                <a:latin typeface="Corbel" panose="020B0503020204020204" pitchFamily="34" charset="0"/>
              </a:rPr>
              <a:t>Information withheld </a:t>
            </a:r>
            <a:r>
              <a:rPr lang="en-NZ" sz="2400" dirty="0">
                <a:latin typeface="Corbel" panose="020B0503020204020204" pitchFamily="34" charset="0"/>
              </a:rPr>
              <a:t>when it was believed sharing would benefit the </a:t>
            </a:r>
            <a:r>
              <a:rPr lang="en-NZ" sz="2400" dirty="0" smtClean="0">
                <a:latin typeface="Corbel" panose="020B0503020204020204" pitchFamily="34" charset="0"/>
              </a:rPr>
              <a:t>client.</a:t>
            </a:r>
          </a:p>
          <a:p>
            <a:pPr lvl="0"/>
            <a:r>
              <a:rPr lang="en-NZ" sz="2400" dirty="0" smtClean="0">
                <a:latin typeface="Corbel" panose="020B0503020204020204" pitchFamily="34" charset="0"/>
              </a:rPr>
              <a:t>Not </a:t>
            </a:r>
            <a:r>
              <a:rPr lang="en-NZ" sz="2400" dirty="0">
                <a:latin typeface="Corbel" panose="020B0503020204020204" pitchFamily="34" charset="0"/>
              </a:rPr>
              <a:t>knowing who to share information with.</a:t>
            </a:r>
          </a:p>
          <a:p>
            <a:pPr lvl="0"/>
            <a:r>
              <a:rPr lang="en-NZ" sz="2400" dirty="0">
                <a:latin typeface="Corbel" panose="020B0503020204020204" pitchFamily="34" charset="0"/>
              </a:rPr>
              <a:t>Some organisations and practitioners feared sharing information in case it places them in breach of the Act. </a:t>
            </a:r>
            <a:endParaRPr lang="en-NZ" sz="2400" dirty="0" smtClean="0">
              <a:latin typeface="Corbel" panose="020B0503020204020204" pitchFamily="34" charset="0"/>
            </a:endParaRPr>
          </a:p>
          <a:p>
            <a:pPr lvl="0"/>
            <a:r>
              <a:rPr lang="en-NZ" sz="2400" dirty="0">
                <a:latin typeface="Corbel" panose="020B0503020204020204" pitchFamily="34" charset="0"/>
              </a:rPr>
              <a:t>Some situations where participants thought the Act was being used as an excuse to refuse information sharing requests. </a:t>
            </a:r>
          </a:p>
          <a:p>
            <a:pPr lvl="0"/>
            <a:endParaRPr lang="en-NZ" dirty="0">
              <a:solidFill>
                <a:schemeClr val="tx2"/>
              </a:solidFill>
            </a:endParaRPr>
          </a:p>
          <a:p>
            <a:endParaRPr lang="en-NZ" dirty="0">
              <a:solidFill>
                <a:schemeClr val="tx2"/>
              </a:solidFill>
            </a:endParaRPr>
          </a:p>
          <a:p>
            <a:endParaRPr lang="en-NZ" dirty="0"/>
          </a:p>
          <a:p>
            <a:endParaRPr lang="en-NZ" dirty="0"/>
          </a:p>
        </p:txBody>
      </p:sp>
    </p:spTree>
    <p:extLst>
      <p:ext uri="{BB962C8B-B14F-4D97-AF65-F5344CB8AC3E}">
        <p14:creationId xmlns:p14="http://schemas.microsoft.com/office/powerpoint/2010/main" val="1512248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3568" y="620688"/>
            <a:ext cx="7772400" cy="1143000"/>
          </a:xfrm>
        </p:spPr>
        <p:txBody>
          <a:bodyPr/>
          <a:lstStyle/>
          <a:p>
            <a:r>
              <a:rPr lang="en-NZ" b="1" dirty="0" smtClean="0">
                <a:latin typeface="Corbel" panose="020B0503020204020204" pitchFamily="34" charset="0"/>
              </a:rPr>
              <a:t>Recommendations</a:t>
            </a:r>
            <a:endParaRPr lang="en-NZ" b="1" dirty="0">
              <a:latin typeface="Corbel" panose="020B0503020204020204" pitchFamily="34" charset="0"/>
            </a:endParaRPr>
          </a:p>
        </p:txBody>
      </p:sp>
      <p:sp>
        <p:nvSpPr>
          <p:cNvPr id="5" name="Content Placeholder 2"/>
          <p:cNvSpPr>
            <a:spLocks noGrp="1"/>
          </p:cNvSpPr>
          <p:nvPr>
            <p:ph idx="1"/>
          </p:nvPr>
        </p:nvSpPr>
        <p:spPr>
          <a:xfrm>
            <a:off x="683568" y="1772816"/>
            <a:ext cx="7772400" cy="4114800"/>
          </a:xfrm>
        </p:spPr>
        <p:txBody>
          <a:bodyPr/>
          <a:lstStyle/>
          <a:p>
            <a:pPr marL="514350" lvl="0" indent="-514350">
              <a:buFont typeface="+mj-lt"/>
              <a:buAutoNum type="arabicPeriod"/>
            </a:pPr>
            <a:r>
              <a:rPr lang="en-NZ" sz="2200" dirty="0" smtClean="0">
                <a:solidFill>
                  <a:schemeClr val="tx2"/>
                </a:solidFill>
                <a:latin typeface="Corbel" panose="020B0503020204020204" pitchFamily="34" charset="0"/>
              </a:rPr>
              <a:t>Appropriate </a:t>
            </a:r>
            <a:r>
              <a:rPr lang="en-NZ" sz="2200" dirty="0">
                <a:solidFill>
                  <a:schemeClr val="tx2"/>
                </a:solidFill>
                <a:latin typeface="Corbel" panose="020B0503020204020204" pitchFamily="34" charset="0"/>
              </a:rPr>
              <a:t>staff </a:t>
            </a:r>
            <a:r>
              <a:rPr lang="en-NZ" sz="2200" dirty="0" smtClean="0">
                <a:solidFill>
                  <a:schemeClr val="tx2"/>
                </a:solidFill>
                <a:latin typeface="Corbel" panose="020B0503020204020204" pitchFamily="34" charset="0"/>
              </a:rPr>
              <a:t>training. </a:t>
            </a:r>
          </a:p>
          <a:p>
            <a:pPr marL="514350" lvl="0" indent="-514350">
              <a:buFont typeface="+mj-lt"/>
              <a:buAutoNum type="arabicPeriod"/>
            </a:pPr>
            <a:r>
              <a:rPr lang="en-NZ" sz="2200" dirty="0" smtClean="0">
                <a:solidFill>
                  <a:schemeClr val="tx2"/>
                </a:solidFill>
                <a:latin typeface="Corbel" panose="020B0503020204020204" pitchFamily="34" charset="0"/>
              </a:rPr>
              <a:t>Explicit </a:t>
            </a:r>
            <a:r>
              <a:rPr lang="en-NZ" sz="2200" dirty="0">
                <a:solidFill>
                  <a:schemeClr val="tx2"/>
                </a:solidFill>
                <a:latin typeface="Corbel" panose="020B0503020204020204" pitchFamily="34" charset="0"/>
              </a:rPr>
              <a:t>instruction be given </a:t>
            </a:r>
            <a:r>
              <a:rPr lang="en-NZ" sz="2200" dirty="0" smtClean="0">
                <a:solidFill>
                  <a:schemeClr val="tx2"/>
                </a:solidFill>
                <a:latin typeface="Corbel" panose="020B0503020204020204" pitchFamily="34" charset="0"/>
              </a:rPr>
              <a:t>to </a:t>
            </a:r>
            <a:r>
              <a:rPr lang="en-NZ" sz="2200" dirty="0">
                <a:solidFill>
                  <a:schemeClr val="tx2"/>
                </a:solidFill>
                <a:latin typeface="Corbel" panose="020B0503020204020204" pitchFamily="34" charset="0"/>
              </a:rPr>
              <a:t>staff </a:t>
            </a:r>
            <a:r>
              <a:rPr lang="en-NZ" sz="2200" dirty="0" smtClean="0">
                <a:solidFill>
                  <a:schemeClr val="tx2"/>
                </a:solidFill>
                <a:latin typeface="Corbel" panose="020B0503020204020204" pitchFamily="34" charset="0"/>
              </a:rPr>
              <a:t>that informal </a:t>
            </a:r>
            <a:r>
              <a:rPr lang="en-NZ" sz="2200" dirty="0">
                <a:solidFill>
                  <a:schemeClr val="tx2"/>
                </a:solidFill>
                <a:latin typeface="Corbel" panose="020B0503020204020204" pitchFamily="34" charset="0"/>
              </a:rPr>
              <a:t>information sharing is a breach of the Act and agencies implement processes to combat this.</a:t>
            </a:r>
          </a:p>
          <a:p>
            <a:pPr marL="514350" lvl="0" indent="-514350">
              <a:buFont typeface="+mj-lt"/>
              <a:buAutoNum type="arabicPeriod"/>
            </a:pPr>
            <a:r>
              <a:rPr lang="en-NZ" sz="2200" dirty="0" smtClean="0">
                <a:solidFill>
                  <a:schemeClr val="tx2"/>
                </a:solidFill>
                <a:latin typeface="Corbel" panose="020B0503020204020204" pitchFamily="34" charset="0"/>
              </a:rPr>
              <a:t>Regular audits </a:t>
            </a:r>
            <a:r>
              <a:rPr lang="en-NZ" sz="2200" dirty="0">
                <a:solidFill>
                  <a:schemeClr val="tx2"/>
                </a:solidFill>
                <a:latin typeface="Corbel" panose="020B0503020204020204" pitchFamily="34" charset="0"/>
              </a:rPr>
              <a:t>of IT security of client </a:t>
            </a:r>
            <a:r>
              <a:rPr lang="en-NZ" sz="2200" dirty="0" smtClean="0">
                <a:solidFill>
                  <a:schemeClr val="tx2"/>
                </a:solidFill>
                <a:latin typeface="Corbel" panose="020B0503020204020204" pitchFamily="34" charset="0"/>
              </a:rPr>
              <a:t>information and refer to the </a:t>
            </a:r>
            <a:r>
              <a:rPr lang="en-NZ" sz="2200" dirty="0">
                <a:solidFill>
                  <a:schemeClr val="tx2"/>
                </a:solidFill>
                <a:latin typeface="Corbel" panose="020B0503020204020204" pitchFamily="34" charset="0"/>
              </a:rPr>
              <a:t>technology guidance section on the </a:t>
            </a:r>
            <a:r>
              <a:rPr lang="en-NZ" sz="2200" dirty="0" smtClean="0">
                <a:solidFill>
                  <a:schemeClr val="tx2"/>
                </a:solidFill>
                <a:latin typeface="Corbel" panose="020B0503020204020204" pitchFamily="34" charset="0"/>
              </a:rPr>
              <a:t>OPC </a:t>
            </a:r>
            <a:r>
              <a:rPr lang="en-NZ" sz="2200" dirty="0">
                <a:solidFill>
                  <a:schemeClr val="tx2"/>
                </a:solidFill>
                <a:latin typeface="Corbel" panose="020B0503020204020204" pitchFamily="34" charset="0"/>
              </a:rPr>
              <a:t>website</a:t>
            </a:r>
            <a:r>
              <a:rPr lang="en-NZ" sz="2200" dirty="0" smtClean="0">
                <a:solidFill>
                  <a:schemeClr val="tx2"/>
                </a:solidFill>
                <a:latin typeface="Corbel" panose="020B0503020204020204" pitchFamily="34" charset="0"/>
              </a:rPr>
              <a:t>.</a:t>
            </a:r>
          </a:p>
          <a:p>
            <a:pPr marL="514350" lvl="0" indent="-514350">
              <a:buFont typeface="+mj-lt"/>
              <a:buAutoNum type="arabicPeriod" startAt="4"/>
            </a:pPr>
            <a:r>
              <a:rPr lang="en-NZ" sz="2200" dirty="0">
                <a:solidFill>
                  <a:schemeClr val="tx2"/>
                </a:solidFill>
                <a:latin typeface="Corbel" panose="020B0503020204020204" pitchFamily="34" charset="0"/>
              </a:rPr>
              <a:t>All agencies have a privacy officer and staff made aware of who the privacy officer is and their role. </a:t>
            </a:r>
          </a:p>
          <a:p>
            <a:pPr marL="514350" lvl="0" indent="-514350">
              <a:buFont typeface="+mj-lt"/>
              <a:buAutoNum type="arabicPeriod" startAt="4"/>
            </a:pPr>
            <a:r>
              <a:rPr lang="en-NZ" sz="2200" dirty="0" smtClean="0">
                <a:solidFill>
                  <a:schemeClr val="tx2"/>
                </a:solidFill>
                <a:latin typeface="Corbel" panose="020B0503020204020204" pitchFamily="34" charset="0"/>
              </a:rPr>
              <a:t>Promote the </a:t>
            </a:r>
            <a:r>
              <a:rPr lang="en-NZ" sz="2200" dirty="0">
                <a:solidFill>
                  <a:schemeClr val="tx2"/>
                </a:solidFill>
                <a:latin typeface="Corbel" panose="020B0503020204020204" pitchFamily="34" charset="0"/>
              </a:rPr>
              <a:t>benefits of having a privacy officer and the training available through the </a:t>
            </a:r>
            <a:r>
              <a:rPr lang="en-NZ" sz="2200" dirty="0" smtClean="0">
                <a:solidFill>
                  <a:schemeClr val="tx2"/>
                </a:solidFill>
                <a:latin typeface="Corbel" panose="020B0503020204020204" pitchFamily="34" charset="0"/>
              </a:rPr>
              <a:t>OPC.</a:t>
            </a:r>
            <a:endParaRPr lang="en-NZ" sz="2200" dirty="0">
              <a:solidFill>
                <a:schemeClr val="tx2"/>
              </a:solidFill>
              <a:latin typeface="Corbel" panose="020B0503020204020204" pitchFamily="34" charset="0"/>
            </a:endParaRPr>
          </a:p>
        </p:txBody>
      </p:sp>
    </p:spTree>
    <p:extLst>
      <p:ext uri="{BB962C8B-B14F-4D97-AF65-F5344CB8AC3E}">
        <p14:creationId xmlns:p14="http://schemas.microsoft.com/office/powerpoint/2010/main" val="1537449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3568" y="620688"/>
            <a:ext cx="7772400" cy="1143000"/>
          </a:xfrm>
        </p:spPr>
        <p:txBody>
          <a:bodyPr/>
          <a:lstStyle/>
          <a:p>
            <a:r>
              <a:rPr lang="en-NZ" b="1" dirty="0"/>
              <a:t>R</a:t>
            </a:r>
            <a:r>
              <a:rPr lang="en-NZ" b="1" dirty="0" smtClean="0"/>
              <a:t>ecommendations</a:t>
            </a:r>
            <a:endParaRPr lang="en-NZ" b="1" dirty="0"/>
          </a:p>
        </p:txBody>
      </p:sp>
      <p:sp>
        <p:nvSpPr>
          <p:cNvPr id="5" name="Content Placeholder 2"/>
          <p:cNvSpPr>
            <a:spLocks noGrp="1"/>
          </p:cNvSpPr>
          <p:nvPr>
            <p:ph idx="1"/>
          </p:nvPr>
        </p:nvSpPr>
        <p:spPr>
          <a:xfrm>
            <a:off x="683568" y="1844824"/>
            <a:ext cx="7772400" cy="4114800"/>
          </a:xfrm>
        </p:spPr>
        <p:txBody>
          <a:bodyPr/>
          <a:lstStyle/>
          <a:p>
            <a:pPr marL="514350" lvl="0" indent="-514350">
              <a:buFont typeface="+mj-lt"/>
              <a:buAutoNum type="arabicPeriod" startAt="6"/>
            </a:pPr>
            <a:r>
              <a:rPr lang="en-NZ" sz="2200" dirty="0" smtClean="0">
                <a:solidFill>
                  <a:schemeClr val="tx2"/>
                </a:solidFill>
                <a:latin typeface="Corbel" panose="020B0503020204020204" pitchFamily="34" charset="0"/>
              </a:rPr>
              <a:t>Education at </a:t>
            </a:r>
            <a:r>
              <a:rPr lang="en-NZ" sz="2200" dirty="0">
                <a:solidFill>
                  <a:schemeClr val="tx2"/>
                </a:solidFill>
                <a:latin typeface="Corbel" panose="020B0503020204020204" pitchFamily="34" charset="0"/>
              </a:rPr>
              <a:t>an operational level </a:t>
            </a:r>
            <a:r>
              <a:rPr lang="en-NZ" sz="2200" dirty="0" smtClean="0">
                <a:solidFill>
                  <a:schemeClr val="tx2"/>
                </a:solidFill>
                <a:latin typeface="Corbel" panose="020B0503020204020204" pitchFamily="34" charset="0"/>
              </a:rPr>
              <a:t>so agencies/practitioners know their </a:t>
            </a:r>
            <a:r>
              <a:rPr lang="en-NZ" sz="2200" dirty="0">
                <a:solidFill>
                  <a:schemeClr val="tx2"/>
                </a:solidFill>
                <a:latin typeface="Corbel" panose="020B0503020204020204" pitchFamily="34" charset="0"/>
              </a:rPr>
              <a:t>obligations under the </a:t>
            </a:r>
            <a:r>
              <a:rPr lang="en-NZ" sz="2200" dirty="0" smtClean="0">
                <a:solidFill>
                  <a:schemeClr val="tx2"/>
                </a:solidFill>
                <a:latin typeface="Corbel" panose="020B0503020204020204" pitchFamily="34" charset="0"/>
              </a:rPr>
              <a:t>Act and incorporate </a:t>
            </a:r>
            <a:r>
              <a:rPr lang="en-NZ" sz="2200" dirty="0">
                <a:solidFill>
                  <a:schemeClr val="tx2"/>
                </a:solidFill>
                <a:latin typeface="Corbel" panose="020B0503020204020204" pitchFamily="34" charset="0"/>
              </a:rPr>
              <a:t>them into policies and culture. </a:t>
            </a:r>
          </a:p>
          <a:p>
            <a:pPr marL="514350" lvl="0" indent="-514350">
              <a:buFont typeface="+mj-lt"/>
              <a:buAutoNum type="arabicPeriod" startAt="6"/>
            </a:pPr>
            <a:r>
              <a:rPr lang="en-NZ" sz="2200" dirty="0">
                <a:solidFill>
                  <a:schemeClr val="tx2"/>
                </a:solidFill>
                <a:latin typeface="Corbel" panose="020B0503020204020204" pitchFamily="34" charset="0"/>
              </a:rPr>
              <a:t>Agencies </a:t>
            </a:r>
            <a:r>
              <a:rPr lang="en-NZ" sz="2200" dirty="0" smtClean="0">
                <a:solidFill>
                  <a:schemeClr val="tx2"/>
                </a:solidFill>
                <a:latin typeface="Corbel" panose="020B0503020204020204" pitchFamily="34" charset="0"/>
              </a:rPr>
              <a:t>use resources </a:t>
            </a:r>
            <a:r>
              <a:rPr lang="en-NZ" sz="2200" dirty="0">
                <a:solidFill>
                  <a:schemeClr val="tx2"/>
                </a:solidFill>
                <a:latin typeface="Corbel" panose="020B0503020204020204" pitchFamily="34" charset="0"/>
              </a:rPr>
              <a:t>on the </a:t>
            </a:r>
            <a:r>
              <a:rPr lang="en-NZ" sz="2200" dirty="0" smtClean="0">
                <a:solidFill>
                  <a:schemeClr val="tx2"/>
                </a:solidFill>
                <a:latin typeface="Corbel" panose="020B0503020204020204" pitchFamily="34" charset="0"/>
              </a:rPr>
              <a:t>OPC </a:t>
            </a:r>
            <a:r>
              <a:rPr lang="en-NZ" sz="2200" dirty="0">
                <a:solidFill>
                  <a:schemeClr val="tx2"/>
                </a:solidFill>
                <a:latin typeface="Corbel" panose="020B0503020204020204" pitchFamily="34" charset="0"/>
              </a:rPr>
              <a:t>website as part of this process</a:t>
            </a:r>
            <a:r>
              <a:rPr lang="en-NZ" sz="2200" dirty="0" smtClean="0">
                <a:solidFill>
                  <a:schemeClr val="tx2"/>
                </a:solidFill>
                <a:latin typeface="Corbel" panose="020B0503020204020204" pitchFamily="34" charset="0"/>
              </a:rPr>
              <a:t>.</a:t>
            </a:r>
          </a:p>
          <a:p>
            <a:pPr marL="514350" lvl="0" indent="-514350">
              <a:buFont typeface="+mj-lt"/>
              <a:buAutoNum type="arabicPeriod" startAt="8"/>
            </a:pPr>
            <a:r>
              <a:rPr lang="en-NZ" sz="2200" dirty="0">
                <a:solidFill>
                  <a:schemeClr val="tx2"/>
                </a:solidFill>
                <a:latin typeface="Corbel" panose="020B0503020204020204" pitchFamily="34" charset="0"/>
              </a:rPr>
              <a:t>The issues raised regarding a Māori worldview and privacy warrant further exploration.</a:t>
            </a:r>
          </a:p>
          <a:p>
            <a:pPr marL="514350" lvl="0" indent="-514350">
              <a:buFont typeface="+mj-lt"/>
              <a:buAutoNum type="arabicPeriod" startAt="8"/>
            </a:pPr>
            <a:r>
              <a:rPr lang="en-NZ" sz="2200" dirty="0">
                <a:solidFill>
                  <a:schemeClr val="tx2"/>
                </a:solidFill>
                <a:latin typeface="Corbel" panose="020B0503020204020204" pitchFamily="34" charset="0"/>
              </a:rPr>
              <a:t>All staff members working under AISAs are comprehensively trained in their use</a:t>
            </a:r>
            <a:r>
              <a:rPr lang="en-NZ" sz="2200" dirty="0" smtClean="0">
                <a:solidFill>
                  <a:schemeClr val="tx2"/>
                </a:solidFill>
                <a:latin typeface="Corbel" panose="020B0503020204020204" pitchFamily="34" charset="0"/>
              </a:rPr>
              <a:t>.</a:t>
            </a:r>
          </a:p>
          <a:p>
            <a:pPr marL="514350" indent="-514350">
              <a:buFont typeface="+mj-lt"/>
              <a:buAutoNum type="arabicPeriod" startAt="8"/>
            </a:pPr>
            <a:r>
              <a:rPr lang="en-NZ" sz="2200" dirty="0">
                <a:solidFill>
                  <a:schemeClr val="tx2"/>
                </a:solidFill>
                <a:latin typeface="Corbel" panose="020B0503020204020204" pitchFamily="34" charset="0"/>
              </a:rPr>
              <a:t>Agencies and practitioners utilise the guide ‘An A to Z of Approved Information Sharing Agreements (AISAs)’ produced by the Office of the Privacy Commissioner. </a:t>
            </a:r>
          </a:p>
          <a:p>
            <a:pPr marL="514350" lvl="0" indent="-514350">
              <a:buFont typeface="+mj-lt"/>
              <a:buAutoNum type="arabicPeriod" startAt="8"/>
            </a:pPr>
            <a:endParaRPr lang="en-NZ" sz="2000" dirty="0">
              <a:solidFill>
                <a:schemeClr val="tx2"/>
              </a:solidFill>
              <a:latin typeface="Corbel" panose="020B0503020204020204" pitchFamily="34" charset="0"/>
            </a:endParaRPr>
          </a:p>
          <a:p>
            <a:pPr marL="514350" lvl="0" indent="-514350">
              <a:buFont typeface="+mj-lt"/>
              <a:buAutoNum type="arabicPeriod" startAt="6"/>
            </a:pPr>
            <a:endParaRPr lang="en-NZ" sz="2000" dirty="0">
              <a:solidFill>
                <a:schemeClr val="tx2"/>
              </a:solidFill>
              <a:latin typeface="Corbel" panose="020B0503020204020204" pitchFamily="34" charset="0"/>
            </a:endParaRPr>
          </a:p>
        </p:txBody>
      </p:sp>
    </p:spTree>
    <p:extLst>
      <p:ext uri="{BB962C8B-B14F-4D97-AF65-F5344CB8AC3E}">
        <p14:creationId xmlns:p14="http://schemas.microsoft.com/office/powerpoint/2010/main" val="3091735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3568" y="908720"/>
            <a:ext cx="7772400" cy="1143000"/>
          </a:xfrm>
        </p:spPr>
        <p:txBody>
          <a:bodyPr/>
          <a:lstStyle/>
          <a:p>
            <a:r>
              <a:rPr lang="en-NZ" b="1" dirty="0"/>
              <a:t>R</a:t>
            </a:r>
            <a:r>
              <a:rPr lang="en-NZ" b="1" dirty="0" smtClean="0"/>
              <a:t>ecommendations</a:t>
            </a:r>
            <a:endParaRPr lang="en-NZ" b="1" dirty="0"/>
          </a:p>
        </p:txBody>
      </p:sp>
      <p:sp>
        <p:nvSpPr>
          <p:cNvPr id="5" name="Content Placeholder 2"/>
          <p:cNvSpPr>
            <a:spLocks noGrp="1"/>
          </p:cNvSpPr>
          <p:nvPr>
            <p:ph idx="1"/>
          </p:nvPr>
        </p:nvSpPr>
        <p:spPr>
          <a:xfrm>
            <a:off x="683568" y="2204864"/>
            <a:ext cx="7772400" cy="4114800"/>
          </a:xfrm>
        </p:spPr>
        <p:txBody>
          <a:bodyPr/>
          <a:lstStyle/>
          <a:p>
            <a:pPr marL="514350" lvl="0" indent="-514350">
              <a:buFont typeface="+mj-lt"/>
              <a:buAutoNum type="arabicPeriod" startAt="11"/>
            </a:pPr>
            <a:r>
              <a:rPr lang="en-NZ" sz="2200" dirty="0" smtClean="0">
                <a:solidFill>
                  <a:schemeClr val="tx2"/>
                </a:solidFill>
                <a:latin typeface="Corbel" panose="020B0503020204020204" pitchFamily="34" charset="0"/>
              </a:rPr>
              <a:t>Investment </a:t>
            </a:r>
            <a:r>
              <a:rPr lang="en-NZ" sz="2200" dirty="0">
                <a:solidFill>
                  <a:schemeClr val="tx2"/>
                </a:solidFill>
                <a:latin typeface="Corbel" panose="020B0503020204020204" pitchFamily="34" charset="0"/>
              </a:rPr>
              <a:t>into </a:t>
            </a:r>
            <a:r>
              <a:rPr lang="en-NZ" sz="2200" dirty="0" smtClean="0">
                <a:solidFill>
                  <a:schemeClr val="tx2"/>
                </a:solidFill>
                <a:latin typeface="Corbel" panose="020B0503020204020204" pitchFamily="34" charset="0"/>
              </a:rPr>
              <a:t>a </a:t>
            </a:r>
            <a:r>
              <a:rPr lang="en-NZ" sz="2200" dirty="0">
                <a:solidFill>
                  <a:schemeClr val="tx2"/>
                </a:solidFill>
                <a:latin typeface="Corbel" panose="020B0503020204020204" pitchFamily="34" charset="0"/>
              </a:rPr>
              <a:t>more useable system to allow for and encourage information sharing under </a:t>
            </a:r>
            <a:r>
              <a:rPr lang="en-NZ" sz="2200" dirty="0" smtClean="0">
                <a:solidFill>
                  <a:schemeClr val="tx2"/>
                </a:solidFill>
                <a:latin typeface="Corbel" panose="020B0503020204020204" pitchFamily="34" charset="0"/>
              </a:rPr>
              <a:t>AISAs.</a:t>
            </a:r>
          </a:p>
          <a:p>
            <a:pPr marL="514350" lvl="0" indent="-514350">
              <a:buFont typeface="+mj-lt"/>
              <a:buAutoNum type="arabicPeriod" startAt="11"/>
            </a:pPr>
            <a:r>
              <a:rPr lang="en-NZ" sz="2200" dirty="0" smtClean="0">
                <a:solidFill>
                  <a:schemeClr val="tx2"/>
                </a:solidFill>
                <a:latin typeface="Corbel" panose="020B0503020204020204" pitchFamily="34" charset="0"/>
              </a:rPr>
              <a:t>The </a:t>
            </a:r>
            <a:r>
              <a:rPr lang="en-NZ" sz="2200" dirty="0">
                <a:solidFill>
                  <a:schemeClr val="tx2"/>
                </a:solidFill>
                <a:latin typeface="Corbel" panose="020B0503020204020204" pitchFamily="34" charset="0"/>
              </a:rPr>
              <a:t>inclusion of </a:t>
            </a:r>
            <a:r>
              <a:rPr lang="en-NZ" sz="2200" dirty="0" smtClean="0">
                <a:solidFill>
                  <a:schemeClr val="tx2"/>
                </a:solidFill>
                <a:latin typeface="Corbel" panose="020B0503020204020204" pitchFamily="34" charset="0"/>
              </a:rPr>
              <a:t>NGOs as </a:t>
            </a:r>
            <a:r>
              <a:rPr lang="en-NZ" sz="2200" dirty="0">
                <a:solidFill>
                  <a:schemeClr val="tx2"/>
                </a:solidFill>
                <a:latin typeface="Corbel" panose="020B0503020204020204" pitchFamily="34" charset="0"/>
              </a:rPr>
              <a:t>parties to the agreements be </a:t>
            </a:r>
            <a:r>
              <a:rPr lang="en-NZ" sz="2200" dirty="0" smtClean="0">
                <a:solidFill>
                  <a:schemeClr val="tx2"/>
                </a:solidFill>
                <a:latin typeface="Corbel" panose="020B0503020204020204" pitchFamily="34" charset="0"/>
              </a:rPr>
              <a:t>considered.</a:t>
            </a:r>
          </a:p>
          <a:p>
            <a:pPr marL="514350" lvl="0" indent="-514350">
              <a:buFont typeface="+mj-lt"/>
              <a:buAutoNum type="arabicPeriod" startAt="13"/>
            </a:pPr>
            <a:r>
              <a:rPr lang="en-NZ" sz="2200" dirty="0" smtClean="0">
                <a:solidFill>
                  <a:schemeClr val="tx2"/>
                </a:solidFill>
                <a:latin typeface="Corbel" panose="020B0503020204020204" pitchFamily="34" charset="0"/>
              </a:rPr>
              <a:t> </a:t>
            </a:r>
            <a:r>
              <a:rPr lang="en-NZ" sz="2200" dirty="0">
                <a:solidFill>
                  <a:schemeClr val="tx2"/>
                </a:solidFill>
                <a:latin typeface="Corbel" panose="020B0503020204020204" pitchFamily="34" charset="0"/>
              </a:rPr>
              <a:t>Short ‘go-to’ guides on information sharing and certain privacy principles are produced. </a:t>
            </a:r>
          </a:p>
          <a:p>
            <a:pPr marL="514350" lvl="0" indent="-514350">
              <a:buFont typeface="+mj-lt"/>
              <a:buAutoNum type="arabicPeriod" startAt="13"/>
            </a:pPr>
            <a:r>
              <a:rPr lang="en-NZ" sz="2200" dirty="0">
                <a:solidFill>
                  <a:schemeClr val="tx2"/>
                </a:solidFill>
                <a:latin typeface="Corbel" panose="020B0503020204020204" pitchFamily="34" charset="0"/>
              </a:rPr>
              <a:t>The guides be written so they are easy to understand, use case studies and  possibly flowcharts and incorporate resources already available on the Office of the Privacy Commissioner website. </a:t>
            </a:r>
          </a:p>
          <a:p>
            <a:pPr marL="514350" lvl="0" indent="-514350">
              <a:buFont typeface="+mj-lt"/>
              <a:buAutoNum type="arabicPeriod" startAt="11"/>
            </a:pPr>
            <a:endParaRPr lang="en-NZ" sz="2000" dirty="0">
              <a:solidFill>
                <a:schemeClr val="tx2"/>
              </a:solidFill>
              <a:latin typeface="Corbel" panose="020B0503020204020204" pitchFamily="34" charset="0"/>
            </a:endParaRPr>
          </a:p>
        </p:txBody>
      </p:sp>
    </p:spTree>
    <p:extLst>
      <p:ext uri="{BB962C8B-B14F-4D97-AF65-F5344CB8AC3E}">
        <p14:creationId xmlns:p14="http://schemas.microsoft.com/office/powerpoint/2010/main" val="194001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Conclusions</a:t>
            </a:r>
            <a:endParaRPr lang="en-NZ" b="1" dirty="0">
              <a:latin typeface="Corbel" panose="020B0503020204020204" pitchFamily="34" charset="0"/>
            </a:endParaRPr>
          </a:p>
        </p:txBody>
      </p:sp>
      <p:sp>
        <p:nvSpPr>
          <p:cNvPr id="3" name="Content Placeholder 2"/>
          <p:cNvSpPr>
            <a:spLocks noGrp="1"/>
          </p:cNvSpPr>
          <p:nvPr>
            <p:ph idx="1"/>
          </p:nvPr>
        </p:nvSpPr>
        <p:spPr/>
        <p:txBody>
          <a:bodyPr/>
          <a:lstStyle/>
          <a:p>
            <a:r>
              <a:rPr lang="en-NZ" sz="2200" dirty="0" smtClean="0">
                <a:latin typeface="Corbel" panose="020B0503020204020204" pitchFamily="34" charset="0"/>
              </a:rPr>
              <a:t>Both </a:t>
            </a:r>
            <a:r>
              <a:rPr lang="en-NZ" sz="2200" dirty="0">
                <a:latin typeface="Corbel" panose="020B0503020204020204" pitchFamily="34" charset="0"/>
              </a:rPr>
              <a:t>agencies and practitioners are conscious about the need to protect client information (and consider this important) but there is some </a:t>
            </a:r>
            <a:r>
              <a:rPr lang="en-NZ" sz="2200" dirty="0" smtClean="0">
                <a:latin typeface="Corbel" panose="020B0503020204020204" pitchFamily="34" charset="0"/>
              </a:rPr>
              <a:t>non-compliance.</a:t>
            </a:r>
          </a:p>
          <a:p>
            <a:r>
              <a:rPr lang="en-NZ" sz="2200" dirty="0">
                <a:latin typeface="Corbel" panose="020B0503020204020204" pitchFamily="34" charset="0"/>
              </a:rPr>
              <a:t>Various challenges faced at both organisational and frontline levels</a:t>
            </a:r>
            <a:r>
              <a:rPr lang="en-NZ" sz="2200" dirty="0" smtClean="0">
                <a:latin typeface="Corbel" panose="020B0503020204020204" pitchFamily="34" charset="0"/>
              </a:rPr>
              <a:t>.</a:t>
            </a:r>
          </a:p>
          <a:p>
            <a:r>
              <a:rPr lang="en-NZ" sz="2200" dirty="0">
                <a:latin typeface="Corbel" panose="020B0503020204020204" pitchFamily="34" charset="0"/>
              </a:rPr>
              <a:t>Some challenges ameliorated by increased knowledge and training along with implementation of new systems.</a:t>
            </a:r>
          </a:p>
          <a:p>
            <a:pPr lvl="1"/>
            <a:r>
              <a:rPr lang="en-NZ" sz="2200" dirty="0">
                <a:latin typeface="Corbel" panose="020B0503020204020204" pitchFamily="34" charset="0"/>
              </a:rPr>
              <a:t>Changes needed at macro, </a:t>
            </a:r>
            <a:r>
              <a:rPr lang="en-NZ" sz="2200" dirty="0" err="1">
                <a:latin typeface="Corbel" panose="020B0503020204020204" pitchFamily="34" charset="0"/>
              </a:rPr>
              <a:t>meso</a:t>
            </a:r>
            <a:r>
              <a:rPr lang="en-NZ" sz="2200" dirty="0">
                <a:latin typeface="Corbel" panose="020B0503020204020204" pitchFamily="34" charset="0"/>
              </a:rPr>
              <a:t> and </a:t>
            </a:r>
            <a:r>
              <a:rPr lang="en-NZ" sz="2200" dirty="0" smtClean="0">
                <a:latin typeface="Corbel" panose="020B0503020204020204" pitchFamily="34" charset="0"/>
              </a:rPr>
              <a:t>micro-levels</a:t>
            </a:r>
          </a:p>
          <a:p>
            <a:r>
              <a:rPr lang="en-NZ" sz="2200" dirty="0">
                <a:latin typeface="Corbel" panose="020B0503020204020204" pitchFamily="34" charset="0"/>
              </a:rPr>
              <a:t>Comes back to striking the balance between protecting privacy and having all of the pieces of the puzzle</a:t>
            </a:r>
            <a:r>
              <a:rPr lang="en-NZ" sz="2200" dirty="0" smtClean="0">
                <a:latin typeface="Corbel" panose="020B0503020204020204" pitchFamily="34" charset="0"/>
              </a:rPr>
              <a:t>.</a:t>
            </a:r>
            <a:endParaRPr lang="en-NZ" sz="2200" dirty="0">
              <a:latin typeface="Corbel" panose="020B0503020204020204" pitchFamily="34" charset="0"/>
            </a:endParaRPr>
          </a:p>
        </p:txBody>
      </p:sp>
    </p:spTree>
    <p:extLst>
      <p:ext uri="{BB962C8B-B14F-4D97-AF65-F5344CB8AC3E}">
        <p14:creationId xmlns:p14="http://schemas.microsoft.com/office/powerpoint/2010/main" val="1226378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214" y="836712"/>
            <a:ext cx="7772400" cy="1143000"/>
          </a:xfrm>
        </p:spPr>
        <p:txBody>
          <a:bodyPr/>
          <a:lstStyle/>
          <a:p>
            <a:r>
              <a:rPr lang="en-NZ" b="1" dirty="0" smtClean="0">
                <a:latin typeface="Corbel" panose="020B0503020204020204" pitchFamily="34" charset="0"/>
              </a:rPr>
              <a:t>The Methodist Mission</a:t>
            </a:r>
            <a:endParaRPr lang="en-NZ" b="1" dirty="0">
              <a:latin typeface="Corbel" panose="020B0503020204020204" pitchFamily="34" charset="0"/>
            </a:endParaRPr>
          </a:p>
        </p:txBody>
      </p:sp>
      <p:sp>
        <p:nvSpPr>
          <p:cNvPr id="4" name="Content Placeholder 2"/>
          <p:cNvSpPr txBox="1">
            <a:spLocks/>
          </p:cNvSpPr>
          <p:nvPr/>
        </p:nvSpPr>
        <p:spPr>
          <a:xfrm>
            <a:off x="827584" y="2033205"/>
            <a:ext cx="7275398" cy="338437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20000"/>
              </a:lnSpc>
              <a:spcBef>
                <a:spcPts val="0"/>
              </a:spcBef>
              <a:spcAft>
                <a:spcPts val="0"/>
              </a:spcAft>
              <a:buClr>
                <a:srgbClr val="90C226"/>
              </a:buClr>
              <a:buSzPct val="80000"/>
              <a:buFont typeface="Wingdings 3" charset="2"/>
              <a:buNone/>
              <a:tabLst/>
              <a:defRPr/>
            </a:pPr>
            <a:r>
              <a:rPr kumimoji="0" lang="en-NZ" sz="20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Serving Otago and Southland for over 125 years. Our programmes aim to make a lasting difference in the lives of families across the southern region.</a:t>
            </a:r>
          </a:p>
          <a:p>
            <a:pPr marL="0" marR="0" lvl="0" indent="0" algn="l" defTabSz="457200" rtl="0" eaLnBrk="1" fontAlgn="auto" latinLnBrk="0" hangingPunct="1">
              <a:lnSpc>
                <a:spcPct val="120000"/>
              </a:lnSpc>
              <a:spcBef>
                <a:spcPts val="0"/>
              </a:spcBef>
              <a:spcAft>
                <a:spcPts val="0"/>
              </a:spcAft>
              <a:buClr>
                <a:srgbClr val="90C226"/>
              </a:buClr>
              <a:buSzPct val="80000"/>
              <a:buFont typeface="Wingdings 3" charset="2"/>
              <a:buNone/>
              <a:tabLst/>
              <a:defRPr/>
            </a:pPr>
            <a:endParaRPr kumimoji="0" lang="en-NZ" sz="20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endParaRPr>
          </a:p>
          <a:p>
            <a:pPr marL="0" marR="0" lvl="0" indent="0" algn="l" defTabSz="457200" rtl="0" eaLnBrk="1" fontAlgn="auto" latinLnBrk="0" hangingPunct="1">
              <a:lnSpc>
                <a:spcPct val="120000"/>
              </a:lnSpc>
              <a:spcBef>
                <a:spcPts val="0"/>
              </a:spcBef>
              <a:spcAft>
                <a:spcPts val="0"/>
              </a:spcAft>
              <a:buClr>
                <a:srgbClr val="90C226"/>
              </a:buClr>
              <a:buSzPct val="80000"/>
              <a:buFont typeface="Wingdings 3" charset="2"/>
              <a:buNone/>
              <a:tabLst/>
              <a:defRPr/>
            </a:pPr>
            <a:r>
              <a:rPr kumimoji="0" lang="en-NZ" sz="20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The Mission’s work develops </a:t>
            </a:r>
            <a:r>
              <a:rPr kumimoji="0" lang="en-NZ" sz="2000" b="1"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skills and resiliency </a:t>
            </a:r>
            <a:r>
              <a:rPr kumimoji="0" lang="en-NZ" sz="20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in the people we engage with and our purpose statement is </a:t>
            </a:r>
            <a:r>
              <a:rPr kumimoji="0" lang="en-NZ" sz="2000" b="1" i="1"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Change that Works: Enough Support and Challenge for you to Risk a Better Future</a:t>
            </a:r>
            <a:r>
              <a:rPr kumimoji="0" lang="en-NZ" sz="2000" b="0" i="1"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 </a:t>
            </a:r>
            <a:endParaRPr kumimoji="0" lang="en-NZ" sz="20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endParaRPr>
          </a:p>
          <a:p>
            <a:pPr marL="0" marR="0" lvl="0" indent="0" algn="l" defTabSz="457200" rtl="0" eaLnBrk="1" fontAlgn="auto" latinLnBrk="0" hangingPunct="1">
              <a:lnSpc>
                <a:spcPct val="120000"/>
              </a:lnSpc>
              <a:spcBef>
                <a:spcPts val="0"/>
              </a:spcBef>
              <a:spcAft>
                <a:spcPts val="0"/>
              </a:spcAft>
              <a:buClr>
                <a:srgbClr val="90C226"/>
              </a:buClr>
              <a:buSzPct val="80000"/>
              <a:buFont typeface="Wingdings 3" charset="2"/>
              <a:buNone/>
              <a:tabLst/>
              <a:defRPr/>
            </a:pPr>
            <a:endParaRPr kumimoji="0" lang="en-NZ" sz="12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endParaRP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en-NZ" sz="18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214" y="5085184"/>
            <a:ext cx="6120680" cy="1014987"/>
          </a:xfrm>
          <a:prstGeom prst="rect">
            <a:avLst/>
          </a:prstGeom>
        </p:spPr>
      </p:pic>
    </p:spTree>
    <p:extLst>
      <p:ext uri="{BB962C8B-B14F-4D97-AF65-F5344CB8AC3E}">
        <p14:creationId xmlns:p14="http://schemas.microsoft.com/office/powerpoint/2010/main" val="3487012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Mission Programmes</a:t>
            </a:r>
            <a:endParaRPr lang="en-NZ" b="1" dirty="0">
              <a:latin typeface="Corbel" panose="020B0503020204020204" pitchFamily="34" charset="0"/>
            </a:endParaRPr>
          </a:p>
        </p:txBody>
      </p:sp>
      <p:sp>
        <p:nvSpPr>
          <p:cNvPr id="4" name="Content Placeholder 2"/>
          <p:cNvSpPr txBox="1">
            <a:spLocks/>
          </p:cNvSpPr>
          <p:nvPr/>
        </p:nvSpPr>
        <p:spPr>
          <a:xfrm>
            <a:off x="755576" y="1988840"/>
            <a:ext cx="6447501"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fontAlgn="auto">
              <a:spcBef>
                <a:spcPts val="0"/>
              </a:spcBef>
              <a:buClrTx/>
              <a:buSzPct val="100000"/>
              <a:buFont typeface="Arial" panose="020B0604020202020204" pitchFamily="34" charset="0"/>
              <a:buChar char="•"/>
            </a:pPr>
            <a:r>
              <a:rPr kumimoji="0" lang="en-NZ" sz="22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Client Support Services (social work)</a:t>
            </a:r>
          </a:p>
          <a:p>
            <a:pPr fontAlgn="auto">
              <a:spcBef>
                <a:spcPts val="0"/>
              </a:spcBef>
              <a:buClrTx/>
              <a:buSzPct val="100000"/>
              <a:buFont typeface="Arial" panose="020B0604020202020204" pitchFamily="34" charset="0"/>
              <a:buChar char="•"/>
            </a:pPr>
            <a:r>
              <a:rPr kumimoji="0" lang="en-NZ" sz="22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The Early Years Services  Hub </a:t>
            </a:r>
          </a:p>
          <a:p>
            <a:pPr fontAlgn="auto">
              <a:spcBef>
                <a:spcPts val="0"/>
              </a:spcBef>
              <a:buClrTx/>
              <a:buSzPct val="100000"/>
              <a:buFont typeface="Arial" panose="020B0604020202020204" pitchFamily="34" charset="0"/>
              <a:buChar char="•"/>
            </a:pPr>
            <a:r>
              <a:rPr kumimoji="0" lang="en-NZ" sz="22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Little Citizens Early Learning Centre  </a:t>
            </a:r>
          </a:p>
          <a:p>
            <a:pPr fontAlgn="auto">
              <a:spcBef>
                <a:spcPts val="0"/>
              </a:spcBef>
              <a:buClrTx/>
              <a:buSzPct val="100000"/>
              <a:buFont typeface="Arial" panose="020B0604020202020204" pitchFamily="34" charset="0"/>
              <a:buChar char="•"/>
            </a:pPr>
            <a:r>
              <a:rPr kumimoji="0" lang="en-NZ" sz="22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Parenting Through Separation </a:t>
            </a:r>
          </a:p>
          <a:p>
            <a:pPr fontAlgn="auto">
              <a:spcBef>
                <a:spcPts val="0"/>
              </a:spcBef>
              <a:buClrTx/>
              <a:buSzPct val="100000"/>
              <a:buFont typeface="Arial" panose="020B0604020202020204" pitchFamily="34" charset="0"/>
              <a:buChar char="•"/>
            </a:pPr>
            <a:r>
              <a:rPr kumimoji="0" lang="en-NZ" sz="22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Incredible Years</a:t>
            </a:r>
          </a:p>
          <a:p>
            <a:pPr fontAlgn="auto">
              <a:spcBef>
                <a:spcPts val="0"/>
              </a:spcBef>
              <a:buClrTx/>
              <a:buSzPct val="100000"/>
              <a:buFont typeface="Arial" panose="020B0604020202020204" pitchFamily="34" charset="0"/>
              <a:buChar char="•"/>
            </a:pPr>
            <a:r>
              <a:rPr kumimoji="0" lang="en-NZ" sz="22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Independent Advocacy Project</a:t>
            </a:r>
          </a:p>
          <a:p>
            <a:pPr fontAlgn="auto">
              <a:spcBef>
                <a:spcPts val="0"/>
              </a:spcBef>
              <a:buClrTx/>
              <a:buSzPct val="100000"/>
              <a:buFont typeface="Arial" panose="020B0604020202020204" pitchFamily="34" charset="0"/>
              <a:buChar char="•"/>
            </a:pPr>
            <a:r>
              <a:rPr kumimoji="0" lang="en-NZ" sz="22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Science Kids &amp; Science Works</a:t>
            </a:r>
          </a:p>
          <a:p>
            <a:pPr fontAlgn="auto">
              <a:spcBef>
                <a:spcPts val="0"/>
              </a:spcBef>
              <a:buClrTx/>
              <a:buSzPct val="100000"/>
              <a:buFont typeface="Arial" panose="020B0604020202020204" pitchFamily="34" charset="0"/>
              <a:buChar char="•"/>
            </a:pPr>
            <a:r>
              <a:rPr kumimoji="0" lang="en-NZ" sz="22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Next Step Training </a:t>
            </a:r>
          </a:p>
          <a:p>
            <a:pPr fontAlgn="auto">
              <a:spcBef>
                <a:spcPts val="0"/>
              </a:spcBef>
              <a:buClrTx/>
              <a:buSzPct val="100000"/>
              <a:buFont typeface="Arial" panose="020B0604020202020204" pitchFamily="34" charset="0"/>
              <a:buChar char="•"/>
            </a:pPr>
            <a:r>
              <a:rPr kumimoji="0" lang="en-NZ" sz="22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Corrections Programmes </a:t>
            </a:r>
          </a:p>
          <a:p>
            <a:pPr fontAlgn="auto">
              <a:spcBef>
                <a:spcPts val="0"/>
              </a:spcBef>
              <a:buClrTx/>
              <a:buSzPct val="100000"/>
              <a:buFont typeface="Arial" panose="020B0604020202020204" pitchFamily="34" charset="0"/>
              <a:buChar char="•"/>
            </a:pPr>
            <a:r>
              <a:rPr kumimoji="0" lang="en-NZ" sz="22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Beyond 10 Streets Community Development </a:t>
            </a:r>
          </a:p>
          <a:p>
            <a:pPr fontAlgn="auto">
              <a:spcBef>
                <a:spcPts val="0"/>
              </a:spcBef>
              <a:buClrTx/>
              <a:buSzPct val="100000"/>
              <a:buFont typeface="Arial" panose="020B0604020202020204" pitchFamily="34" charset="0"/>
              <a:buChar char="•"/>
            </a:pPr>
            <a:r>
              <a:rPr kumimoji="0" lang="en-NZ" sz="2200" b="0" i="0" u="none" strike="noStrike" kern="1200" cap="none" spc="0" normalizeH="0" baseline="0" noProof="0" dirty="0" smtClean="0">
                <a:ln>
                  <a:noFill/>
                </a:ln>
                <a:solidFill>
                  <a:prstClr val="black">
                    <a:lumMod val="75000"/>
                    <a:lumOff val="25000"/>
                  </a:prstClr>
                </a:solidFill>
                <a:effectLst/>
                <a:uLnTx/>
                <a:uFillTx/>
                <a:latin typeface="Corbel" panose="020B0503020204020204" pitchFamily="34" charset="0"/>
                <a:ea typeface="+mn-ea"/>
                <a:cs typeface="+mn-cs"/>
              </a:rPr>
              <a:t>Community Research Projects </a:t>
            </a:r>
            <a:endParaRPr kumimoji="0" lang="en-NZ" sz="22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p:txBody>
      </p:sp>
    </p:spTree>
    <p:extLst>
      <p:ext uri="{BB962C8B-B14F-4D97-AF65-F5344CB8AC3E}">
        <p14:creationId xmlns:p14="http://schemas.microsoft.com/office/powerpoint/2010/main" val="239572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Why Privacy Research?</a:t>
            </a:r>
            <a:endParaRPr lang="en-NZ" b="1" dirty="0">
              <a:latin typeface="Corbel" panose="020B0503020204020204" pitchFamily="34" charset="0"/>
            </a:endParaRPr>
          </a:p>
        </p:txBody>
      </p:sp>
      <p:sp>
        <p:nvSpPr>
          <p:cNvPr id="3" name="Content Placeholder 2"/>
          <p:cNvSpPr>
            <a:spLocks noGrp="1"/>
          </p:cNvSpPr>
          <p:nvPr>
            <p:ph idx="1"/>
          </p:nvPr>
        </p:nvSpPr>
        <p:spPr>
          <a:xfrm>
            <a:off x="683568" y="1916832"/>
            <a:ext cx="7772400" cy="4114800"/>
          </a:xfrm>
        </p:spPr>
        <p:txBody>
          <a:bodyPr/>
          <a:lstStyle/>
          <a:p>
            <a:r>
              <a:rPr lang="en-NZ" sz="2200" dirty="0" smtClean="0">
                <a:latin typeface="Corbel" panose="020B0503020204020204" pitchFamily="34" charset="0"/>
              </a:rPr>
              <a:t>Information sharing important component of social service delivery.</a:t>
            </a:r>
          </a:p>
          <a:p>
            <a:r>
              <a:rPr lang="en-NZ" sz="2200" dirty="0" smtClean="0">
                <a:latin typeface="Corbel" panose="020B0503020204020204" pitchFamily="34" charset="0"/>
              </a:rPr>
              <a:t>Respecting / protecting client privacy also important.</a:t>
            </a:r>
          </a:p>
          <a:p>
            <a:r>
              <a:rPr lang="en-NZ" sz="2200" dirty="0" smtClean="0">
                <a:latin typeface="Corbel" panose="020B0503020204020204" pitchFamily="34" charset="0"/>
              </a:rPr>
              <a:t>Tension between privacy and information sharing has caused serious failures in both respects.</a:t>
            </a:r>
          </a:p>
          <a:p>
            <a:r>
              <a:rPr lang="en-NZ" sz="2200" dirty="0" smtClean="0">
                <a:latin typeface="Corbel" panose="020B0503020204020204" pitchFamily="34" charset="0"/>
              </a:rPr>
              <a:t>Failures have led to tragic outcomes.</a:t>
            </a:r>
          </a:p>
          <a:p>
            <a:r>
              <a:rPr lang="en-NZ" sz="2200" dirty="0" smtClean="0">
                <a:latin typeface="Corbel" panose="020B0503020204020204" pitchFamily="34" charset="0"/>
              </a:rPr>
              <a:t>Anecdotal evidence suggested many managers and practitioners lacked knowledge and confidence applying the key principles.</a:t>
            </a:r>
          </a:p>
          <a:p>
            <a:r>
              <a:rPr lang="en-NZ" sz="2200" dirty="0" smtClean="0">
                <a:latin typeface="Corbel" panose="020B0503020204020204" pitchFamily="34" charset="0"/>
              </a:rPr>
              <a:t>The research was designed to learn more and develop practical recommendations and resources.</a:t>
            </a:r>
          </a:p>
          <a:p>
            <a:endParaRPr lang="en-NZ" sz="2400" dirty="0">
              <a:latin typeface="Corbel" panose="020B0503020204020204" pitchFamily="34" charset="0"/>
            </a:endParaRPr>
          </a:p>
        </p:txBody>
      </p:sp>
    </p:spTree>
    <p:extLst>
      <p:ext uri="{BB962C8B-B14F-4D97-AF65-F5344CB8AC3E}">
        <p14:creationId xmlns:p14="http://schemas.microsoft.com/office/powerpoint/2010/main" val="4025563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Example</a:t>
            </a:r>
            <a:endParaRPr lang="en-NZ" b="1" dirty="0">
              <a:latin typeface="Corbel" panose="020B0503020204020204" pitchFamily="34" charset="0"/>
            </a:endParaRPr>
          </a:p>
        </p:txBody>
      </p:sp>
      <p:sp>
        <p:nvSpPr>
          <p:cNvPr id="3" name="Content Placeholder 2"/>
          <p:cNvSpPr>
            <a:spLocks noGrp="1"/>
          </p:cNvSpPr>
          <p:nvPr>
            <p:ph idx="1"/>
          </p:nvPr>
        </p:nvSpPr>
        <p:spPr/>
        <p:txBody>
          <a:bodyPr/>
          <a:lstStyle/>
          <a:p>
            <a:r>
              <a:rPr lang="en-NZ" sz="2200" dirty="0" smtClean="0">
                <a:latin typeface="Corbel" panose="020B0503020204020204" pitchFamily="34" charset="0"/>
              </a:rPr>
              <a:t>Sarah has a gambling addiction which has caused significant relationship issues and negatively affected her children’s behaviour at school.</a:t>
            </a:r>
          </a:p>
          <a:p>
            <a:r>
              <a:rPr lang="en-NZ" sz="2200" dirty="0" smtClean="0">
                <a:latin typeface="Corbel" panose="020B0503020204020204" pitchFamily="34" charset="0"/>
              </a:rPr>
              <a:t>The school notices children’s behaviour and social </a:t>
            </a:r>
            <a:r>
              <a:rPr lang="en-NZ" sz="2200" dirty="0">
                <a:latin typeface="Corbel" panose="020B0503020204020204" pitchFamily="34" charset="0"/>
              </a:rPr>
              <a:t>w</a:t>
            </a:r>
            <a:r>
              <a:rPr lang="en-NZ" sz="2200" dirty="0" smtClean="0">
                <a:latin typeface="Corbel" panose="020B0503020204020204" pitchFamily="34" charset="0"/>
              </a:rPr>
              <a:t>orker (from the Social Worker In Schools programme) carries out a home visit.</a:t>
            </a:r>
          </a:p>
          <a:p>
            <a:r>
              <a:rPr lang="en-NZ" sz="2200" dirty="0" smtClean="0">
                <a:latin typeface="Corbel" panose="020B0503020204020204" pitchFamily="34" charset="0"/>
              </a:rPr>
              <a:t>Referrals made to addiction services, budget services and family support services (wraparound).</a:t>
            </a:r>
          </a:p>
          <a:p>
            <a:r>
              <a:rPr lang="en-NZ" sz="2200" dirty="0" smtClean="0">
                <a:latin typeface="Corbel" panose="020B0503020204020204" pitchFamily="34" charset="0"/>
              </a:rPr>
              <a:t>Best achieved when social worker has client consent and is able to adopt a multi-agency approach with information being freely shared</a:t>
            </a:r>
            <a:endParaRPr lang="en-NZ" sz="2200" dirty="0">
              <a:latin typeface="Corbel" panose="020B0503020204020204" pitchFamily="34" charset="0"/>
            </a:endParaRPr>
          </a:p>
        </p:txBody>
      </p:sp>
    </p:spTree>
    <p:extLst>
      <p:ext uri="{BB962C8B-B14F-4D97-AF65-F5344CB8AC3E}">
        <p14:creationId xmlns:p14="http://schemas.microsoft.com/office/powerpoint/2010/main" val="2364780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08720"/>
            <a:ext cx="7772400" cy="1143000"/>
          </a:xfrm>
        </p:spPr>
        <p:txBody>
          <a:bodyPr/>
          <a:lstStyle/>
          <a:p>
            <a:r>
              <a:rPr lang="en-NZ" b="1" dirty="0" smtClean="0">
                <a:latin typeface="Corbel" panose="020B0503020204020204" pitchFamily="34" charset="0"/>
              </a:rPr>
              <a:t>Social Investment &amp; Information Sharing</a:t>
            </a:r>
            <a:endParaRPr lang="en-NZ" b="1" dirty="0">
              <a:latin typeface="Corbel" panose="020B0503020204020204" pitchFamily="34" charset="0"/>
            </a:endParaRPr>
          </a:p>
        </p:txBody>
      </p:sp>
      <p:sp>
        <p:nvSpPr>
          <p:cNvPr id="3" name="Content Placeholder 2"/>
          <p:cNvSpPr>
            <a:spLocks noGrp="1"/>
          </p:cNvSpPr>
          <p:nvPr>
            <p:ph idx="1"/>
          </p:nvPr>
        </p:nvSpPr>
        <p:spPr>
          <a:xfrm>
            <a:off x="685800" y="2492896"/>
            <a:ext cx="7772400" cy="3603104"/>
          </a:xfrm>
        </p:spPr>
        <p:txBody>
          <a:bodyPr/>
          <a:lstStyle/>
          <a:p>
            <a:r>
              <a:rPr lang="en-NZ" sz="2000" dirty="0" smtClean="0">
                <a:latin typeface="Corbel" panose="020B0503020204020204" pitchFamily="34" charset="0"/>
              </a:rPr>
              <a:t>Social Investment – ongoing change in social service sector.</a:t>
            </a:r>
          </a:p>
          <a:p>
            <a:r>
              <a:rPr lang="en-NZ" sz="2000" dirty="0" smtClean="0">
                <a:latin typeface="Corbel" panose="020B0503020204020204" pitchFamily="34" charset="0"/>
              </a:rPr>
              <a:t>For 30+ years the sector has supplied little client data and reported no real outcomes (just outputs).</a:t>
            </a:r>
          </a:p>
          <a:p>
            <a:r>
              <a:rPr lang="en-NZ" sz="2000" dirty="0" smtClean="0">
                <a:latin typeface="Corbel" panose="020B0503020204020204" pitchFamily="34" charset="0"/>
              </a:rPr>
              <a:t>Govt. now requiring client outcomes data and client biodata.</a:t>
            </a:r>
          </a:p>
          <a:p>
            <a:r>
              <a:rPr lang="en-NZ" sz="2000" dirty="0" smtClean="0">
                <a:latin typeface="Corbel" panose="020B0503020204020204" pitchFamily="34" charset="0"/>
              </a:rPr>
              <a:t>MSD Community Investment – will soon collect individual client data.</a:t>
            </a:r>
          </a:p>
          <a:p>
            <a:r>
              <a:rPr lang="en-NZ" sz="2000" dirty="0" smtClean="0">
                <a:latin typeface="Corbel" panose="020B0503020204020204" pitchFamily="34" charset="0"/>
              </a:rPr>
              <a:t>Many in sector concerned / opposed– privacy often citied as a reason.</a:t>
            </a:r>
          </a:p>
          <a:p>
            <a:r>
              <a:rPr lang="en-NZ" sz="2000" dirty="0" smtClean="0">
                <a:latin typeface="Corbel" panose="020B0503020204020204" pitchFamily="34" charset="0"/>
              </a:rPr>
              <a:t>Many privacy issues still to be resolved in service delivery and information exchange systems required to fully implement Social Investment.</a:t>
            </a:r>
            <a:endParaRPr lang="en-NZ" sz="2000" dirty="0">
              <a:latin typeface="Corbel" panose="020B0503020204020204" pitchFamily="34" charset="0"/>
            </a:endParaRPr>
          </a:p>
        </p:txBody>
      </p:sp>
    </p:spTree>
    <p:extLst>
      <p:ext uri="{BB962C8B-B14F-4D97-AF65-F5344CB8AC3E}">
        <p14:creationId xmlns:p14="http://schemas.microsoft.com/office/powerpoint/2010/main" val="3307471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99592" y="1412776"/>
            <a:ext cx="7272808" cy="1470025"/>
          </a:xfrm>
        </p:spPr>
        <p:txBody>
          <a:bodyPr/>
          <a:lstStyle/>
          <a:p>
            <a:r>
              <a:rPr lang="en-NZ" b="1" dirty="0">
                <a:latin typeface="Corbel" panose="020B0503020204020204" pitchFamily="34" charset="0"/>
              </a:rPr>
              <a:t>Information Sharing and High Needs Clients</a:t>
            </a:r>
            <a:r>
              <a:rPr lang="en-NZ" b="1" dirty="0">
                <a:solidFill>
                  <a:schemeClr val="tx1"/>
                </a:solidFill>
              </a:rPr>
              <a:t/>
            </a:r>
            <a:br>
              <a:rPr lang="en-NZ" b="1" dirty="0">
                <a:solidFill>
                  <a:schemeClr val="tx1"/>
                </a:solidFill>
              </a:rPr>
            </a:br>
            <a:endParaRPr lang="en-NZ" dirty="0">
              <a:solidFill>
                <a:schemeClr val="tx1"/>
              </a:solidFill>
            </a:endParaRPr>
          </a:p>
        </p:txBody>
      </p:sp>
      <p:sp>
        <p:nvSpPr>
          <p:cNvPr id="4" name="Subtitle 3"/>
          <p:cNvSpPr>
            <a:spLocks noGrp="1"/>
          </p:cNvSpPr>
          <p:nvPr>
            <p:ph type="subTitle" idx="1"/>
          </p:nvPr>
        </p:nvSpPr>
        <p:spPr>
          <a:xfrm>
            <a:off x="611560" y="2924944"/>
            <a:ext cx="7920880" cy="1752600"/>
          </a:xfrm>
        </p:spPr>
        <p:txBody>
          <a:bodyPr/>
          <a:lstStyle/>
          <a:p>
            <a:r>
              <a:rPr lang="en-NZ" sz="2200" dirty="0" smtClean="0">
                <a:solidFill>
                  <a:schemeClr val="tx2"/>
                </a:solidFill>
                <a:latin typeface="Corbel" panose="020B0503020204020204" pitchFamily="34" charset="0"/>
              </a:rPr>
              <a:t>An assessment of practitioner, manager and organisational competency relating to privacy principles and the sharing of personal information of clients pursuant to principle 11 and part 9A of the Privacy Act 1993.</a:t>
            </a:r>
          </a:p>
          <a:p>
            <a:endParaRPr lang="en-NZ" sz="2000" dirty="0" smtClean="0">
              <a:solidFill>
                <a:schemeClr val="tx2"/>
              </a:solidFill>
              <a:latin typeface="Corbel" panose="020B0503020204020204" pitchFamily="34" charset="0"/>
            </a:endParaRPr>
          </a:p>
          <a:p>
            <a:r>
              <a:rPr lang="en-NZ" sz="2200" b="1" dirty="0" smtClean="0">
                <a:solidFill>
                  <a:schemeClr val="tx2"/>
                </a:solidFill>
                <a:latin typeface="Corbel" panose="020B0503020204020204" pitchFamily="34" charset="0"/>
              </a:rPr>
              <a:t>Full report and resources available at:</a:t>
            </a:r>
            <a:endParaRPr lang="en-NZ" sz="2200" b="1" dirty="0">
              <a:solidFill>
                <a:schemeClr val="tx2"/>
              </a:solidFill>
              <a:latin typeface="Corbel" panose="020B0503020204020204" pitchFamily="34" charset="0"/>
            </a:endParaRPr>
          </a:p>
          <a:p>
            <a:r>
              <a:rPr lang="en-NZ" sz="2200" dirty="0" smtClean="0">
                <a:solidFill>
                  <a:schemeClr val="accent6"/>
                </a:solidFill>
                <a:latin typeface="Corbel" panose="020B0503020204020204" pitchFamily="34" charset="0"/>
                <a:hlinkClick r:id="rId3"/>
              </a:rPr>
              <a:t>www.dmm.org.nz/index.php/privacyresources</a:t>
            </a:r>
            <a:endParaRPr lang="en-NZ" sz="2200" dirty="0" smtClean="0">
              <a:solidFill>
                <a:schemeClr val="accent6"/>
              </a:solidFill>
              <a:latin typeface="Corbel" panose="020B0503020204020204" pitchFamily="34" charset="0"/>
            </a:endParaRPr>
          </a:p>
          <a:p>
            <a:endParaRPr lang="en-NZ" sz="2000" dirty="0">
              <a:solidFill>
                <a:schemeClr val="tx2"/>
              </a:solidFill>
              <a:latin typeface="Corbel" panose="020B0503020204020204" pitchFamily="34" charset="0"/>
            </a:endParaRPr>
          </a:p>
        </p:txBody>
      </p:sp>
    </p:spTree>
    <p:extLst>
      <p:ext uri="{BB962C8B-B14F-4D97-AF65-F5344CB8AC3E}">
        <p14:creationId xmlns:p14="http://schemas.microsoft.com/office/powerpoint/2010/main" val="247753670"/>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latin typeface="Corbel" panose="020B0503020204020204" pitchFamily="34" charset="0"/>
              </a:rPr>
              <a:t>The Privacy Act 1993</a:t>
            </a:r>
            <a:endParaRPr lang="en-NZ" b="1" dirty="0">
              <a:latin typeface="Corbel" panose="020B0503020204020204" pitchFamily="34" charset="0"/>
            </a:endParaRPr>
          </a:p>
        </p:txBody>
      </p:sp>
      <p:sp>
        <p:nvSpPr>
          <p:cNvPr id="3" name="Content Placeholder 2"/>
          <p:cNvSpPr>
            <a:spLocks noGrp="1"/>
          </p:cNvSpPr>
          <p:nvPr>
            <p:ph idx="1"/>
          </p:nvPr>
        </p:nvSpPr>
        <p:spPr/>
        <p:txBody>
          <a:bodyPr/>
          <a:lstStyle/>
          <a:p>
            <a:r>
              <a:rPr lang="en-NZ" sz="2400" dirty="0" smtClean="0">
                <a:solidFill>
                  <a:schemeClr val="tx2"/>
                </a:solidFill>
                <a:latin typeface="Corbel" panose="020B0503020204020204" pitchFamily="34" charset="0"/>
              </a:rPr>
              <a:t>The </a:t>
            </a:r>
            <a:r>
              <a:rPr lang="en-NZ" sz="2400" dirty="0">
                <a:solidFill>
                  <a:schemeClr val="tx2"/>
                </a:solidFill>
                <a:latin typeface="Corbel" panose="020B0503020204020204" pitchFamily="34" charset="0"/>
              </a:rPr>
              <a:t>primary </a:t>
            </a:r>
            <a:r>
              <a:rPr lang="en-NZ" sz="2400" dirty="0" smtClean="0">
                <a:solidFill>
                  <a:schemeClr val="tx2"/>
                </a:solidFill>
                <a:latin typeface="Corbel" panose="020B0503020204020204" pitchFamily="34" charset="0"/>
              </a:rPr>
              <a:t>legislation </a:t>
            </a:r>
            <a:r>
              <a:rPr lang="en-NZ" sz="2400" dirty="0">
                <a:solidFill>
                  <a:schemeClr val="tx2"/>
                </a:solidFill>
                <a:latin typeface="Corbel" panose="020B0503020204020204" pitchFamily="34" charset="0"/>
              </a:rPr>
              <a:t>that controls the protection and disclosure of </a:t>
            </a:r>
            <a:r>
              <a:rPr lang="en-NZ" sz="2400" dirty="0" smtClean="0">
                <a:solidFill>
                  <a:schemeClr val="tx2"/>
                </a:solidFill>
                <a:latin typeface="Corbel" panose="020B0503020204020204" pitchFamily="34" charset="0"/>
              </a:rPr>
              <a:t>information.</a:t>
            </a:r>
          </a:p>
          <a:p>
            <a:r>
              <a:rPr lang="en-NZ" sz="2400" dirty="0">
                <a:solidFill>
                  <a:schemeClr val="tx2"/>
                </a:solidFill>
                <a:latin typeface="Corbel" panose="020B0503020204020204" pitchFamily="34" charset="0"/>
              </a:rPr>
              <a:t>12 privacy principles </a:t>
            </a:r>
            <a:r>
              <a:rPr lang="en-NZ" sz="2400" dirty="0" smtClean="0">
                <a:solidFill>
                  <a:schemeClr val="tx2"/>
                </a:solidFill>
                <a:latin typeface="Corbel" panose="020B0503020204020204" pitchFamily="34" charset="0"/>
              </a:rPr>
              <a:t>govern the collection</a:t>
            </a:r>
            <a:r>
              <a:rPr lang="en-NZ" sz="2400" dirty="0">
                <a:solidFill>
                  <a:schemeClr val="tx2"/>
                </a:solidFill>
                <a:latin typeface="Corbel" panose="020B0503020204020204" pitchFamily="34" charset="0"/>
              </a:rPr>
              <a:t>, storage, access and correction, accuracy, retention, use and disclosure of personal </a:t>
            </a:r>
            <a:r>
              <a:rPr lang="en-NZ" sz="2400" dirty="0" smtClean="0">
                <a:solidFill>
                  <a:schemeClr val="tx2"/>
                </a:solidFill>
                <a:latin typeface="Corbel" panose="020B0503020204020204" pitchFamily="34" charset="0"/>
              </a:rPr>
              <a:t>information.</a:t>
            </a:r>
          </a:p>
        </p:txBody>
      </p:sp>
    </p:spTree>
    <p:extLst>
      <p:ext uri="{BB962C8B-B14F-4D97-AF65-F5344CB8AC3E}">
        <p14:creationId xmlns:p14="http://schemas.microsoft.com/office/powerpoint/2010/main" val="1125866242"/>
      </p:ext>
    </p:extLst>
  </p:cSld>
  <p:clrMapOvr>
    <a:masterClrMapping/>
  </p:clrMapOvr>
</p:sld>
</file>

<file path=ppt/theme/theme1.xml><?xml version="1.0" encoding="utf-8"?>
<a:theme xmlns:a="http://schemas.openxmlformats.org/drawingml/2006/main" name="Theme2017">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Theme2017</Template>
  <TotalTime>5809</TotalTime>
  <Words>1556</Words>
  <Application>Microsoft Office PowerPoint</Application>
  <PresentationFormat>On-screen Show (4:3)</PresentationFormat>
  <Paragraphs>156</Paragraphs>
  <Slides>29</Slides>
  <Notes>12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Theme2017</vt:lpstr>
      <vt:lpstr>PowerPoint Presentation</vt:lpstr>
      <vt:lpstr>Overview</vt:lpstr>
      <vt:lpstr>The Methodist Mission</vt:lpstr>
      <vt:lpstr>Mission Programmes</vt:lpstr>
      <vt:lpstr>Why Privacy Research?</vt:lpstr>
      <vt:lpstr>Example</vt:lpstr>
      <vt:lpstr>Social Investment &amp; Information Sharing</vt:lpstr>
      <vt:lpstr>Information Sharing and High Needs Clients </vt:lpstr>
      <vt:lpstr>The Privacy Act 1993</vt:lpstr>
      <vt:lpstr> Approved Information Sharing Agreements (AISAs)</vt:lpstr>
      <vt:lpstr>The Research</vt:lpstr>
      <vt:lpstr>Methodology</vt:lpstr>
      <vt:lpstr>Survey</vt:lpstr>
      <vt:lpstr>Interviews</vt:lpstr>
      <vt:lpstr>Requests and Sharing</vt:lpstr>
      <vt:lpstr>Training</vt:lpstr>
      <vt:lpstr>Applying the Principles</vt:lpstr>
      <vt:lpstr>Privacy Officers</vt:lpstr>
      <vt:lpstr>Consent</vt:lpstr>
      <vt:lpstr>Obtaining Information</vt:lpstr>
      <vt:lpstr>Managing Requests</vt:lpstr>
      <vt:lpstr>Disclosing Information</vt:lpstr>
      <vt:lpstr>Disclosing Information</vt:lpstr>
      <vt:lpstr>Privacy and Māori</vt:lpstr>
      <vt:lpstr>Primary Challenges</vt:lpstr>
      <vt:lpstr>Recommendations</vt:lpstr>
      <vt:lpstr>Recommendations</vt:lpstr>
      <vt:lpstr>Recommendations</vt:lpstr>
      <vt:lpstr>Conclusions</vt:lpstr>
    </vt:vector>
  </TitlesOfParts>
  <Company>Dunedin Methodist 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 Results</dc:title>
  <dc:creator>laurab</dc:creator>
  <cp:lastModifiedBy>Charles Mabbett</cp:lastModifiedBy>
  <cp:revision>399</cp:revision>
  <cp:lastPrinted>2016-05-27T01:10:47Z</cp:lastPrinted>
  <dcterms:created xsi:type="dcterms:W3CDTF">2014-01-16T01:27:18Z</dcterms:created>
  <dcterms:modified xsi:type="dcterms:W3CDTF">2016-12-19T02:59:12Z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A477957</vt:lpwstr>
  </property>
  <property fmtid="{D5CDD505-2E9C-101B-9397-08002B2CF9AE}" pid="4" name="Objective-Title">
    <vt:lpwstr>Information Sharinig and High Needs Clients - presentation by The Methodist Misson (Kayla Stewart &amp; Jimmy McLauchlan)</vt:lpwstr>
  </property>
  <property fmtid="{D5CDD505-2E9C-101B-9397-08002B2CF9AE}" pid="5" name="Objective-Comment">
    <vt:lpwstr/>
  </property>
  <property fmtid="{D5CDD505-2E9C-101B-9397-08002B2CF9AE}" pid="6" name="Objective-CreationStamp">
    <vt:filetime>2016-12-11T19:22:29Z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2016-12-13T00:03:15Z</vt:filetime>
  </property>
  <property fmtid="{D5CDD505-2E9C-101B-9397-08002B2CF9AE}" pid="10" name="Objective-ModificationStamp">
    <vt:filetime>2016-12-13T19:20:56Z</vt:filetime>
  </property>
  <property fmtid="{D5CDD505-2E9C-101B-9397-08002B2CF9AE}" pid="11" name="Objective-Owner">
    <vt:lpwstr>Linda Williams</vt:lpwstr>
  </property>
  <property fmtid="{D5CDD505-2E9C-101B-9397-08002B2CF9AE}" pid="12" name="Objective-Path">
    <vt:lpwstr>OPC Global Folder:File Plan:Policy advice:OPC Policy Initiatives:OPC Privacy Good Research Fund Programme:Workshop, December 2016:Speakers Presentations:FINAL Presentations:</vt:lpwstr>
  </property>
  <property fmtid="{D5CDD505-2E9C-101B-9397-08002B2CF9AE}" pid="13" name="Objective-Parent">
    <vt:lpwstr>FINAL Presentations</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r8>2</vt:r8>
  </property>
  <property fmtid="{D5CDD505-2E9C-101B-9397-08002B2CF9AE}" pid="17" name="Objective-VersionComment">
    <vt:lpwstr/>
  </property>
  <property fmtid="{D5CDD505-2E9C-101B-9397-08002B2CF9AE}" pid="18" name="Objective-FileNumber">
    <vt:lpwstr>P/0908</vt:lpwstr>
  </property>
  <property fmtid="{D5CDD505-2E9C-101B-9397-08002B2CF9AE}" pid="19" name="Objective-Classification">
    <vt:lpwstr>[Inherited - none]</vt:lpwstr>
  </property>
  <property fmtid="{D5CDD505-2E9C-101B-9397-08002B2CF9AE}" pid="20" name="Objective-Caveats">
    <vt:lpwstr/>
  </property>
</Properties>
</file>