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13" r:id="rId2"/>
    <p:sldId id="443" r:id="rId3"/>
    <p:sldId id="441" r:id="rId4"/>
    <p:sldId id="440" r:id="rId5"/>
    <p:sldId id="442" r:id="rId6"/>
    <p:sldId id="458" r:id="rId7"/>
    <p:sldId id="457" r:id="rId8"/>
    <p:sldId id="445" r:id="rId9"/>
    <p:sldId id="452" r:id="rId10"/>
    <p:sldId id="453" r:id="rId11"/>
    <p:sldId id="454" r:id="rId12"/>
    <p:sldId id="455" r:id="rId13"/>
    <p:sldId id="456" r:id="rId14"/>
    <p:sldId id="459" r:id="rId15"/>
    <p:sldId id="444" r:id="rId16"/>
    <p:sldId id="446" r:id="rId17"/>
    <p:sldId id="447" r:id="rId18"/>
    <p:sldId id="449" r:id="rId19"/>
    <p:sldId id="448"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c" initials="j" lastIdx="2" clrIdx="0"/>
  <p:cmAuthor id="1" name="Jill Clendon" initials="JC"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EC0"/>
    <a:srgbClr val="352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22" autoAdjust="0"/>
    <p:restoredTop sz="58803" autoAdjust="0"/>
  </p:normalViewPr>
  <p:slideViewPr>
    <p:cSldViewPr>
      <p:cViewPr varScale="1">
        <p:scale>
          <a:sx n="63" d="100"/>
          <a:sy n="63" d="100"/>
        </p:scale>
        <p:origin x="-2088" y="-108"/>
      </p:cViewPr>
      <p:guideLst>
        <p:guide orient="horz" pos="2160"/>
        <p:guide pos="3840"/>
      </p:guideLst>
    </p:cSldViewPr>
  </p:slideViewPr>
  <p:outlineViewPr>
    <p:cViewPr>
      <p:scale>
        <a:sx n="33" d="100"/>
        <a:sy n="33" d="100"/>
      </p:scale>
      <p:origin x="0" y="-498"/>
    </p:cViewPr>
  </p:outlineViewPr>
  <p:notesTextViewPr>
    <p:cViewPr>
      <p:scale>
        <a:sx n="100" d="100"/>
        <a:sy n="100" d="100"/>
      </p:scale>
      <p:origin x="0" y="0"/>
    </p:cViewPr>
  </p:notesTextViewPr>
  <p:sorterViewPr>
    <p:cViewPr>
      <p:scale>
        <a:sx n="80" d="100"/>
        <a:sy n="80" d="100"/>
      </p:scale>
      <p:origin x="0" y="-1766"/>
    </p:cViewPr>
  </p:sorterViewPr>
  <p:notesViewPr>
    <p:cSldViewPr>
      <p:cViewPr varScale="1">
        <p:scale>
          <a:sx n="59" d="100"/>
          <a:sy n="59" d="100"/>
        </p:scale>
        <p:origin x="2827"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667318A-AC92-4751-B451-78ED3FBE380E}" type="datetimeFigureOut">
              <a:rPr lang="en-US" smtClean="0"/>
              <a:pPr/>
              <a:t>12/19/2016</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81217BD-3E1E-4B1C-AA25-EE7628CED6AA}" type="slidenum">
              <a:rPr lang="en-NZ" smtClean="0"/>
              <a:pPr/>
              <a:t>‹#›</a:t>
            </a:fld>
            <a:endParaRPr lang="en-NZ"/>
          </a:p>
        </p:txBody>
      </p:sp>
    </p:spTree>
    <p:extLst>
      <p:ext uri="{BB962C8B-B14F-4D97-AF65-F5344CB8AC3E}">
        <p14:creationId xmlns:p14="http://schemas.microsoft.com/office/powerpoint/2010/main" val="3780304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F93F897-FB35-41DF-AEC3-152F7B4B3527}" type="datetimeFigureOut">
              <a:rPr lang="en-NZ" smtClean="0"/>
              <a:pPr/>
              <a:t>19/12/2016</a:t>
            </a:fld>
            <a:endParaRPr lang="en-NZ"/>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6224DB5-F693-40F0-BC7A-244ED4CC4045}" type="slidenum">
              <a:rPr lang="en-NZ" smtClean="0"/>
              <a:pPr/>
              <a:t>‹#›</a:t>
            </a:fld>
            <a:endParaRPr lang="en-NZ"/>
          </a:p>
        </p:txBody>
      </p:sp>
    </p:spTree>
    <p:extLst>
      <p:ext uri="{BB962C8B-B14F-4D97-AF65-F5344CB8AC3E}">
        <p14:creationId xmlns:p14="http://schemas.microsoft.com/office/powerpoint/2010/main" val="42140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NZ"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224DB5-F693-40F0-BC7A-244ED4CC4045}" type="slidenum">
              <a:rPr lang="en-NZ" smtClean="0"/>
              <a:pPr/>
              <a:t>1</a:t>
            </a:fld>
            <a:endParaRPr lang="en-NZ"/>
          </a:p>
        </p:txBody>
      </p:sp>
    </p:spTree>
    <p:extLst>
      <p:ext uri="{BB962C8B-B14F-4D97-AF65-F5344CB8AC3E}">
        <p14:creationId xmlns:p14="http://schemas.microsoft.com/office/powerpoint/2010/main" val="2044190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224DB5-F693-40F0-BC7A-244ED4CC4045}" type="slidenum">
              <a:rPr lang="en-NZ" smtClean="0"/>
              <a:pPr/>
              <a:t>10</a:t>
            </a:fld>
            <a:endParaRPr lang="en-NZ"/>
          </a:p>
        </p:txBody>
      </p:sp>
    </p:spTree>
    <p:extLst>
      <p:ext uri="{BB962C8B-B14F-4D97-AF65-F5344CB8AC3E}">
        <p14:creationId xmlns:p14="http://schemas.microsoft.com/office/powerpoint/2010/main" val="3913928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NZ" dirty="0" smtClean="0"/>
          </a:p>
          <a:p>
            <a:endParaRPr lang="en-US" dirty="0"/>
          </a:p>
        </p:txBody>
      </p:sp>
      <p:sp>
        <p:nvSpPr>
          <p:cNvPr id="4" name="Slide Number Placeholder 3"/>
          <p:cNvSpPr>
            <a:spLocks noGrp="1"/>
          </p:cNvSpPr>
          <p:nvPr>
            <p:ph type="sldNum" sz="quarter" idx="10"/>
          </p:nvPr>
        </p:nvSpPr>
        <p:spPr/>
        <p:txBody>
          <a:bodyPr/>
          <a:lstStyle/>
          <a:p>
            <a:fld id="{C6224DB5-F693-40F0-BC7A-244ED4CC4045}" type="slidenum">
              <a:rPr lang="en-NZ" smtClean="0"/>
              <a:pPr/>
              <a:t>11</a:t>
            </a:fld>
            <a:endParaRPr lang="en-NZ"/>
          </a:p>
        </p:txBody>
      </p:sp>
    </p:spTree>
    <p:extLst>
      <p:ext uri="{BB962C8B-B14F-4D97-AF65-F5344CB8AC3E}">
        <p14:creationId xmlns:p14="http://schemas.microsoft.com/office/powerpoint/2010/main" val="28077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lvl="0"/>
            <a:endParaRPr lang="en-AU" sz="1200" kern="1200" baseline="0" dirty="0" smtClean="0">
              <a:solidFill>
                <a:schemeClr val="tx1"/>
              </a:solidFill>
              <a:effectLst/>
              <a:latin typeface="+mn-lt"/>
              <a:ea typeface="+mn-ea"/>
              <a:cs typeface="+mn-cs"/>
            </a:endParaRPr>
          </a:p>
          <a:p>
            <a:endParaRPr lang="en-NZ"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224DB5-F693-40F0-BC7A-244ED4CC4045}" type="slidenum">
              <a:rPr lang="en-NZ" smtClean="0"/>
              <a:pPr/>
              <a:t>12</a:t>
            </a:fld>
            <a:endParaRPr lang="en-NZ"/>
          </a:p>
        </p:txBody>
      </p:sp>
    </p:spTree>
    <p:extLst>
      <p:ext uri="{BB962C8B-B14F-4D97-AF65-F5344CB8AC3E}">
        <p14:creationId xmlns:p14="http://schemas.microsoft.com/office/powerpoint/2010/main" val="298804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NZ"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224DB5-F693-40F0-BC7A-244ED4CC4045}" type="slidenum">
              <a:rPr lang="en-NZ" smtClean="0"/>
              <a:pPr/>
              <a:t>13</a:t>
            </a:fld>
            <a:endParaRPr lang="en-NZ"/>
          </a:p>
        </p:txBody>
      </p:sp>
    </p:spTree>
    <p:extLst>
      <p:ext uri="{BB962C8B-B14F-4D97-AF65-F5344CB8AC3E}">
        <p14:creationId xmlns:p14="http://schemas.microsoft.com/office/powerpoint/2010/main" val="3566753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lvl="0"/>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224DB5-F693-40F0-BC7A-244ED4CC4045}" type="slidenum">
              <a:rPr lang="en-NZ" smtClean="0"/>
              <a:pPr/>
              <a:t>15</a:t>
            </a:fld>
            <a:endParaRPr lang="en-NZ"/>
          </a:p>
        </p:txBody>
      </p:sp>
    </p:spTree>
    <p:extLst>
      <p:ext uri="{BB962C8B-B14F-4D97-AF65-F5344CB8AC3E}">
        <p14:creationId xmlns:p14="http://schemas.microsoft.com/office/powerpoint/2010/main" val="115061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AU" sz="1200" b="1" kern="1200" dirty="0" smtClean="0">
                <a:solidFill>
                  <a:schemeClr val="tx1"/>
                </a:solidFill>
                <a:effectLst/>
                <a:latin typeface="+mn-lt"/>
                <a:ea typeface="+mn-ea"/>
                <a:cs typeface="+mn-cs"/>
              </a:rPr>
              <a:t/>
            </a:r>
            <a:br>
              <a:rPr lang="en-AU" sz="1200" b="1" kern="1200" dirty="0" smtClean="0">
                <a:solidFill>
                  <a:schemeClr val="tx1"/>
                </a:solidFill>
                <a:effectLst/>
                <a:latin typeface="+mn-lt"/>
                <a:ea typeface="+mn-ea"/>
                <a:cs typeface="+mn-cs"/>
              </a:rPr>
            </a:br>
            <a:r>
              <a:rPr lang="en-AU"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C6224DB5-F693-40F0-BC7A-244ED4CC4045}" type="slidenum">
              <a:rPr lang="en-NZ" smtClean="0"/>
              <a:pPr/>
              <a:t>16</a:t>
            </a:fld>
            <a:endParaRPr lang="en-NZ"/>
          </a:p>
        </p:txBody>
      </p:sp>
    </p:spTree>
    <p:extLst>
      <p:ext uri="{BB962C8B-B14F-4D97-AF65-F5344CB8AC3E}">
        <p14:creationId xmlns:p14="http://schemas.microsoft.com/office/powerpoint/2010/main" val="3308272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6224DB5-F693-40F0-BC7A-244ED4CC4045}" type="slidenum">
              <a:rPr lang="en-NZ" smtClean="0"/>
              <a:pPr/>
              <a:t>17</a:t>
            </a:fld>
            <a:endParaRPr lang="en-NZ"/>
          </a:p>
        </p:txBody>
      </p:sp>
    </p:spTree>
    <p:extLst>
      <p:ext uri="{BB962C8B-B14F-4D97-AF65-F5344CB8AC3E}">
        <p14:creationId xmlns:p14="http://schemas.microsoft.com/office/powerpoint/2010/main" val="1775101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6224DB5-F693-40F0-BC7A-244ED4CC4045}" type="slidenum">
              <a:rPr lang="en-NZ" smtClean="0"/>
              <a:pPr/>
              <a:t>18</a:t>
            </a:fld>
            <a:endParaRPr lang="en-NZ"/>
          </a:p>
        </p:txBody>
      </p:sp>
    </p:spTree>
    <p:extLst>
      <p:ext uri="{BB962C8B-B14F-4D97-AF65-F5344CB8AC3E}">
        <p14:creationId xmlns:p14="http://schemas.microsoft.com/office/powerpoint/2010/main" val="4154794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NZ" baseline="0" dirty="0" smtClean="0"/>
          </a:p>
        </p:txBody>
      </p:sp>
      <p:sp>
        <p:nvSpPr>
          <p:cNvPr id="4" name="Slide Number Placeholder 3"/>
          <p:cNvSpPr>
            <a:spLocks noGrp="1"/>
          </p:cNvSpPr>
          <p:nvPr>
            <p:ph type="sldNum" sz="quarter" idx="10"/>
          </p:nvPr>
        </p:nvSpPr>
        <p:spPr/>
        <p:txBody>
          <a:bodyPr/>
          <a:lstStyle/>
          <a:p>
            <a:fld id="{C6224DB5-F693-40F0-BC7A-244ED4CC4045}" type="slidenum">
              <a:rPr lang="en-NZ" smtClean="0"/>
              <a:pPr/>
              <a:t>19</a:t>
            </a:fld>
            <a:endParaRPr lang="en-NZ"/>
          </a:p>
        </p:txBody>
      </p:sp>
    </p:spTree>
    <p:extLst>
      <p:ext uri="{BB962C8B-B14F-4D97-AF65-F5344CB8AC3E}">
        <p14:creationId xmlns:p14="http://schemas.microsoft.com/office/powerpoint/2010/main" val="117018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C6224DB5-F693-40F0-BC7A-244ED4CC4045}" type="slidenum">
              <a:rPr lang="en-NZ" smtClean="0"/>
              <a:pPr/>
              <a:t>2</a:t>
            </a:fld>
            <a:endParaRPr lang="en-NZ"/>
          </a:p>
        </p:txBody>
      </p:sp>
    </p:spTree>
    <p:extLst>
      <p:ext uri="{BB962C8B-B14F-4D97-AF65-F5344CB8AC3E}">
        <p14:creationId xmlns:p14="http://schemas.microsoft.com/office/powerpoint/2010/main" val="155224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6224DB5-F693-40F0-BC7A-244ED4CC4045}" type="slidenum">
              <a:rPr lang="en-NZ" smtClean="0"/>
              <a:pPr/>
              <a:t>3</a:t>
            </a:fld>
            <a:endParaRPr lang="en-NZ"/>
          </a:p>
        </p:txBody>
      </p:sp>
    </p:spTree>
    <p:extLst>
      <p:ext uri="{BB962C8B-B14F-4D97-AF65-F5344CB8AC3E}">
        <p14:creationId xmlns:p14="http://schemas.microsoft.com/office/powerpoint/2010/main" val="222268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AU" dirty="0" smtClean="0"/>
          </a:p>
        </p:txBody>
      </p:sp>
      <p:sp>
        <p:nvSpPr>
          <p:cNvPr id="4" name="Slide Number Placeholder 3"/>
          <p:cNvSpPr>
            <a:spLocks noGrp="1"/>
          </p:cNvSpPr>
          <p:nvPr>
            <p:ph type="sldNum" sz="quarter" idx="10"/>
          </p:nvPr>
        </p:nvSpPr>
        <p:spPr/>
        <p:txBody>
          <a:bodyPr/>
          <a:lstStyle/>
          <a:p>
            <a:fld id="{C6224DB5-F693-40F0-BC7A-244ED4CC4045}" type="slidenum">
              <a:rPr lang="en-NZ" smtClean="0"/>
              <a:pPr/>
              <a:t>4</a:t>
            </a:fld>
            <a:endParaRPr lang="en-NZ"/>
          </a:p>
        </p:txBody>
      </p:sp>
    </p:spTree>
    <p:extLst>
      <p:ext uri="{BB962C8B-B14F-4D97-AF65-F5344CB8AC3E}">
        <p14:creationId xmlns:p14="http://schemas.microsoft.com/office/powerpoint/2010/main" val="167079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lvl="0"/>
            <a:endParaRPr lang="en-AU" sz="1200" kern="1200" dirty="0" smtClean="0">
              <a:solidFill>
                <a:schemeClr val="tx1"/>
              </a:solidFill>
              <a:effectLst/>
              <a:latin typeface="+mn-lt"/>
              <a:ea typeface="+mn-ea"/>
              <a:cs typeface="+mn-cs"/>
            </a:endParaRPr>
          </a:p>
          <a:p>
            <a:pPr lvl="0"/>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224DB5-F693-40F0-BC7A-244ED4CC4045}" type="slidenum">
              <a:rPr lang="en-NZ" smtClean="0"/>
              <a:pPr/>
              <a:t>5</a:t>
            </a:fld>
            <a:endParaRPr lang="en-NZ"/>
          </a:p>
        </p:txBody>
      </p:sp>
    </p:spTree>
    <p:extLst>
      <p:ext uri="{BB962C8B-B14F-4D97-AF65-F5344CB8AC3E}">
        <p14:creationId xmlns:p14="http://schemas.microsoft.com/office/powerpoint/2010/main" val="429205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6224DB5-F693-40F0-BC7A-244ED4CC4045}" type="slidenum">
              <a:rPr lang="en-NZ" smtClean="0"/>
              <a:pPr/>
              <a:t>6</a:t>
            </a:fld>
            <a:endParaRPr lang="en-NZ"/>
          </a:p>
        </p:txBody>
      </p:sp>
    </p:spTree>
    <p:extLst>
      <p:ext uri="{BB962C8B-B14F-4D97-AF65-F5344CB8AC3E}">
        <p14:creationId xmlns:p14="http://schemas.microsoft.com/office/powerpoint/2010/main" val="87225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lvl="0"/>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224DB5-F693-40F0-BC7A-244ED4CC4045}" type="slidenum">
              <a:rPr lang="en-NZ" smtClean="0"/>
              <a:pPr/>
              <a:t>7</a:t>
            </a:fld>
            <a:endParaRPr lang="en-NZ"/>
          </a:p>
        </p:txBody>
      </p:sp>
    </p:spTree>
    <p:extLst>
      <p:ext uri="{BB962C8B-B14F-4D97-AF65-F5344CB8AC3E}">
        <p14:creationId xmlns:p14="http://schemas.microsoft.com/office/powerpoint/2010/main" val="235066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NZ" sz="1200" kern="1200" dirty="0" smtClean="0">
              <a:solidFill>
                <a:schemeClr val="tx1"/>
              </a:solidFill>
              <a:effectLst/>
              <a:latin typeface="+mn-lt"/>
              <a:ea typeface="+mn-ea"/>
              <a:cs typeface="+mn-cs"/>
            </a:endParaRPr>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C6224DB5-F693-40F0-BC7A-244ED4CC4045}" type="slidenum">
              <a:rPr lang="en-NZ" smtClean="0"/>
              <a:pPr/>
              <a:t>8</a:t>
            </a:fld>
            <a:endParaRPr lang="en-NZ"/>
          </a:p>
        </p:txBody>
      </p:sp>
    </p:spTree>
    <p:extLst>
      <p:ext uri="{BB962C8B-B14F-4D97-AF65-F5344CB8AC3E}">
        <p14:creationId xmlns:p14="http://schemas.microsoft.com/office/powerpoint/2010/main" val="407400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lvl="0"/>
            <a:endParaRPr lang="en-GB"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endParaRPr lang="en-AU"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224DB5-F693-40F0-BC7A-244ED4CC4045}" type="slidenum">
              <a:rPr lang="en-NZ" smtClean="0"/>
              <a:pPr/>
              <a:t>9</a:t>
            </a:fld>
            <a:endParaRPr lang="en-NZ"/>
          </a:p>
        </p:txBody>
      </p:sp>
    </p:spTree>
    <p:extLst>
      <p:ext uri="{BB962C8B-B14F-4D97-AF65-F5344CB8AC3E}">
        <p14:creationId xmlns:p14="http://schemas.microsoft.com/office/powerpoint/2010/main" val="265295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A0370497-3A78-4721-A87E-C700747E4C2C}" type="datetimeFigureOut">
              <a:rPr lang="en-US" smtClean="0"/>
              <a:pPr/>
              <a:t>12/19/2016</a:t>
            </a:fld>
            <a:endParaRPr lang="en-NZ"/>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C9DD44D9-1A03-4630-A706-8FF029820EFD}"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A0370497-3A78-4721-A87E-C700747E4C2C}" type="datetimeFigureOut">
              <a:rPr lang="en-US" smtClean="0"/>
              <a:pPr/>
              <a:t>12/19/2016</a:t>
            </a:fld>
            <a:endParaRPr lang="en-NZ"/>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C9DD44D9-1A03-4630-A706-8FF029820EFD}"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1047715" y="1600202"/>
            <a:ext cx="10534685" cy="40433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619219" y="1600202"/>
            <a:ext cx="437518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A0370497-3A78-4721-A87E-C700747E4C2C}" type="datetimeFigureOut">
              <a:rPr lang="en-US" smtClean="0"/>
              <a:pPr/>
              <a:t>12/19/2016</a:t>
            </a:fld>
            <a:endParaRPr lang="en-NZ"/>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NZ"/>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C9DD44D9-1A03-4630-A706-8FF029820EFD}"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A0370497-3A78-4721-A87E-C700747E4C2C}" type="datetimeFigureOut">
              <a:rPr lang="en-US" smtClean="0"/>
              <a:pPr/>
              <a:t>12/19/2016</a:t>
            </a:fld>
            <a:endParaRPr lang="en-NZ"/>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C9DD44D9-1A03-4630-A706-8FF029820EFD}"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A0370497-3A78-4721-A87E-C700747E4C2C}" type="datetimeFigureOut">
              <a:rPr lang="en-US" smtClean="0"/>
              <a:pPr/>
              <a:t>12/19/2016</a:t>
            </a:fld>
            <a:endParaRPr lang="en-NZ"/>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C9DD44D9-1A03-4630-A706-8FF029820EFD}"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A0370497-3A78-4721-A87E-C700747E4C2C}" type="datetimeFigureOut">
              <a:rPr lang="en-US" smtClean="0"/>
              <a:pPr/>
              <a:t>12/19/2016</a:t>
            </a:fld>
            <a:endParaRPr lang="en-NZ"/>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C9DD44D9-1A03-4630-A706-8FF029820EFD}"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A0370497-3A78-4721-A87E-C700747E4C2C}" type="datetimeFigureOut">
              <a:rPr lang="en-US" smtClean="0"/>
              <a:pPr/>
              <a:t>12/19/2016</a:t>
            </a:fld>
            <a:endParaRPr lang="en-NZ"/>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C9DD44D9-1A03-4630-A706-8FF029820EFD}"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Powerpoint header.jpg"/>
          <p:cNvPicPr>
            <a:picLocks noChangeAspect="1"/>
          </p:cNvPicPr>
          <p:nvPr/>
        </p:nvPicPr>
        <p:blipFill>
          <a:blip r:embed="rId13" cstate="print"/>
          <a:stretch>
            <a:fillRect/>
          </a:stretch>
        </p:blipFill>
        <p:spPr>
          <a:xfrm rot="16200000">
            <a:off x="-2865752" y="2865756"/>
            <a:ext cx="6858003" cy="1126488"/>
          </a:xfrm>
          <a:prstGeom prst="rect">
            <a:avLst/>
          </a:prstGeom>
        </p:spPr>
      </p:pic>
      <p:sp>
        <p:nvSpPr>
          <p:cNvPr id="2" name="Title Placeholder 1"/>
          <p:cNvSpPr>
            <a:spLocks noGrp="1"/>
          </p:cNvSpPr>
          <p:nvPr>
            <p:ph type="title"/>
          </p:nvPr>
        </p:nvSpPr>
        <p:spPr>
          <a:xfrm>
            <a:off x="1047715" y="274637"/>
            <a:ext cx="10534685" cy="114300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1047715" y="1600202"/>
            <a:ext cx="10534685" cy="40433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77968" y="5826146"/>
            <a:ext cx="1314032" cy="103185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7648" y="4293096"/>
            <a:ext cx="8244408" cy="1815882"/>
          </a:xfrm>
          <a:prstGeom prst="rect">
            <a:avLst/>
          </a:prstGeom>
        </p:spPr>
        <p:txBody>
          <a:bodyPr wrap="square">
            <a:spAutoFit/>
          </a:bodyPr>
          <a:lstStyle/>
          <a:p>
            <a:r>
              <a:rPr lang="en-US" sz="2800" b="1" dirty="0" smtClean="0">
                <a:solidFill>
                  <a:srgbClr val="352B73"/>
                </a:solidFill>
              </a:rPr>
              <a:t>Dr </a:t>
            </a:r>
            <a:r>
              <a:rPr lang="en-US" sz="2800" b="1" dirty="0" err="1">
                <a:solidFill>
                  <a:srgbClr val="352B73"/>
                </a:solidFill>
              </a:rPr>
              <a:t>Léonie</a:t>
            </a:r>
            <a:r>
              <a:rPr lang="en-US" sz="2800" b="1" dirty="0">
                <a:solidFill>
                  <a:srgbClr val="352B73"/>
                </a:solidFill>
              </a:rPr>
              <a:t> Walker </a:t>
            </a:r>
            <a:r>
              <a:rPr lang="en-US" sz="2800" b="1" dirty="0" smtClean="0">
                <a:solidFill>
                  <a:srgbClr val="352B73"/>
                </a:solidFill>
              </a:rPr>
              <a:t>&amp; Dr </a:t>
            </a:r>
            <a:r>
              <a:rPr lang="en-US" sz="2800" b="1" dirty="0">
                <a:solidFill>
                  <a:srgbClr val="352B73"/>
                </a:solidFill>
              </a:rPr>
              <a:t>Jill Clendon </a:t>
            </a:r>
            <a:r>
              <a:rPr lang="en-US" sz="2800" b="1" dirty="0" smtClean="0">
                <a:solidFill>
                  <a:srgbClr val="352B73"/>
                </a:solidFill>
              </a:rPr>
              <a:t> </a:t>
            </a:r>
            <a:endParaRPr lang="en-US" sz="2800" b="1" dirty="0">
              <a:solidFill>
                <a:srgbClr val="352B73"/>
              </a:solidFill>
            </a:endParaRPr>
          </a:p>
          <a:p>
            <a:endParaRPr lang="en-NZ" sz="2800" b="1" dirty="0">
              <a:solidFill>
                <a:srgbClr val="352B73"/>
              </a:solidFill>
            </a:endParaRPr>
          </a:p>
          <a:p>
            <a:r>
              <a:rPr lang="en-NZ" sz="2800" b="1" dirty="0">
                <a:solidFill>
                  <a:srgbClr val="352B73"/>
                </a:solidFill>
              </a:rPr>
              <a:t>F</a:t>
            </a:r>
            <a:r>
              <a:rPr lang="en-NZ" sz="2800" dirty="0">
                <a:solidFill>
                  <a:srgbClr val="352B73"/>
                </a:solidFill>
              </a:rPr>
              <a:t>unding:  Office of the Privacy Commission</a:t>
            </a:r>
            <a:endParaRPr lang="en-US" sz="2800" dirty="0">
              <a:solidFill>
                <a:srgbClr val="352B73"/>
              </a:solidFill>
            </a:endParaRPr>
          </a:p>
          <a:p>
            <a:endParaRPr lang="en-US" sz="2800" b="1" dirty="0">
              <a:solidFill>
                <a:srgbClr val="352B73"/>
              </a:solidFill>
            </a:endParaRPr>
          </a:p>
        </p:txBody>
      </p:sp>
      <p:sp>
        <p:nvSpPr>
          <p:cNvPr id="31745" name="Rectangle 1"/>
          <p:cNvSpPr>
            <a:spLocks noChangeArrowheads="1"/>
          </p:cNvSpPr>
          <p:nvPr/>
        </p:nvSpPr>
        <p:spPr bwMode="auto">
          <a:xfrm>
            <a:off x="2056983" y="-306661"/>
            <a:ext cx="8611017"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lang="en-NZ" sz="4000" b="1" dirty="0">
              <a:solidFill>
                <a:srgbClr val="008EC0"/>
              </a:solidFill>
            </a:endParaRPr>
          </a:p>
          <a:p>
            <a:pPr lvl="0" algn="ctr" fontAlgn="base">
              <a:spcBef>
                <a:spcPct val="0"/>
              </a:spcBef>
              <a:spcAft>
                <a:spcPct val="0"/>
              </a:spcAft>
            </a:pPr>
            <a:r>
              <a:rPr lang="en-NZ" sz="4800" dirty="0">
                <a:solidFill>
                  <a:srgbClr val="008EC0"/>
                </a:solidFill>
                <a:latin typeface="Arial" panose="020B0604020202020204" pitchFamily="34" charset="0"/>
                <a:cs typeface="Arial" panose="020B0604020202020204" pitchFamily="34" charset="0"/>
              </a:rPr>
              <a:t>Patient privacy and electronic health records</a:t>
            </a:r>
          </a:p>
          <a:p>
            <a:pPr lvl="0" algn="ctr" fontAlgn="base">
              <a:spcBef>
                <a:spcPct val="0"/>
              </a:spcBef>
              <a:spcAft>
                <a:spcPct val="0"/>
              </a:spcAft>
            </a:pPr>
            <a:endParaRPr lang="en-NZ" sz="4400" dirty="0">
              <a:solidFill>
                <a:srgbClr val="008EC0"/>
              </a:solidFill>
              <a:latin typeface="Arial" panose="020B0604020202020204" pitchFamily="34" charset="0"/>
              <a:cs typeface="Arial" panose="020B0604020202020204" pitchFamily="34" charset="0"/>
            </a:endParaRPr>
          </a:p>
          <a:p>
            <a:pPr lvl="0" algn="ctr" fontAlgn="base">
              <a:spcBef>
                <a:spcPct val="0"/>
              </a:spcBef>
              <a:spcAft>
                <a:spcPct val="0"/>
              </a:spcAft>
            </a:pPr>
            <a:r>
              <a:rPr lang="en-NZ" sz="4000" dirty="0">
                <a:solidFill>
                  <a:srgbClr val="008EC0"/>
                </a:solidFill>
                <a:latin typeface="Arial" panose="020B0604020202020204" pitchFamily="34" charset="0"/>
                <a:cs typeface="Arial" panose="020B0604020202020204" pitchFamily="34" charset="0"/>
              </a:rPr>
              <a:t>Views of nurses working in community settings</a:t>
            </a:r>
            <a:endParaRPr lang="en-GB" sz="4000" dirty="0">
              <a:solidFill>
                <a:srgbClr val="008EC0"/>
              </a:solidFill>
              <a:latin typeface="Arial"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008EC0"/>
                </a:solidFill>
              </a:rPr>
              <a:t>Practical Issues </a:t>
            </a:r>
            <a:r>
              <a:rPr lang="en-NZ" dirty="0" smtClean="0">
                <a:solidFill>
                  <a:srgbClr val="008EC0"/>
                </a:solidFill>
              </a:rPr>
              <a:t>- Log ins </a:t>
            </a:r>
            <a:endParaRPr lang="en-US" dirty="0">
              <a:solidFill>
                <a:srgbClr val="008EC0"/>
              </a:solidFill>
            </a:endParaRPr>
          </a:p>
        </p:txBody>
      </p:sp>
      <p:sp>
        <p:nvSpPr>
          <p:cNvPr id="3" name="Content Placeholder 2"/>
          <p:cNvSpPr>
            <a:spLocks noGrp="1"/>
          </p:cNvSpPr>
          <p:nvPr>
            <p:ph idx="1"/>
          </p:nvPr>
        </p:nvSpPr>
        <p:spPr>
          <a:xfrm>
            <a:off x="1199456" y="1417638"/>
            <a:ext cx="10657184" cy="5035699"/>
          </a:xfrm>
        </p:spPr>
        <p:txBody>
          <a:bodyPr>
            <a:normAutofit fontScale="92500" lnSpcReduction="10000"/>
          </a:bodyPr>
          <a:lstStyle/>
          <a:p>
            <a:pPr marL="0" indent="0">
              <a:buNone/>
            </a:pPr>
            <a:r>
              <a:rPr lang="en-NZ" i="1" dirty="0" smtClean="0">
                <a:solidFill>
                  <a:srgbClr val="352B73"/>
                </a:solidFill>
              </a:rPr>
              <a:t>“Have </a:t>
            </a:r>
            <a:r>
              <a:rPr lang="en-NZ" i="1" dirty="0">
                <a:solidFill>
                  <a:srgbClr val="352B73"/>
                </a:solidFill>
              </a:rPr>
              <a:t>one to actually login that expires every ninety days and then you can’t just say oh god I can't remember.  You have to have another one </a:t>
            </a:r>
            <a:r>
              <a:rPr lang="en-NZ" i="1" dirty="0" smtClean="0">
                <a:solidFill>
                  <a:srgbClr val="352B73"/>
                </a:solidFill>
              </a:rPr>
              <a:t>which </a:t>
            </a:r>
            <a:r>
              <a:rPr lang="en-NZ" i="1" dirty="0">
                <a:solidFill>
                  <a:srgbClr val="352B73"/>
                </a:solidFill>
              </a:rPr>
              <a:t>expires with the number of times that you’ve gone in, so it doesn’t have a ninety day expiry date it’s the number of times </a:t>
            </a:r>
            <a:r>
              <a:rPr lang="en-NZ" i="1" dirty="0" smtClean="0">
                <a:solidFill>
                  <a:srgbClr val="352B73"/>
                </a:solidFill>
              </a:rPr>
              <a:t>- I’m </a:t>
            </a:r>
            <a:r>
              <a:rPr lang="en-NZ" i="1" dirty="0">
                <a:solidFill>
                  <a:srgbClr val="352B73"/>
                </a:solidFill>
              </a:rPr>
              <a:t>not sure the number of times.  And you have to have one to login to </a:t>
            </a:r>
            <a:r>
              <a:rPr lang="en-NZ" i="1" dirty="0" err="1">
                <a:solidFill>
                  <a:srgbClr val="352B73"/>
                </a:solidFill>
              </a:rPr>
              <a:t>Medtech</a:t>
            </a:r>
            <a:r>
              <a:rPr lang="en-NZ" i="1" dirty="0">
                <a:solidFill>
                  <a:srgbClr val="352B73"/>
                </a:solidFill>
              </a:rPr>
              <a:t> which at least always stays the same which is </a:t>
            </a:r>
            <a:r>
              <a:rPr lang="en-NZ" i="1" dirty="0" smtClean="0">
                <a:solidFill>
                  <a:srgbClr val="352B73"/>
                </a:solidFill>
              </a:rPr>
              <a:t>good but I cant remember it.”</a:t>
            </a:r>
          </a:p>
          <a:p>
            <a:pPr marL="0" indent="0">
              <a:buNone/>
            </a:pPr>
            <a:endParaRPr lang="en-NZ" i="1" dirty="0"/>
          </a:p>
          <a:p>
            <a:pPr marL="0" indent="0">
              <a:buNone/>
            </a:pPr>
            <a:r>
              <a:rPr lang="en-NZ" i="1" dirty="0" smtClean="0"/>
              <a:t>“</a:t>
            </a:r>
            <a:r>
              <a:rPr lang="en-NZ" i="1" dirty="0" smtClean="0">
                <a:solidFill>
                  <a:srgbClr val="352B73"/>
                </a:solidFill>
              </a:rPr>
              <a:t>You </a:t>
            </a:r>
            <a:r>
              <a:rPr lang="en-NZ" i="1" dirty="0">
                <a:solidFill>
                  <a:srgbClr val="352B73"/>
                </a:solidFill>
              </a:rPr>
              <a:t>know I used to find it useful (</a:t>
            </a:r>
            <a:r>
              <a:rPr lang="en-NZ" i="1" dirty="0" err="1">
                <a:solidFill>
                  <a:srgbClr val="352B73"/>
                </a:solidFill>
              </a:rPr>
              <a:t>Medtech</a:t>
            </a:r>
            <a:r>
              <a:rPr lang="en-NZ" i="1" dirty="0">
                <a:solidFill>
                  <a:srgbClr val="352B73"/>
                </a:solidFill>
              </a:rPr>
              <a:t>), but to be honest I forgot my log in and just didn’t get round to chasing </a:t>
            </a:r>
            <a:r>
              <a:rPr lang="en-NZ" i="1" dirty="0" smtClean="0">
                <a:solidFill>
                  <a:srgbClr val="352B73"/>
                </a:solidFill>
              </a:rPr>
              <a:t>it </a:t>
            </a:r>
            <a:r>
              <a:rPr lang="en-NZ" i="1" dirty="0">
                <a:solidFill>
                  <a:srgbClr val="352B73"/>
                </a:solidFill>
              </a:rPr>
              <a:t>up or using it – don’t have the </a:t>
            </a:r>
            <a:r>
              <a:rPr lang="en-NZ" i="1" dirty="0" smtClean="0">
                <a:solidFill>
                  <a:srgbClr val="352B73"/>
                </a:solidFill>
              </a:rPr>
              <a:t>time”</a:t>
            </a:r>
            <a:endParaRPr lang="en-NZ" i="1" dirty="0">
              <a:solidFill>
                <a:srgbClr val="352B73"/>
              </a:solidFill>
            </a:endParaRPr>
          </a:p>
          <a:p>
            <a:endParaRPr lang="en-NZ" dirty="0"/>
          </a:p>
          <a:p>
            <a:endParaRPr lang="en-US" dirty="0"/>
          </a:p>
        </p:txBody>
      </p:sp>
    </p:spTree>
    <p:extLst>
      <p:ext uri="{BB962C8B-B14F-4D97-AF65-F5344CB8AC3E}">
        <p14:creationId xmlns:p14="http://schemas.microsoft.com/office/powerpoint/2010/main" val="81089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008EC0"/>
                </a:solidFill>
              </a:rPr>
              <a:t>Practical Issues </a:t>
            </a:r>
            <a:r>
              <a:rPr lang="en-NZ" dirty="0" smtClean="0">
                <a:solidFill>
                  <a:srgbClr val="008EC0"/>
                </a:solidFill>
              </a:rPr>
              <a:t>- Devices</a:t>
            </a:r>
            <a:endParaRPr lang="en-US" dirty="0">
              <a:solidFill>
                <a:srgbClr val="008EC0"/>
              </a:solidFill>
            </a:endParaRPr>
          </a:p>
        </p:txBody>
      </p:sp>
      <p:sp>
        <p:nvSpPr>
          <p:cNvPr id="3" name="Content Placeholder 2"/>
          <p:cNvSpPr>
            <a:spLocks noGrp="1"/>
          </p:cNvSpPr>
          <p:nvPr>
            <p:ph idx="1"/>
          </p:nvPr>
        </p:nvSpPr>
        <p:spPr>
          <a:xfrm>
            <a:off x="1199456" y="1628801"/>
            <a:ext cx="6624736" cy="4133055"/>
          </a:xfrm>
        </p:spPr>
        <p:txBody>
          <a:bodyPr>
            <a:normAutofit lnSpcReduction="10000"/>
          </a:bodyPr>
          <a:lstStyle/>
          <a:p>
            <a:pPr marL="0" indent="0">
              <a:buNone/>
            </a:pPr>
            <a:r>
              <a:rPr lang="en-NZ" i="1" dirty="0" smtClean="0">
                <a:solidFill>
                  <a:srgbClr val="352B73"/>
                </a:solidFill>
              </a:rPr>
              <a:t>“we </a:t>
            </a:r>
            <a:r>
              <a:rPr lang="en-NZ" i="1" dirty="0">
                <a:solidFill>
                  <a:srgbClr val="352B73"/>
                </a:solidFill>
              </a:rPr>
              <a:t>feel the </a:t>
            </a:r>
            <a:r>
              <a:rPr lang="en-NZ" i="1" dirty="0" smtClean="0">
                <a:solidFill>
                  <a:srgbClr val="352B73"/>
                </a:solidFill>
              </a:rPr>
              <a:t>XXXXX trial </a:t>
            </a:r>
            <a:r>
              <a:rPr lang="en-NZ" i="1" dirty="0">
                <a:solidFill>
                  <a:srgbClr val="352B73"/>
                </a:solidFill>
              </a:rPr>
              <a:t>didn’t go so well with </a:t>
            </a:r>
            <a:r>
              <a:rPr lang="en-NZ" i="1" dirty="0" smtClean="0">
                <a:solidFill>
                  <a:srgbClr val="352B73"/>
                </a:solidFill>
              </a:rPr>
              <a:t>tablets but we got them anyway.”</a:t>
            </a:r>
          </a:p>
          <a:p>
            <a:pPr marL="0" indent="0">
              <a:buNone/>
            </a:pPr>
            <a:endParaRPr lang="en-NZ" i="1" dirty="0"/>
          </a:p>
          <a:p>
            <a:pPr marL="0" indent="0">
              <a:buNone/>
            </a:pPr>
            <a:r>
              <a:rPr lang="en-NZ" i="1" dirty="0" smtClean="0">
                <a:solidFill>
                  <a:srgbClr val="352B73"/>
                </a:solidFill>
              </a:rPr>
              <a:t>“For </a:t>
            </a:r>
            <a:r>
              <a:rPr lang="en-NZ" i="1" dirty="0">
                <a:solidFill>
                  <a:srgbClr val="352B73"/>
                </a:solidFill>
              </a:rPr>
              <a:t>wounds now, there's a separate laptop that you’ve got to take </a:t>
            </a:r>
            <a:r>
              <a:rPr lang="en-NZ" i="1" dirty="0" smtClean="0">
                <a:solidFill>
                  <a:srgbClr val="352B73"/>
                </a:solidFill>
              </a:rPr>
              <a:t>out as well It </a:t>
            </a:r>
            <a:r>
              <a:rPr lang="en-NZ" i="1" dirty="0">
                <a:solidFill>
                  <a:srgbClr val="352B73"/>
                </a:solidFill>
              </a:rPr>
              <a:t>takes all the measurements, heaps of them</a:t>
            </a:r>
            <a:r>
              <a:rPr lang="en-NZ" i="1" dirty="0" smtClean="0">
                <a:solidFill>
                  <a:srgbClr val="352B73"/>
                </a:solidFill>
              </a:rPr>
              <a:t>.”</a:t>
            </a:r>
            <a:endParaRPr lang="en-NZ" i="1" dirty="0">
              <a:solidFill>
                <a:srgbClr val="352B73"/>
              </a:solidFill>
            </a:endParaRPr>
          </a:p>
          <a:p>
            <a:endParaRPr lang="en-NZ" dirty="0"/>
          </a:p>
          <a:p>
            <a:pPr marL="0" indent="0">
              <a:buNone/>
            </a:pPr>
            <a:endParaRPr lang="en-NZ" dirty="0"/>
          </a:p>
          <a:p>
            <a:endParaRPr lang="en-US" dirty="0"/>
          </a:p>
        </p:txBody>
      </p:sp>
      <p:pic>
        <p:nvPicPr>
          <p:cNvPr id="4" name="Picture 3" descr="http://www.centerforhealthjournalism.org/files/title_images/ROH%20Electronic%20Health%20Records%20Essay%20Photo.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2003140"/>
            <a:ext cx="4055014"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47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008EC0"/>
                </a:solidFill>
              </a:rPr>
              <a:t>Practical Issues </a:t>
            </a:r>
            <a:r>
              <a:rPr lang="en-NZ" dirty="0" smtClean="0">
                <a:solidFill>
                  <a:srgbClr val="008EC0"/>
                </a:solidFill>
              </a:rPr>
              <a:t>- Support</a:t>
            </a:r>
            <a:endParaRPr lang="en-US" dirty="0">
              <a:solidFill>
                <a:srgbClr val="008EC0"/>
              </a:solidFill>
            </a:endParaRPr>
          </a:p>
        </p:txBody>
      </p:sp>
      <p:sp>
        <p:nvSpPr>
          <p:cNvPr id="3" name="Content Placeholder 2"/>
          <p:cNvSpPr>
            <a:spLocks noGrp="1"/>
          </p:cNvSpPr>
          <p:nvPr>
            <p:ph idx="1"/>
          </p:nvPr>
        </p:nvSpPr>
        <p:spPr/>
        <p:txBody>
          <a:bodyPr/>
          <a:lstStyle/>
          <a:p>
            <a:r>
              <a:rPr lang="en-NZ" dirty="0" smtClean="0"/>
              <a:t>IT call centre</a:t>
            </a:r>
          </a:p>
          <a:p>
            <a:endParaRPr lang="en-NZ" dirty="0"/>
          </a:p>
          <a:p>
            <a:r>
              <a:rPr lang="en-NZ" dirty="0" smtClean="0"/>
              <a:t>Not supported to have or use available technology </a:t>
            </a:r>
          </a:p>
          <a:p>
            <a:endParaRPr lang="en-NZ" dirty="0"/>
          </a:p>
          <a:p>
            <a:pPr marL="0" indent="0">
              <a:buNone/>
            </a:pPr>
            <a:r>
              <a:rPr lang="en-NZ" dirty="0" smtClean="0">
                <a:solidFill>
                  <a:srgbClr val="352B73"/>
                </a:solidFill>
              </a:rPr>
              <a:t>         “worst of both worlds” </a:t>
            </a:r>
            <a:endParaRPr lang="en-US" dirty="0">
              <a:solidFill>
                <a:srgbClr val="352B73"/>
              </a:solidFill>
            </a:endParaRPr>
          </a:p>
        </p:txBody>
      </p:sp>
    </p:spTree>
    <p:extLst>
      <p:ext uri="{BB962C8B-B14F-4D97-AF65-F5344CB8AC3E}">
        <p14:creationId xmlns:p14="http://schemas.microsoft.com/office/powerpoint/2010/main" val="15853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15" y="274637"/>
            <a:ext cx="10808925" cy="1143000"/>
          </a:xfrm>
        </p:spPr>
        <p:txBody>
          <a:bodyPr/>
          <a:lstStyle/>
          <a:p>
            <a:r>
              <a:rPr lang="en-NZ" dirty="0">
                <a:solidFill>
                  <a:srgbClr val="008EC0"/>
                </a:solidFill>
              </a:rPr>
              <a:t>Practical Issues </a:t>
            </a:r>
            <a:r>
              <a:rPr lang="en-NZ" dirty="0" smtClean="0">
                <a:solidFill>
                  <a:srgbClr val="008EC0"/>
                </a:solidFill>
              </a:rPr>
              <a:t>- MDT read-write access</a:t>
            </a:r>
            <a:endParaRPr lang="en-US" dirty="0">
              <a:solidFill>
                <a:srgbClr val="008EC0"/>
              </a:solidFill>
            </a:endParaRPr>
          </a:p>
        </p:txBody>
      </p:sp>
      <p:sp>
        <p:nvSpPr>
          <p:cNvPr id="3" name="Content Placeholder 2"/>
          <p:cNvSpPr>
            <a:spLocks noGrp="1"/>
          </p:cNvSpPr>
          <p:nvPr>
            <p:ph idx="1"/>
          </p:nvPr>
        </p:nvSpPr>
        <p:spPr>
          <a:xfrm>
            <a:off x="1047715" y="1772816"/>
            <a:ext cx="10534685" cy="3744416"/>
          </a:xfrm>
        </p:spPr>
        <p:txBody>
          <a:bodyPr>
            <a:normAutofit/>
          </a:bodyPr>
          <a:lstStyle/>
          <a:p>
            <a:pPr marL="0" indent="0">
              <a:buNone/>
            </a:pPr>
            <a:r>
              <a:rPr lang="en-NZ" i="1" dirty="0" smtClean="0">
                <a:solidFill>
                  <a:srgbClr val="352B73"/>
                </a:solidFill>
              </a:rPr>
              <a:t>“They </a:t>
            </a:r>
            <a:r>
              <a:rPr lang="en-NZ" i="1" dirty="0">
                <a:solidFill>
                  <a:srgbClr val="352B73"/>
                </a:solidFill>
              </a:rPr>
              <a:t>are good for accessing electronic notes but we can’t write on them, it’s not like we can write progress notes on our way it’s just another form of accessing the existing electronic services we’ve already got.  It’s just that we can access them </a:t>
            </a:r>
            <a:r>
              <a:rPr lang="en-NZ" i="1" dirty="0" smtClean="0">
                <a:solidFill>
                  <a:srgbClr val="352B73"/>
                </a:solidFill>
              </a:rPr>
              <a:t>remotely”</a:t>
            </a:r>
          </a:p>
          <a:p>
            <a:pPr marL="0" indent="0">
              <a:buNone/>
            </a:pPr>
            <a:endParaRPr lang="en-NZ" i="1" dirty="0">
              <a:solidFill>
                <a:srgbClr val="352B73"/>
              </a:solidFill>
            </a:endParaRPr>
          </a:p>
          <a:p>
            <a:pPr marL="0" indent="0">
              <a:buNone/>
            </a:pPr>
            <a:r>
              <a:rPr lang="en-NZ" dirty="0" smtClean="0"/>
              <a:t>This is limiting the true potential of integrated health care</a:t>
            </a:r>
            <a:endParaRPr lang="en-NZ" dirty="0"/>
          </a:p>
        </p:txBody>
      </p:sp>
    </p:spTree>
    <p:extLst>
      <p:ext uri="{BB962C8B-B14F-4D97-AF65-F5344CB8AC3E}">
        <p14:creationId xmlns:p14="http://schemas.microsoft.com/office/powerpoint/2010/main" val="375977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15" y="274637"/>
            <a:ext cx="10880933" cy="1143000"/>
          </a:xfrm>
        </p:spPr>
        <p:txBody>
          <a:bodyPr>
            <a:normAutofit fontScale="90000"/>
          </a:bodyPr>
          <a:lstStyle/>
          <a:p>
            <a:r>
              <a:rPr lang="en-NZ" dirty="0">
                <a:solidFill>
                  <a:srgbClr val="008EC0"/>
                </a:solidFill>
              </a:rPr>
              <a:t>Practical </a:t>
            </a:r>
            <a:r>
              <a:rPr lang="en-NZ" dirty="0" smtClean="0">
                <a:solidFill>
                  <a:srgbClr val="008EC0"/>
                </a:solidFill>
              </a:rPr>
              <a:t>Issues – integration with clinical tools</a:t>
            </a:r>
            <a:endParaRPr lang="en-US" dirty="0"/>
          </a:p>
        </p:txBody>
      </p:sp>
      <p:sp>
        <p:nvSpPr>
          <p:cNvPr id="3" name="Content Placeholder 2"/>
          <p:cNvSpPr>
            <a:spLocks noGrp="1"/>
          </p:cNvSpPr>
          <p:nvPr>
            <p:ph idx="1"/>
          </p:nvPr>
        </p:nvSpPr>
        <p:spPr>
          <a:xfrm>
            <a:off x="1047715" y="1600202"/>
            <a:ext cx="10534685" cy="4493094"/>
          </a:xfrm>
        </p:spPr>
        <p:txBody>
          <a:bodyPr/>
          <a:lstStyle/>
          <a:p>
            <a:r>
              <a:rPr lang="en-NZ" dirty="0" smtClean="0"/>
              <a:t>Some inter-operability problems between applications</a:t>
            </a:r>
          </a:p>
          <a:p>
            <a:endParaRPr lang="en-NZ" dirty="0" smtClean="0"/>
          </a:p>
          <a:p>
            <a:r>
              <a:rPr lang="en-NZ" dirty="0" smtClean="0"/>
              <a:t>Sub-optimal storage of clinical data such as photographs of wound healing in notes and sharing of radiological results in some settings.</a:t>
            </a:r>
          </a:p>
          <a:p>
            <a:endParaRPr lang="en-NZ" dirty="0"/>
          </a:p>
          <a:p>
            <a:r>
              <a:rPr lang="en-NZ" dirty="0" smtClean="0"/>
              <a:t>Remote monitoring and integration? </a:t>
            </a:r>
            <a:endParaRPr lang="en-US" dirty="0"/>
          </a:p>
        </p:txBody>
      </p:sp>
    </p:spTree>
    <p:extLst>
      <p:ext uri="{BB962C8B-B14F-4D97-AF65-F5344CB8AC3E}">
        <p14:creationId xmlns:p14="http://schemas.microsoft.com/office/powerpoint/2010/main" val="218621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8EC0"/>
                </a:solidFill>
              </a:rPr>
              <a:t>Practical problems and privacy risks</a:t>
            </a:r>
            <a:endParaRPr lang="en-NZ" dirty="0">
              <a:solidFill>
                <a:srgbClr val="008EC0"/>
              </a:solidFill>
            </a:endParaRPr>
          </a:p>
        </p:txBody>
      </p:sp>
      <p:sp>
        <p:nvSpPr>
          <p:cNvPr id="3" name="Content Placeholder 2"/>
          <p:cNvSpPr>
            <a:spLocks noGrp="1"/>
          </p:cNvSpPr>
          <p:nvPr>
            <p:ph sz="half" idx="1"/>
          </p:nvPr>
        </p:nvSpPr>
        <p:spPr>
          <a:xfrm>
            <a:off x="911425" y="1600202"/>
            <a:ext cx="5082976" cy="5257798"/>
          </a:xfrm>
        </p:spPr>
        <p:txBody>
          <a:bodyPr>
            <a:normAutofit/>
          </a:bodyPr>
          <a:lstStyle/>
          <a:p>
            <a:r>
              <a:rPr lang="en-NZ" dirty="0" smtClean="0"/>
              <a:t>‘Workarounds’ may lead to the risk of privacy breaches</a:t>
            </a:r>
          </a:p>
          <a:p>
            <a:r>
              <a:rPr lang="en-NZ" dirty="0" smtClean="0"/>
              <a:t>Some incidents have occurred where nurses have been asked to justify their access to patient records</a:t>
            </a:r>
          </a:p>
          <a:p>
            <a:r>
              <a:rPr lang="en-NZ" dirty="0" smtClean="0"/>
              <a:t>Temporary logins can be an issue</a:t>
            </a:r>
          </a:p>
          <a:p>
            <a:r>
              <a:rPr lang="en-NZ" dirty="0" smtClean="0"/>
              <a:t>Some issues with different file formats e.g. Word</a:t>
            </a:r>
          </a:p>
          <a:p>
            <a:endParaRPr lang="en-NZ" dirty="0" smtClean="0"/>
          </a:p>
          <a:p>
            <a:endParaRPr lang="en-NZ" dirty="0"/>
          </a:p>
        </p:txBody>
      </p:sp>
      <p:pic>
        <p:nvPicPr>
          <p:cNvPr id="5" name="Content Placeholder 4"/>
          <p:cNvPicPr>
            <a:picLocks noGrp="1" noChangeAspect="1"/>
          </p:cNvPicPr>
          <p:nvPr>
            <p:ph sz="half" idx="2"/>
          </p:nvPr>
        </p:nvPicPr>
        <p:blipFill>
          <a:blip r:embed="rId3"/>
          <a:stretch>
            <a:fillRect/>
          </a:stretch>
        </p:blipFill>
        <p:spPr>
          <a:xfrm>
            <a:off x="6400720" y="1600200"/>
            <a:ext cx="5671944" cy="5156313"/>
          </a:xfrm>
          <a:prstGeom prst="rect">
            <a:avLst/>
          </a:prstGeom>
        </p:spPr>
      </p:pic>
    </p:spTree>
    <p:extLst>
      <p:ext uri="{BB962C8B-B14F-4D97-AF65-F5344CB8AC3E}">
        <p14:creationId xmlns:p14="http://schemas.microsoft.com/office/powerpoint/2010/main" val="2442655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8EC0"/>
                </a:solidFill>
              </a:rPr>
              <a:t>Conclusions</a:t>
            </a:r>
            <a:endParaRPr lang="en-NZ" dirty="0">
              <a:solidFill>
                <a:srgbClr val="008EC0"/>
              </a:solidFill>
            </a:endParaRPr>
          </a:p>
        </p:txBody>
      </p:sp>
      <p:sp>
        <p:nvSpPr>
          <p:cNvPr id="3" name="Content Placeholder 2"/>
          <p:cNvSpPr>
            <a:spLocks noGrp="1"/>
          </p:cNvSpPr>
          <p:nvPr>
            <p:ph sz="half" idx="1"/>
          </p:nvPr>
        </p:nvSpPr>
        <p:spPr>
          <a:xfrm>
            <a:off x="1041112" y="1196752"/>
            <a:ext cx="6855087" cy="5257800"/>
          </a:xfrm>
        </p:spPr>
        <p:txBody>
          <a:bodyPr>
            <a:normAutofit/>
          </a:bodyPr>
          <a:lstStyle/>
          <a:p>
            <a:r>
              <a:rPr lang="en-NZ" dirty="0" smtClean="0"/>
              <a:t>Nurses have good understanding and adhere to high levels of protection of patient privacy</a:t>
            </a:r>
          </a:p>
          <a:p>
            <a:r>
              <a:rPr lang="en-NZ" dirty="0" smtClean="0"/>
              <a:t>Further work may need to be done regarding nurses understanding of accessing their own notes</a:t>
            </a:r>
          </a:p>
          <a:p>
            <a:r>
              <a:rPr lang="en-NZ" dirty="0" smtClean="0"/>
              <a:t>The way nurses write in patient notes may need to change (shared e-records)</a:t>
            </a:r>
          </a:p>
          <a:p>
            <a:r>
              <a:rPr lang="en-NZ" dirty="0" smtClean="0"/>
              <a:t>IT systems development and end-user involvement </a:t>
            </a:r>
          </a:p>
          <a:p>
            <a:endParaRPr lang="en-NZ" dirty="0" smtClean="0"/>
          </a:p>
          <a:p>
            <a:endParaRPr lang="en-NZ" dirty="0"/>
          </a:p>
        </p:txBody>
      </p:sp>
      <p:pic>
        <p:nvPicPr>
          <p:cNvPr id="5" name="Content Placeholder 4"/>
          <p:cNvPicPr>
            <a:picLocks noGrp="1" noChangeAspect="1"/>
          </p:cNvPicPr>
          <p:nvPr>
            <p:ph sz="half" idx="2"/>
          </p:nvPr>
        </p:nvPicPr>
        <p:blipFill>
          <a:blip r:embed="rId3"/>
          <a:stretch>
            <a:fillRect/>
          </a:stretch>
        </p:blipFill>
        <p:spPr>
          <a:xfrm>
            <a:off x="8036217" y="847237"/>
            <a:ext cx="4155783" cy="5069160"/>
          </a:xfrm>
          <a:prstGeom prst="rect">
            <a:avLst/>
          </a:prstGeom>
        </p:spPr>
      </p:pic>
    </p:spTree>
    <p:extLst>
      <p:ext uri="{BB962C8B-B14F-4D97-AF65-F5344CB8AC3E}">
        <p14:creationId xmlns:p14="http://schemas.microsoft.com/office/powerpoint/2010/main" val="2593806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8EC0"/>
                </a:solidFill>
              </a:rPr>
              <a:t>Recommendations</a:t>
            </a:r>
            <a:endParaRPr lang="en-NZ" dirty="0">
              <a:solidFill>
                <a:srgbClr val="008EC0"/>
              </a:solidFill>
            </a:endParaRPr>
          </a:p>
        </p:txBody>
      </p:sp>
      <p:sp>
        <p:nvSpPr>
          <p:cNvPr id="3" name="Content Placeholder 2"/>
          <p:cNvSpPr>
            <a:spLocks noGrp="1"/>
          </p:cNvSpPr>
          <p:nvPr>
            <p:ph idx="1"/>
          </p:nvPr>
        </p:nvSpPr>
        <p:spPr>
          <a:xfrm>
            <a:off x="1047715" y="1600202"/>
            <a:ext cx="10808925" cy="4997150"/>
          </a:xfrm>
        </p:spPr>
        <p:txBody>
          <a:bodyPr>
            <a:normAutofit/>
          </a:bodyPr>
          <a:lstStyle/>
          <a:p>
            <a:r>
              <a:rPr lang="en-NZ" dirty="0" smtClean="0"/>
              <a:t>Training in relation to privacy and confidentiality must be ongoing </a:t>
            </a:r>
          </a:p>
          <a:p>
            <a:r>
              <a:rPr lang="en-NZ" dirty="0" smtClean="0"/>
              <a:t>Health IT systems must support privacy and confidentiality but not create barriers e.g. delayed logins and multiple password changes, or ‘workarounds’ – infrastructure must be developed in collaboration with the end-user.</a:t>
            </a:r>
          </a:p>
          <a:p>
            <a:r>
              <a:rPr lang="en-NZ" dirty="0" smtClean="0"/>
              <a:t>Nurses in rural settings may need greater support to manage privacy and confidentiality</a:t>
            </a:r>
            <a:endParaRPr lang="en-NZ" dirty="0"/>
          </a:p>
        </p:txBody>
      </p:sp>
    </p:spTree>
    <p:extLst>
      <p:ext uri="{BB962C8B-B14F-4D97-AF65-F5344CB8AC3E}">
        <p14:creationId xmlns:p14="http://schemas.microsoft.com/office/powerpoint/2010/main" val="1290027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8EC0"/>
                </a:solidFill>
              </a:rPr>
              <a:t>Outcomes</a:t>
            </a:r>
            <a:endParaRPr lang="en-NZ" dirty="0">
              <a:solidFill>
                <a:srgbClr val="008EC0"/>
              </a:solidFill>
            </a:endParaRPr>
          </a:p>
        </p:txBody>
      </p:sp>
      <p:sp>
        <p:nvSpPr>
          <p:cNvPr id="3" name="Content Placeholder 2"/>
          <p:cNvSpPr>
            <a:spLocks noGrp="1"/>
          </p:cNvSpPr>
          <p:nvPr>
            <p:ph idx="1"/>
          </p:nvPr>
        </p:nvSpPr>
        <p:spPr>
          <a:xfrm>
            <a:off x="1047715" y="1417637"/>
            <a:ext cx="11024949" cy="4603651"/>
          </a:xfrm>
        </p:spPr>
        <p:txBody>
          <a:bodyPr>
            <a:normAutofit/>
          </a:bodyPr>
          <a:lstStyle/>
          <a:p>
            <a:r>
              <a:rPr lang="en-NZ" dirty="0" smtClean="0"/>
              <a:t>Report to the OPC available on web site</a:t>
            </a:r>
          </a:p>
          <a:p>
            <a:r>
              <a:rPr lang="en-NZ" dirty="0" smtClean="0"/>
              <a:t>Article published in Journal of Telemedicine &amp; Telecare</a:t>
            </a:r>
          </a:p>
          <a:p>
            <a:r>
              <a:rPr lang="en-NZ" dirty="0" smtClean="0"/>
              <a:t>2 presentations at HiNZ</a:t>
            </a:r>
            <a:endParaRPr lang="en-NZ" dirty="0"/>
          </a:p>
          <a:p>
            <a:r>
              <a:rPr lang="en-NZ" dirty="0" smtClean="0"/>
              <a:t>Two new NZNO documents have been published:</a:t>
            </a:r>
          </a:p>
          <a:p>
            <a:pPr lvl="1"/>
            <a:r>
              <a:rPr lang="en-NZ" dirty="0" smtClean="0"/>
              <a:t>Nursing, technology and telehealth position statement;</a:t>
            </a:r>
          </a:p>
          <a:p>
            <a:pPr lvl="1"/>
            <a:r>
              <a:rPr lang="en-NZ" dirty="0" smtClean="0"/>
              <a:t>Guidelines on privacy, confidentiality and consent in the use of exemplars of practice, case studies and journaling. </a:t>
            </a:r>
          </a:p>
          <a:p>
            <a:pPr lvl="1"/>
            <a:endParaRPr lang="en-NZ" dirty="0"/>
          </a:p>
          <a:p>
            <a:pPr lvl="1"/>
            <a:endParaRPr lang="en-NZ" dirty="0" smtClean="0"/>
          </a:p>
        </p:txBody>
      </p:sp>
    </p:spTree>
    <p:extLst>
      <p:ext uri="{BB962C8B-B14F-4D97-AF65-F5344CB8AC3E}">
        <p14:creationId xmlns:p14="http://schemas.microsoft.com/office/powerpoint/2010/main" val="797682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910" y="1071547"/>
            <a:ext cx="7901014" cy="706091"/>
          </a:xfrm>
        </p:spPr>
        <p:txBody>
          <a:bodyPr>
            <a:noAutofit/>
          </a:bodyPr>
          <a:lstStyle/>
          <a:p>
            <a:r>
              <a:rPr lang="en-NZ" dirty="0" smtClean="0">
                <a:solidFill>
                  <a:srgbClr val="008EC0"/>
                </a:solidFill>
              </a:rPr>
              <a:t>Thank you!</a:t>
            </a:r>
            <a:endParaRPr lang="en-NZ" dirty="0">
              <a:solidFill>
                <a:srgbClr val="008EC0"/>
              </a:solidFill>
            </a:endParaRPr>
          </a:p>
        </p:txBody>
      </p:sp>
      <p:pic>
        <p:nvPicPr>
          <p:cNvPr id="1027" name="Picture 3" descr="C:\Users\leoniew\AppData\Local\Microsoft\Windows\Temporary Internet Files\Content.IE5\6TOVP43Z\adamtglass-com[1].jpg"/>
          <p:cNvPicPr>
            <a:picLocks noChangeAspect="1" noChangeArrowheads="1"/>
          </p:cNvPicPr>
          <p:nvPr/>
        </p:nvPicPr>
        <p:blipFill>
          <a:blip r:embed="rId3" cstate="print"/>
          <a:srcRect/>
          <a:stretch>
            <a:fillRect/>
          </a:stretch>
        </p:blipFill>
        <p:spPr bwMode="auto">
          <a:xfrm>
            <a:off x="4703064" y="1905000"/>
            <a:ext cx="2785872" cy="3048000"/>
          </a:xfrm>
          <a:prstGeom prst="rect">
            <a:avLst/>
          </a:prstGeom>
          <a:noFill/>
        </p:spPr>
      </p:pic>
      <p:pic>
        <p:nvPicPr>
          <p:cNvPr id="1028" name="Picture 4" descr="C:\Users\leoniew\AppData\Local\Microsoft\Windows\Temporary Internet Files\Content.IE5\6TOVP43Z\adamtglass-com[1].jpg"/>
          <p:cNvPicPr>
            <a:picLocks noChangeAspect="1" noChangeArrowheads="1"/>
          </p:cNvPicPr>
          <p:nvPr/>
        </p:nvPicPr>
        <p:blipFill>
          <a:blip r:embed="rId3" cstate="print"/>
          <a:srcRect/>
          <a:stretch>
            <a:fillRect/>
          </a:stretch>
        </p:blipFill>
        <p:spPr bwMode="auto">
          <a:xfrm>
            <a:off x="4703064" y="1905000"/>
            <a:ext cx="2785872" cy="3048000"/>
          </a:xfrm>
          <a:prstGeom prst="rect">
            <a:avLst/>
          </a:prstGeom>
          <a:noFill/>
        </p:spPr>
      </p:pic>
      <p:pic>
        <p:nvPicPr>
          <p:cNvPr id="1029" name="Picture 5" descr="C:\Users\leoniew\AppData\Local\Microsoft\Windows\Temporary Internet Files\Content.IE5\2XVN3UDG\question-mark[1].jpg"/>
          <p:cNvPicPr>
            <a:picLocks noChangeAspect="1" noChangeArrowheads="1"/>
          </p:cNvPicPr>
          <p:nvPr/>
        </p:nvPicPr>
        <p:blipFill>
          <a:blip r:embed="rId4" cstate="print"/>
          <a:srcRect/>
          <a:stretch>
            <a:fillRect/>
          </a:stretch>
        </p:blipFill>
        <p:spPr bwMode="auto">
          <a:xfrm>
            <a:off x="4595802" y="2285992"/>
            <a:ext cx="3071834" cy="3929090"/>
          </a:xfrm>
          <a:prstGeom prst="rect">
            <a:avLst/>
          </a:prstGeom>
          <a:noFill/>
        </p:spPr>
      </p:pic>
    </p:spTree>
    <p:extLst>
      <p:ext uri="{BB962C8B-B14F-4D97-AF65-F5344CB8AC3E}">
        <p14:creationId xmlns:p14="http://schemas.microsoft.com/office/powerpoint/2010/main" val="187642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8EC0"/>
                </a:solidFill>
              </a:rPr>
              <a:t>Background</a:t>
            </a:r>
            <a:endParaRPr lang="en-NZ" dirty="0">
              <a:solidFill>
                <a:srgbClr val="008EC0"/>
              </a:solidFill>
            </a:endParaRPr>
          </a:p>
        </p:txBody>
      </p:sp>
      <p:sp>
        <p:nvSpPr>
          <p:cNvPr id="3" name="Content Placeholder 2"/>
          <p:cNvSpPr>
            <a:spLocks noGrp="1"/>
          </p:cNvSpPr>
          <p:nvPr>
            <p:ph idx="1"/>
          </p:nvPr>
        </p:nvSpPr>
        <p:spPr>
          <a:xfrm>
            <a:off x="1487488" y="1600202"/>
            <a:ext cx="10225136" cy="4565102"/>
          </a:xfrm>
        </p:spPr>
        <p:txBody>
          <a:bodyPr>
            <a:normAutofit lnSpcReduction="10000"/>
          </a:bodyPr>
          <a:lstStyle/>
          <a:p>
            <a:r>
              <a:rPr lang="en-NZ" dirty="0" smtClean="0"/>
              <a:t>Developments in health technology has seen many patient records move online</a:t>
            </a:r>
          </a:p>
          <a:p>
            <a:r>
              <a:rPr lang="en-NZ" dirty="0" smtClean="0"/>
              <a:t>Digital devices are being increasingly used in mobile settings</a:t>
            </a:r>
          </a:p>
          <a:p>
            <a:r>
              <a:rPr lang="en-NZ" dirty="0" smtClean="0"/>
              <a:t>Disciplinary cases regarding privacy breaches in online settings and accessing patient notes inappropriately continue to occur</a:t>
            </a:r>
          </a:p>
          <a:p>
            <a:r>
              <a:rPr lang="en-NZ" dirty="0"/>
              <a:t>Level of knowledge of nurses regarding privacy and confidentiality in use of e-records </a:t>
            </a:r>
            <a:r>
              <a:rPr lang="en-NZ" dirty="0" smtClean="0"/>
              <a:t>unknown</a:t>
            </a:r>
            <a:endParaRPr lang="en-NZ" dirty="0"/>
          </a:p>
        </p:txBody>
      </p:sp>
    </p:spTree>
    <p:extLst>
      <p:ext uri="{BB962C8B-B14F-4D97-AF65-F5344CB8AC3E}">
        <p14:creationId xmlns:p14="http://schemas.microsoft.com/office/powerpoint/2010/main" val="2707951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EC0"/>
                </a:solidFill>
              </a:rPr>
              <a:t>Aim</a:t>
            </a:r>
            <a:endParaRPr lang="en-NZ" dirty="0"/>
          </a:p>
        </p:txBody>
      </p:sp>
      <p:sp>
        <p:nvSpPr>
          <p:cNvPr id="3" name="Content Placeholder 2"/>
          <p:cNvSpPr>
            <a:spLocks noGrp="1"/>
          </p:cNvSpPr>
          <p:nvPr>
            <p:ph sz="half" idx="1"/>
          </p:nvPr>
        </p:nvSpPr>
        <p:spPr>
          <a:xfrm>
            <a:off x="911424" y="2060848"/>
            <a:ext cx="5616623" cy="4963690"/>
          </a:xfrm>
        </p:spPr>
        <p:txBody>
          <a:bodyPr>
            <a:normAutofit/>
          </a:bodyPr>
          <a:lstStyle/>
          <a:p>
            <a:r>
              <a:rPr lang="en-GB" dirty="0"/>
              <a:t>To explore the views, expectations, practice and attitudes of registered nurses and nurse leaders working in community and primary health care settings concerning patient privacy, mobile devices and data storage platforms.</a:t>
            </a:r>
            <a:endParaRPr lang="en-NZ" dirty="0"/>
          </a:p>
          <a:p>
            <a:endParaRPr lang="en-NZ" dirty="0"/>
          </a:p>
        </p:txBody>
      </p:sp>
      <p:pic>
        <p:nvPicPr>
          <p:cNvPr id="1026" name="Picture 2" descr="http://www.centerforhealthjournalism.org/files/title_images/ROH%20Electronic%20Health%20Records%20Essay%20Phot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44072" y="2204864"/>
            <a:ext cx="5384800" cy="358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87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EC0"/>
                </a:solidFill>
              </a:rPr>
              <a:t>Approach</a:t>
            </a:r>
            <a:endParaRPr lang="en-GB" dirty="0">
              <a:solidFill>
                <a:srgbClr val="008EC0"/>
              </a:solidFill>
            </a:endParaRPr>
          </a:p>
        </p:txBody>
      </p:sp>
      <p:sp>
        <p:nvSpPr>
          <p:cNvPr id="3" name="Content Placeholder 2"/>
          <p:cNvSpPr>
            <a:spLocks noGrp="1"/>
          </p:cNvSpPr>
          <p:nvPr>
            <p:ph sz="half" idx="1"/>
          </p:nvPr>
        </p:nvSpPr>
        <p:spPr>
          <a:xfrm>
            <a:off x="911425" y="1600202"/>
            <a:ext cx="5082976" cy="4525963"/>
          </a:xfrm>
        </p:spPr>
        <p:txBody>
          <a:bodyPr>
            <a:normAutofit lnSpcReduction="10000"/>
          </a:bodyPr>
          <a:lstStyle/>
          <a:p>
            <a:r>
              <a:rPr lang="en-US" dirty="0" smtClean="0"/>
              <a:t>Mixed method, case study approach </a:t>
            </a:r>
          </a:p>
          <a:p>
            <a:r>
              <a:rPr lang="en-US" dirty="0" smtClean="0"/>
              <a:t>Environmental scan</a:t>
            </a:r>
          </a:p>
          <a:p>
            <a:r>
              <a:rPr lang="en-US" dirty="0" smtClean="0"/>
              <a:t>Interviews and focus groups with 36 key informants (Nurse Leaders, Professional Nursing Advisors, District Nurses, Nurse Managers, Medico-legal Lawyers, rural Practice </a:t>
            </a:r>
            <a:r>
              <a:rPr lang="en-US" dirty="0"/>
              <a:t>N</a:t>
            </a:r>
            <a:r>
              <a:rPr lang="en-US" dirty="0" smtClean="0"/>
              <a:t>urses)  </a:t>
            </a:r>
            <a:endParaRPr lang="en-GB" dirty="0"/>
          </a:p>
        </p:txBody>
      </p:sp>
      <p:pic>
        <p:nvPicPr>
          <p:cNvPr id="5" name="Content Placeholder 4"/>
          <p:cNvPicPr>
            <a:picLocks noGrp="1" noChangeAspect="1"/>
          </p:cNvPicPr>
          <p:nvPr>
            <p:ph sz="half" idx="2"/>
          </p:nvPr>
        </p:nvPicPr>
        <p:blipFill>
          <a:blip r:embed="rId3"/>
          <a:stretch>
            <a:fillRect/>
          </a:stretch>
        </p:blipFill>
        <p:spPr>
          <a:xfrm>
            <a:off x="6330436" y="1604965"/>
            <a:ext cx="5384800" cy="3586360"/>
          </a:xfrm>
          <a:prstGeom prst="rect">
            <a:avLst/>
          </a:prstGeom>
        </p:spPr>
      </p:pic>
    </p:spTree>
    <p:extLst>
      <p:ext uri="{BB962C8B-B14F-4D97-AF65-F5344CB8AC3E}">
        <p14:creationId xmlns:p14="http://schemas.microsoft.com/office/powerpoint/2010/main" val="3393950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8EC0"/>
                </a:solidFill>
              </a:rPr>
              <a:t>Privacy confidence</a:t>
            </a:r>
            <a:endParaRPr lang="en-NZ" dirty="0">
              <a:solidFill>
                <a:srgbClr val="008EC0"/>
              </a:solidFill>
            </a:endParaRPr>
          </a:p>
        </p:txBody>
      </p:sp>
      <p:sp>
        <p:nvSpPr>
          <p:cNvPr id="3" name="Content Placeholder 2"/>
          <p:cNvSpPr>
            <a:spLocks noGrp="1"/>
          </p:cNvSpPr>
          <p:nvPr>
            <p:ph idx="1"/>
          </p:nvPr>
        </p:nvSpPr>
        <p:spPr>
          <a:xfrm>
            <a:off x="1047715" y="1417638"/>
            <a:ext cx="11144285" cy="4963692"/>
          </a:xfrm>
        </p:spPr>
        <p:txBody>
          <a:bodyPr>
            <a:normAutofit/>
          </a:bodyPr>
          <a:lstStyle/>
          <a:p>
            <a:pPr marL="0" indent="0">
              <a:buNone/>
            </a:pPr>
            <a:r>
              <a:rPr lang="en-NZ" dirty="0" smtClean="0">
                <a:solidFill>
                  <a:srgbClr val="7030A0"/>
                </a:solidFill>
              </a:rPr>
              <a:t>Privacy &amp; confidentiality are cornerstones of nursing practice</a:t>
            </a:r>
          </a:p>
          <a:p>
            <a:endParaRPr lang="en-NZ" dirty="0" smtClean="0">
              <a:solidFill>
                <a:srgbClr val="7030A0"/>
              </a:solidFill>
            </a:endParaRPr>
          </a:p>
          <a:p>
            <a:pPr marL="442913" indent="0">
              <a:buNone/>
            </a:pPr>
            <a:r>
              <a:rPr lang="en-NZ" i="1" dirty="0"/>
              <a:t>I mean now we have in our employment agreement a fairly hefty discussion about confidentiality and privacy </a:t>
            </a:r>
            <a:r>
              <a:rPr lang="en-NZ" i="1" dirty="0" smtClean="0"/>
              <a:t>in </a:t>
            </a:r>
            <a:r>
              <a:rPr lang="en-NZ" i="1" dirty="0"/>
              <a:t>this employment that I’m in </a:t>
            </a:r>
            <a:r>
              <a:rPr lang="en-NZ" i="1" dirty="0" smtClean="0"/>
              <a:t>now</a:t>
            </a:r>
          </a:p>
          <a:p>
            <a:pPr marL="442913" indent="0"/>
            <a:endParaRPr lang="en-US" i="1" dirty="0"/>
          </a:p>
          <a:p>
            <a:pPr marL="442913" indent="0">
              <a:buNone/>
            </a:pPr>
            <a:r>
              <a:rPr lang="en-NZ" i="1" dirty="0"/>
              <a:t>So yep I’m pretty clear on that which is good.  That’s my closing comment is you know privacy is for everybody.</a:t>
            </a:r>
          </a:p>
          <a:p>
            <a:endParaRPr lang="en-US" dirty="0"/>
          </a:p>
          <a:p>
            <a:endParaRPr lang="en-NZ" dirty="0" smtClean="0"/>
          </a:p>
          <a:p>
            <a:endParaRPr lang="en-NZ" dirty="0"/>
          </a:p>
        </p:txBody>
      </p:sp>
    </p:spTree>
    <p:extLst>
      <p:ext uri="{BB962C8B-B14F-4D97-AF65-F5344CB8AC3E}">
        <p14:creationId xmlns:p14="http://schemas.microsoft.com/office/powerpoint/2010/main" val="4215158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008EC0"/>
                </a:solidFill>
              </a:rPr>
              <a:t>Privacy </a:t>
            </a:r>
            <a:r>
              <a:rPr lang="en-NZ" dirty="0" smtClean="0">
                <a:solidFill>
                  <a:srgbClr val="008EC0"/>
                </a:solidFill>
              </a:rPr>
              <a:t>confidence</a:t>
            </a:r>
            <a:endParaRPr lang="en-US" dirty="0"/>
          </a:p>
        </p:txBody>
      </p:sp>
      <p:sp>
        <p:nvSpPr>
          <p:cNvPr id="3" name="Content Placeholder 2"/>
          <p:cNvSpPr>
            <a:spLocks noGrp="1"/>
          </p:cNvSpPr>
          <p:nvPr>
            <p:ph idx="1"/>
          </p:nvPr>
        </p:nvSpPr>
        <p:spPr>
          <a:xfrm>
            <a:off x="1343472" y="1556792"/>
            <a:ext cx="10534685" cy="4824536"/>
          </a:xfrm>
        </p:spPr>
        <p:txBody>
          <a:bodyPr>
            <a:normAutofit fontScale="77500" lnSpcReduction="20000"/>
          </a:bodyPr>
          <a:lstStyle/>
          <a:p>
            <a:pPr marL="0" indent="0">
              <a:buNone/>
            </a:pPr>
            <a:r>
              <a:rPr lang="en-NZ" dirty="0"/>
              <a:t>Significant awareness raising and training re privacy and e-records has taken place in all </a:t>
            </a:r>
            <a:r>
              <a:rPr lang="en-NZ" dirty="0" smtClean="0"/>
              <a:t>settings</a:t>
            </a:r>
            <a:endParaRPr lang="en-NZ" dirty="0"/>
          </a:p>
          <a:p>
            <a:endParaRPr lang="en-NZ" i="1" dirty="0" smtClean="0"/>
          </a:p>
          <a:p>
            <a:pPr marL="0" indent="0">
              <a:buNone/>
            </a:pPr>
            <a:r>
              <a:rPr lang="en-NZ" i="1" dirty="0" smtClean="0"/>
              <a:t>	And </a:t>
            </a:r>
            <a:r>
              <a:rPr lang="en-NZ" i="1" dirty="0"/>
              <a:t>one of the things that you have to do as one of the I think </a:t>
            </a:r>
            <a:r>
              <a:rPr lang="en-NZ" i="1" dirty="0" smtClean="0"/>
              <a:t>	it’s </a:t>
            </a:r>
            <a:r>
              <a:rPr lang="en-NZ" i="1" dirty="0"/>
              <a:t>annual or biannual mandatory training is around the Privacy Act </a:t>
            </a:r>
          </a:p>
          <a:p>
            <a:endParaRPr lang="en-US" i="1" dirty="0"/>
          </a:p>
          <a:p>
            <a:pPr marL="0" indent="0">
              <a:buNone/>
            </a:pPr>
            <a:r>
              <a:rPr lang="en-NZ" i="1" dirty="0" smtClean="0"/>
              <a:t>	And </a:t>
            </a:r>
            <a:r>
              <a:rPr lang="en-NZ" i="1" dirty="0"/>
              <a:t>confidentiality’s </a:t>
            </a:r>
            <a:r>
              <a:rPr lang="en-NZ" i="1" dirty="0" smtClean="0"/>
              <a:t>high </a:t>
            </a:r>
            <a:r>
              <a:rPr lang="en-NZ" i="1" dirty="0"/>
              <a:t>on </a:t>
            </a:r>
            <a:r>
              <a:rPr lang="en-NZ" i="1" dirty="0" smtClean="0"/>
              <a:t>the </a:t>
            </a:r>
            <a:r>
              <a:rPr lang="en-NZ" i="1" dirty="0"/>
              <a:t>list and I’ve had many </a:t>
            </a:r>
            <a:r>
              <a:rPr lang="en-NZ" i="1" dirty="0" smtClean="0"/>
              <a:t>	conversations </a:t>
            </a:r>
            <a:r>
              <a:rPr lang="en-NZ" i="1" dirty="0"/>
              <a:t>with our </a:t>
            </a:r>
            <a:r>
              <a:rPr lang="en-NZ" i="1" dirty="0" smtClean="0"/>
              <a:t>management</a:t>
            </a:r>
          </a:p>
          <a:p>
            <a:endParaRPr lang="en-NZ" i="1" dirty="0"/>
          </a:p>
          <a:p>
            <a:pPr marL="0" indent="0">
              <a:buNone/>
            </a:pPr>
            <a:r>
              <a:rPr lang="en-NZ" i="1" dirty="0" smtClean="0"/>
              <a:t>	Systems </a:t>
            </a:r>
            <a:r>
              <a:rPr lang="en-NZ" i="1" dirty="0"/>
              <a:t>are </a:t>
            </a:r>
            <a:r>
              <a:rPr lang="en-NZ" i="1" dirty="0" smtClean="0"/>
              <a:t>set </a:t>
            </a:r>
            <a:r>
              <a:rPr lang="en-NZ" i="1" dirty="0"/>
              <a:t>up well to keep reminding </a:t>
            </a:r>
            <a:r>
              <a:rPr lang="en-NZ" i="1" dirty="0" smtClean="0"/>
              <a:t>nurses </a:t>
            </a:r>
            <a:r>
              <a:rPr lang="en-NZ" i="1" dirty="0"/>
              <a:t>not to breach </a:t>
            </a:r>
            <a:r>
              <a:rPr lang="en-NZ" i="1" dirty="0" smtClean="0"/>
              <a:t>	privacy </a:t>
            </a:r>
            <a:r>
              <a:rPr lang="en-NZ" i="1" dirty="0"/>
              <a:t>and confidentiality </a:t>
            </a:r>
            <a:r>
              <a:rPr lang="en-NZ" i="1" dirty="0" smtClean="0"/>
              <a:t>and </a:t>
            </a:r>
            <a:r>
              <a:rPr lang="en-NZ" i="1" dirty="0"/>
              <a:t>also maintain those records in a </a:t>
            </a:r>
            <a:r>
              <a:rPr lang="en-NZ" i="1" dirty="0" smtClean="0"/>
              <a:t>	secure </a:t>
            </a:r>
            <a:r>
              <a:rPr lang="en-NZ" i="1" dirty="0"/>
              <a:t>way and the electronic space has actually</a:t>
            </a:r>
          </a:p>
          <a:p>
            <a:endParaRPr lang="en-US" dirty="0"/>
          </a:p>
          <a:p>
            <a:endParaRPr lang="en-NZ" dirty="0"/>
          </a:p>
          <a:p>
            <a:endParaRPr lang="en-US" dirty="0"/>
          </a:p>
        </p:txBody>
      </p:sp>
    </p:spTree>
    <p:extLst>
      <p:ext uri="{BB962C8B-B14F-4D97-AF65-F5344CB8AC3E}">
        <p14:creationId xmlns:p14="http://schemas.microsoft.com/office/powerpoint/2010/main" val="108574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008EC0"/>
                </a:solidFill>
              </a:rPr>
              <a:t>Privacy </a:t>
            </a:r>
            <a:r>
              <a:rPr lang="en-NZ" dirty="0" smtClean="0">
                <a:solidFill>
                  <a:srgbClr val="008EC0"/>
                </a:solidFill>
              </a:rPr>
              <a:t>confidence</a:t>
            </a:r>
            <a:endParaRPr lang="en-NZ" dirty="0">
              <a:solidFill>
                <a:srgbClr val="008EC0"/>
              </a:solidFill>
            </a:endParaRPr>
          </a:p>
        </p:txBody>
      </p:sp>
      <p:sp>
        <p:nvSpPr>
          <p:cNvPr id="3" name="Content Placeholder 2"/>
          <p:cNvSpPr>
            <a:spLocks noGrp="1"/>
          </p:cNvSpPr>
          <p:nvPr>
            <p:ph idx="1"/>
          </p:nvPr>
        </p:nvSpPr>
        <p:spPr>
          <a:xfrm>
            <a:off x="1271464" y="1600202"/>
            <a:ext cx="9721080" cy="4781127"/>
          </a:xfrm>
        </p:spPr>
        <p:txBody>
          <a:bodyPr>
            <a:normAutofit/>
          </a:bodyPr>
          <a:lstStyle/>
          <a:p>
            <a:r>
              <a:rPr lang="en-NZ" dirty="0" smtClean="0"/>
              <a:t>Use of tables and phones with access to password-protected portals improve privacy</a:t>
            </a:r>
          </a:p>
          <a:p>
            <a:r>
              <a:rPr lang="en-NZ" dirty="0"/>
              <a:t>Nurses were aware that every time notes were accessed they were trackable</a:t>
            </a:r>
          </a:p>
          <a:p>
            <a:r>
              <a:rPr lang="en-NZ" dirty="0" smtClean="0"/>
              <a:t>Direct e-communication with patients e.g. texting appointments, can be helpful for both privacy and immediacy</a:t>
            </a:r>
          </a:p>
          <a:p>
            <a:endParaRPr lang="en-NZ" dirty="0" smtClean="0"/>
          </a:p>
          <a:p>
            <a:endParaRPr lang="en-NZ" dirty="0"/>
          </a:p>
        </p:txBody>
      </p:sp>
    </p:spTree>
    <p:extLst>
      <p:ext uri="{BB962C8B-B14F-4D97-AF65-F5344CB8AC3E}">
        <p14:creationId xmlns:p14="http://schemas.microsoft.com/office/powerpoint/2010/main" val="351103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008EC0"/>
                </a:solidFill>
              </a:rPr>
              <a:t>Privacy risks</a:t>
            </a:r>
            <a:r>
              <a:rPr lang="en-NZ" dirty="0" smtClean="0"/>
              <a:t> </a:t>
            </a:r>
            <a:endParaRPr lang="en-NZ" dirty="0"/>
          </a:p>
        </p:txBody>
      </p:sp>
      <p:sp>
        <p:nvSpPr>
          <p:cNvPr id="3" name="Content Placeholder 2"/>
          <p:cNvSpPr>
            <a:spLocks noGrp="1"/>
          </p:cNvSpPr>
          <p:nvPr>
            <p:ph idx="1"/>
          </p:nvPr>
        </p:nvSpPr>
        <p:spPr>
          <a:xfrm>
            <a:off x="1047715" y="1600202"/>
            <a:ext cx="10534685" cy="5257798"/>
          </a:xfrm>
        </p:spPr>
        <p:txBody>
          <a:bodyPr>
            <a:normAutofit/>
          </a:bodyPr>
          <a:lstStyle/>
          <a:p>
            <a:r>
              <a:rPr lang="en-NZ" dirty="0" smtClean="0"/>
              <a:t>There are some professional boundary issues in rural areas linked to privacy and small communities</a:t>
            </a:r>
          </a:p>
          <a:p>
            <a:r>
              <a:rPr lang="en-NZ" dirty="0" smtClean="0"/>
              <a:t>Some nurses unclear </a:t>
            </a:r>
            <a:r>
              <a:rPr lang="en-NZ" dirty="0"/>
              <a:t>if patients understood and consented to the use of their notes for competency, disciplinary, teaching and/or audit </a:t>
            </a:r>
            <a:r>
              <a:rPr lang="en-NZ" dirty="0" smtClean="0"/>
              <a:t>purposes</a:t>
            </a:r>
          </a:p>
          <a:p>
            <a:r>
              <a:rPr lang="en-NZ" dirty="0" smtClean="0"/>
              <a:t>Some nurses unclear about the legitimacy of accessing their own notes</a:t>
            </a:r>
            <a:endParaRPr lang="en-NZ" dirty="0"/>
          </a:p>
          <a:p>
            <a:endParaRPr lang="en-NZ" dirty="0"/>
          </a:p>
        </p:txBody>
      </p:sp>
    </p:spTree>
    <p:extLst>
      <p:ext uri="{BB962C8B-B14F-4D97-AF65-F5344CB8AC3E}">
        <p14:creationId xmlns:p14="http://schemas.microsoft.com/office/powerpoint/2010/main" val="1148689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616" y="980728"/>
            <a:ext cx="7901014" cy="1143000"/>
          </a:xfrm>
        </p:spPr>
        <p:txBody>
          <a:bodyPr/>
          <a:lstStyle/>
          <a:p>
            <a:r>
              <a:rPr lang="en-NZ" dirty="0" smtClean="0">
                <a:solidFill>
                  <a:srgbClr val="008EC0"/>
                </a:solidFill>
              </a:rPr>
              <a:t>Practical Issues </a:t>
            </a:r>
            <a:endParaRPr lang="en-US" dirty="0">
              <a:solidFill>
                <a:srgbClr val="008EC0"/>
              </a:solidFill>
            </a:endParaRPr>
          </a:p>
        </p:txBody>
      </p:sp>
      <p:sp>
        <p:nvSpPr>
          <p:cNvPr id="3" name="Content Placeholder 2"/>
          <p:cNvSpPr>
            <a:spLocks noGrp="1"/>
          </p:cNvSpPr>
          <p:nvPr>
            <p:ph idx="1"/>
          </p:nvPr>
        </p:nvSpPr>
        <p:spPr>
          <a:xfrm>
            <a:off x="1199456" y="2636912"/>
            <a:ext cx="10441160" cy="3006668"/>
          </a:xfrm>
        </p:spPr>
        <p:txBody>
          <a:bodyPr>
            <a:normAutofit fontScale="92500" lnSpcReduction="20000"/>
          </a:bodyPr>
          <a:lstStyle/>
          <a:p>
            <a:r>
              <a:rPr lang="en-NZ" dirty="0" smtClean="0"/>
              <a:t>Cell coverage and topography</a:t>
            </a:r>
          </a:p>
          <a:p>
            <a:r>
              <a:rPr lang="en-NZ" dirty="0" smtClean="0"/>
              <a:t>Log-ins</a:t>
            </a:r>
          </a:p>
          <a:p>
            <a:r>
              <a:rPr lang="en-NZ" dirty="0" smtClean="0"/>
              <a:t>Devices</a:t>
            </a:r>
          </a:p>
          <a:p>
            <a:r>
              <a:rPr lang="en-NZ" dirty="0" smtClean="0"/>
              <a:t>IT support</a:t>
            </a:r>
          </a:p>
          <a:p>
            <a:r>
              <a:rPr lang="en-NZ" dirty="0" smtClean="0"/>
              <a:t>Read-write permissions</a:t>
            </a:r>
          </a:p>
          <a:p>
            <a:r>
              <a:rPr lang="en-NZ" dirty="0" smtClean="0"/>
              <a:t>Integration with clinical tools</a:t>
            </a:r>
            <a:endParaRPr lang="en-US" dirty="0"/>
          </a:p>
        </p:txBody>
      </p:sp>
    </p:spTree>
    <p:extLst>
      <p:ext uri="{BB962C8B-B14F-4D97-AF65-F5344CB8AC3E}">
        <p14:creationId xmlns:p14="http://schemas.microsoft.com/office/powerpoint/2010/main" val="15908267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4289</TotalTime>
  <Words>881</Words>
  <Application>Microsoft Office PowerPoint</Application>
  <PresentationFormat>Custom</PresentationFormat>
  <Paragraphs>121</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PowerPoint Presentation</vt:lpstr>
      <vt:lpstr>Background</vt:lpstr>
      <vt:lpstr>Aim</vt:lpstr>
      <vt:lpstr>Approach</vt:lpstr>
      <vt:lpstr>Privacy confidence</vt:lpstr>
      <vt:lpstr>Privacy confidence</vt:lpstr>
      <vt:lpstr>Privacy confidence</vt:lpstr>
      <vt:lpstr>Privacy risks </vt:lpstr>
      <vt:lpstr>Practical Issues </vt:lpstr>
      <vt:lpstr>Practical Issues - Log ins </vt:lpstr>
      <vt:lpstr>Practical Issues - Devices</vt:lpstr>
      <vt:lpstr>Practical Issues - Support</vt:lpstr>
      <vt:lpstr>Practical Issues - MDT read-write access</vt:lpstr>
      <vt:lpstr>Practical Issues – integration with clinical tools</vt:lpstr>
      <vt:lpstr>Practical problems and privacy risks</vt:lpstr>
      <vt:lpstr>Conclusions</vt:lpstr>
      <vt:lpstr>Recommendations</vt:lpstr>
      <vt:lpstr>Outcomes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hayleem</dc:creator>
  <cp:lastModifiedBy>Charles Mabbett</cp:lastModifiedBy>
  <cp:revision>267</cp:revision>
  <cp:lastPrinted>2016-10-10T20:03:33Z</cp:lastPrinted>
  <dcterms:created xsi:type="dcterms:W3CDTF">2011-08-12T02:04:38Z</dcterms:created>
  <dcterms:modified xsi:type="dcterms:W3CDTF">2016-12-19T03:14:01Z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A476284</vt:lpwstr>
  </property>
  <property fmtid="{D5CDD505-2E9C-101B-9397-08002B2CF9AE}" pid="4" name="Objective-Title">
    <vt:lpwstr>Patient Privacy and Electronic Health Records - presentation by NZ Nurses Organisation (Dr Leonie Walker &amp; Dr Jill Clendon)</vt:lpwstr>
  </property>
  <property fmtid="{D5CDD505-2E9C-101B-9397-08002B2CF9AE}" pid="5" name="Objective-Comment">
    <vt:lpwstr/>
  </property>
  <property fmtid="{D5CDD505-2E9C-101B-9397-08002B2CF9AE}" pid="6" name="Objective-CreationStamp">
    <vt:filetime>2016-11-29T00:13:45Z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2016-11-29T00:37:25Z</vt:filetime>
  </property>
  <property fmtid="{D5CDD505-2E9C-101B-9397-08002B2CF9AE}" pid="10" name="Objective-ModificationStamp">
    <vt:filetime>2016-12-13T19:21:07Z</vt:filetime>
  </property>
  <property fmtid="{D5CDD505-2E9C-101B-9397-08002B2CF9AE}" pid="11" name="Objective-Owner">
    <vt:lpwstr>Linda Williams</vt:lpwstr>
  </property>
  <property fmtid="{D5CDD505-2E9C-101B-9397-08002B2CF9AE}" pid="12" name="Objective-Path">
    <vt:lpwstr>OPC Global Folder:File Plan:Policy advice:OPC Policy Initiatives:OPC Privacy Good Research Fund Programme:Workshop, December 2016:Speakers Presentations:FINAL Presentations:</vt:lpwstr>
  </property>
  <property fmtid="{D5CDD505-2E9C-101B-9397-08002B2CF9AE}" pid="13" name="Objective-Parent">
    <vt:lpwstr>FINAL Presentations</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P/0908</vt:lpwstr>
  </property>
  <property fmtid="{D5CDD505-2E9C-101B-9397-08002B2CF9AE}" pid="19" name="Objective-Classification">
    <vt:lpwstr>[Inherited - none]</vt:lpwstr>
  </property>
  <property fmtid="{D5CDD505-2E9C-101B-9397-08002B2CF9AE}" pid="20" name="Objective-Caveats">
    <vt:lpwstr/>
  </property>
</Properties>
</file>