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9"/>
  </p:notesMasterIdLst>
  <p:sldIdLst>
    <p:sldId id="256" r:id="rId2"/>
    <p:sldId id="259" r:id="rId3"/>
    <p:sldId id="257" r:id="rId4"/>
    <p:sldId id="258" r:id="rId5"/>
    <p:sldId id="260" r:id="rId6"/>
    <p:sldId id="261" r:id="rId7"/>
    <p:sldId id="264" r:id="rId8"/>
    <p:sldId id="265" r:id="rId9"/>
    <p:sldId id="262" r:id="rId10"/>
    <p:sldId id="263"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6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A8EFA-5ECF-4EFF-969A-F1B193A348E0}" type="datetimeFigureOut">
              <a:rPr lang="en-NZ" smtClean="0"/>
              <a:t>19/12/2016</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BC2A5F-3460-4DEF-A655-B822B76767D4}" type="slidenum">
              <a:rPr lang="en-NZ" smtClean="0"/>
              <a:t>‹#›</a:t>
            </a:fld>
            <a:endParaRPr lang="en-NZ"/>
          </a:p>
        </p:txBody>
      </p:sp>
    </p:spTree>
    <p:extLst>
      <p:ext uri="{BB962C8B-B14F-4D97-AF65-F5344CB8AC3E}">
        <p14:creationId xmlns:p14="http://schemas.microsoft.com/office/powerpoint/2010/main" val="19172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85596F2-165C-462A-9439-CFBDFAF21623}" type="datetime1">
              <a:rPr lang="en-US" smtClean="0"/>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E3506A-5BA3-43F8-B0C8-275BEEFF7EA8}" type="datetime1">
              <a:rPr lang="en-US" smtClean="0"/>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52600E-82C5-45FF-8122-C9CEADDF0D86}" type="datetime1">
              <a:rPr lang="en-US" smtClean="0"/>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D37FC2-9038-4076-8725-7F4383226D30}" type="datetime1">
              <a:rPr lang="en-US" smtClean="0"/>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8C6745-8F3D-46B8-BDEB-C84A79DB6A28}" type="datetime1">
              <a:rPr lang="en-US" smtClean="0"/>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FB6398-E68E-438E-8D75-01D6CBB0DE43}" type="datetime1">
              <a:rPr lang="en-US" smtClean="0"/>
              <a:t>12/19/2016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6F4B74-465F-47FA-81CD-8018D2D5D6EB}" type="datetime1">
              <a:rPr lang="en-US" smtClean="0"/>
              <a:t>12/19/2016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B340B4-A1EB-423C-937B-4641A6D298F2}" type="datetime1">
              <a:rPr lang="en-US" smtClean="0"/>
              <a:t>12/19/2016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74937C-006D-4B57-B2F5-EDB5AEA112CB}" type="datetime1">
              <a:rPr lang="en-US" smtClean="0"/>
              <a:t>12/19/2016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3028332-35E3-4920-9197-0C8DF434BC26}" type="datetime1">
              <a:rPr lang="en-US" smtClean="0"/>
              <a:t>12/19/2016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BE9C63-4FCD-4612-BCE9-E587D4A9E471}" type="datetime1">
              <a:rPr lang="en-US" smtClean="0"/>
              <a:t>12/19/2016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E3967ED-A38E-490F-8A15-685E34525E27}" type="datetime1">
              <a:rPr lang="en-US" smtClean="0"/>
              <a:t>12/19/2016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dirty="0"/>
              <a:t>The ethics of sharing:</a:t>
            </a:r>
            <a:br>
              <a:rPr lang="en-NZ" dirty="0"/>
            </a:br>
            <a:r>
              <a:rPr lang="en-NZ" sz="4000" dirty="0"/>
              <a:t>Health social worker concerns </a:t>
            </a:r>
            <a:r>
              <a:rPr lang="en-NZ" sz="4000" dirty="0" smtClean="0"/>
              <a:t>About recording </a:t>
            </a:r>
            <a:r>
              <a:rPr lang="en-NZ" sz="4000" dirty="0"/>
              <a:t>in shared records</a:t>
            </a:r>
          </a:p>
        </p:txBody>
      </p:sp>
      <p:sp>
        <p:nvSpPr>
          <p:cNvPr id="3" name="Subtitle 2"/>
          <p:cNvSpPr>
            <a:spLocks noGrp="1"/>
          </p:cNvSpPr>
          <p:nvPr>
            <p:ph type="subTitle" idx="1"/>
          </p:nvPr>
        </p:nvSpPr>
        <p:spPr/>
        <p:txBody>
          <a:bodyPr>
            <a:noAutofit/>
          </a:bodyPr>
          <a:lstStyle/>
          <a:p>
            <a:r>
              <a:rPr lang="en-NZ" sz="2000" dirty="0"/>
              <a:t>Isobel Cairns</a:t>
            </a:r>
          </a:p>
          <a:p>
            <a:r>
              <a:rPr lang="en-NZ" sz="2000" dirty="0"/>
              <a:t>The University of Auckland</a:t>
            </a:r>
          </a:p>
          <a:p>
            <a:r>
              <a:rPr lang="en-NZ" sz="2000" dirty="0"/>
              <a:t>School of Population Health</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1848" y="457952"/>
            <a:ext cx="3613202" cy="1194385"/>
          </a:xfrm>
          <a:prstGeom prst="rect">
            <a:avLst/>
          </a:prstGeom>
        </p:spPr>
      </p:pic>
      <p:sp>
        <p:nvSpPr>
          <p:cNvPr id="4" name="TextBox 3"/>
          <p:cNvSpPr txBox="1"/>
          <p:nvPr/>
        </p:nvSpPr>
        <p:spPr>
          <a:xfrm>
            <a:off x="8610600" y="1762298"/>
            <a:ext cx="3149715" cy="369332"/>
          </a:xfrm>
          <a:prstGeom prst="rect">
            <a:avLst/>
          </a:prstGeom>
          <a:solidFill>
            <a:srgbClr val="FFFFFF">
              <a:alpha val="74902"/>
            </a:srgbClr>
          </a:solidFill>
        </p:spPr>
        <p:txBody>
          <a:bodyPr wrap="square" rtlCol="0">
            <a:spAutoFit/>
          </a:bodyPr>
          <a:lstStyle/>
          <a:p>
            <a:r>
              <a:rPr lang="en-NZ" b="1" i="1" dirty="0" smtClean="0"/>
              <a:t>The Privacy Good Research Fund</a:t>
            </a:r>
            <a:endParaRPr lang="en-NZ" b="1" i="1" dirty="0"/>
          </a:p>
        </p:txBody>
      </p:sp>
    </p:spTree>
    <p:extLst>
      <p:ext uri="{BB962C8B-B14F-4D97-AF65-F5344CB8AC3E}">
        <p14:creationId xmlns:p14="http://schemas.microsoft.com/office/powerpoint/2010/main" val="3153448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NZ" dirty="0"/>
              <a:t>9</a:t>
            </a:r>
          </a:p>
          <a:p>
            <a:r>
              <a:rPr lang="en-NZ" dirty="0"/>
              <a:t>I always review </a:t>
            </a:r>
            <a:r>
              <a:rPr lang="en-NZ" dirty="0" smtClean="0"/>
              <a:t>notes […]. </a:t>
            </a:r>
            <a:r>
              <a:rPr lang="en-NZ" dirty="0"/>
              <a:t>And I have read clinical notes that have been recorded in a way that makes me cringe, because of implied judgements. I can’t control how other colleagues choose to record, what I can make sure is that what I record is accurate and reflects. And if it is an opinion, it’s stated as an opinion and not a fact.</a:t>
            </a:r>
          </a:p>
          <a:p>
            <a:endParaRPr lang="en-NZ"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955573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Client requests</a:t>
            </a:r>
            <a:endParaRPr lang="en-NZ" dirty="0"/>
          </a:p>
        </p:txBody>
      </p:sp>
      <p:sp>
        <p:nvSpPr>
          <p:cNvPr id="3" name="Content Placeholder 2"/>
          <p:cNvSpPr>
            <a:spLocks noGrp="1"/>
          </p:cNvSpPr>
          <p:nvPr>
            <p:ph idx="1"/>
          </p:nvPr>
        </p:nvSpPr>
        <p:spPr/>
        <p:txBody>
          <a:bodyPr/>
          <a:lstStyle/>
          <a:p>
            <a:r>
              <a:rPr lang="en-NZ" dirty="0" smtClean="0"/>
              <a:t>All </a:t>
            </a:r>
            <a:r>
              <a:rPr lang="en-NZ" dirty="0"/>
              <a:t>participants described that they </a:t>
            </a:r>
            <a:r>
              <a:rPr lang="en-NZ" dirty="0" smtClean="0"/>
              <a:t>would describe ‘team confidentiality’ </a:t>
            </a:r>
            <a:r>
              <a:rPr lang="en-NZ" dirty="0"/>
              <a:t>at the beginning of the clinical </a:t>
            </a:r>
            <a:r>
              <a:rPr lang="en-NZ" dirty="0" smtClean="0"/>
              <a:t>relationship, a concept that clients were happy with.</a:t>
            </a:r>
            <a:endParaRPr lang="en-NZ" dirty="0"/>
          </a:p>
          <a:p>
            <a:r>
              <a:rPr lang="en-AU" dirty="0"/>
              <a:t>C</a:t>
            </a:r>
            <a:r>
              <a:rPr lang="en-NZ" dirty="0" err="1"/>
              <a:t>lients</a:t>
            </a:r>
            <a:r>
              <a:rPr lang="en-NZ" dirty="0"/>
              <a:t> hardly ever made requests for things not to be recorded or shared</a:t>
            </a:r>
            <a:r>
              <a:rPr lang="en-NZ" dirty="0" smtClean="0"/>
              <a:t>.</a:t>
            </a:r>
          </a:p>
          <a:p>
            <a:r>
              <a:rPr lang="en-NZ" dirty="0" smtClean="0"/>
              <a:t>While several participants described sharing their notes with clients as they wrote them, there wasn’t always time for a discussion around record keeping. </a:t>
            </a:r>
          </a:p>
          <a:p>
            <a:r>
              <a:rPr lang="en-NZ" dirty="0" smtClean="0"/>
              <a:t>Social workers’ impression was that clients rarely held back information when it was useful for their health care. </a:t>
            </a:r>
            <a:endParaRPr lang="en-NZ" dirty="0"/>
          </a:p>
          <a:p>
            <a:endParaRPr lang="en-NZ" dirty="0" smtClean="0"/>
          </a:p>
          <a:p>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2674242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NZ" dirty="0"/>
              <a:t>4</a:t>
            </a:r>
          </a:p>
          <a:p>
            <a:r>
              <a:rPr lang="en-NZ" dirty="0"/>
              <a:t>I feel if someone's meeting you for the first time, they just want to tell you what's been happening, so they're not, they're not really caught up in that detail of </a:t>
            </a:r>
            <a:r>
              <a:rPr lang="en-NZ" dirty="0" smtClean="0"/>
              <a:t>‘Do </a:t>
            </a:r>
            <a:r>
              <a:rPr lang="en-NZ" dirty="0"/>
              <a:t>I want everyone to know or do I </a:t>
            </a:r>
            <a:r>
              <a:rPr lang="en-NZ" dirty="0" smtClean="0"/>
              <a:t>not’.</a:t>
            </a:r>
            <a:endParaRPr lang="en-NZ" dirty="0"/>
          </a:p>
          <a:p>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3910950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Principles of recording</a:t>
            </a:r>
            <a:endParaRPr lang="en-NZ" dirty="0"/>
          </a:p>
        </p:txBody>
      </p:sp>
      <p:sp>
        <p:nvSpPr>
          <p:cNvPr id="3" name="Content Placeholder 2"/>
          <p:cNvSpPr>
            <a:spLocks noGrp="1"/>
          </p:cNvSpPr>
          <p:nvPr>
            <p:ph idx="1"/>
          </p:nvPr>
        </p:nvSpPr>
        <p:spPr/>
        <p:txBody>
          <a:bodyPr/>
          <a:lstStyle/>
          <a:p>
            <a:r>
              <a:rPr lang="en-NZ" dirty="0" smtClean="0"/>
              <a:t>The results of interviews with participants point to several key principles about recording client information. </a:t>
            </a:r>
          </a:p>
          <a:p>
            <a:r>
              <a:rPr lang="en-AU" dirty="0"/>
              <a:t>Social workers are aware when they record that the record will be used to make judgements about the care of the client, judgements that should be made appropriately.</a:t>
            </a:r>
            <a:endParaRPr lang="en-NZ" dirty="0"/>
          </a:p>
          <a:p>
            <a:r>
              <a:rPr lang="en-NZ" dirty="0" smtClean="0"/>
              <a:t>Information should be recorded if it is </a:t>
            </a:r>
            <a:r>
              <a:rPr lang="en-NZ" i="1" dirty="0" smtClean="0"/>
              <a:t>necessary </a:t>
            </a:r>
            <a:r>
              <a:rPr lang="en-NZ" dirty="0" smtClean="0"/>
              <a:t>to the </a:t>
            </a:r>
            <a:r>
              <a:rPr lang="en-NZ" i="1" dirty="0" smtClean="0"/>
              <a:t>shared purpose</a:t>
            </a:r>
            <a:r>
              <a:rPr lang="en-NZ" dirty="0" smtClean="0"/>
              <a:t> of health care, and in such a way that it is </a:t>
            </a:r>
            <a:r>
              <a:rPr lang="en-NZ" i="1" dirty="0" smtClean="0"/>
              <a:t>accurate</a:t>
            </a:r>
            <a:r>
              <a:rPr lang="en-NZ" dirty="0" smtClean="0"/>
              <a:t> and </a:t>
            </a:r>
            <a:r>
              <a:rPr lang="en-NZ" i="1" dirty="0" smtClean="0"/>
              <a:t>neutral. </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1795033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Necessary to the shared purpose</a:t>
            </a:r>
            <a:endParaRPr lang="en-NZ" dirty="0"/>
          </a:p>
        </p:txBody>
      </p:sp>
      <p:sp>
        <p:nvSpPr>
          <p:cNvPr id="3" name="Content Placeholder 2"/>
          <p:cNvSpPr>
            <a:spLocks noGrp="1"/>
          </p:cNvSpPr>
          <p:nvPr>
            <p:ph idx="1"/>
          </p:nvPr>
        </p:nvSpPr>
        <p:spPr/>
        <p:txBody>
          <a:bodyPr>
            <a:normAutofit/>
          </a:bodyPr>
          <a:lstStyle/>
          <a:p>
            <a:r>
              <a:rPr lang="en-NZ" dirty="0" smtClean="0"/>
              <a:t>Relevance to health is a key reason for recording information, even if it has a personal or emotional component. </a:t>
            </a:r>
          </a:p>
          <a:p>
            <a:r>
              <a:rPr lang="en-NZ" dirty="0" smtClean="0"/>
              <a:t>This preserves the utility of the record for future practitioners. A judgement of what is and is not relevant is part of the social worker’s clinical expertise. </a:t>
            </a:r>
          </a:p>
          <a:p>
            <a:r>
              <a:rPr lang="en-NZ" dirty="0" smtClean="0"/>
              <a:t>Recording and sharing what is necessary for healthcare is consistent with what clients expect their information to be used for. The purpose of healthcare is one that is shared between client and practitioner.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367485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Accurate and neutral</a:t>
            </a:r>
            <a:endParaRPr lang="en-NZ" dirty="0"/>
          </a:p>
        </p:txBody>
      </p:sp>
      <p:sp>
        <p:nvSpPr>
          <p:cNvPr id="3" name="Content Placeholder 2"/>
          <p:cNvSpPr>
            <a:spLocks noGrp="1"/>
          </p:cNvSpPr>
          <p:nvPr>
            <p:ph idx="1"/>
          </p:nvPr>
        </p:nvSpPr>
        <p:spPr/>
        <p:txBody>
          <a:bodyPr/>
          <a:lstStyle/>
          <a:p>
            <a:r>
              <a:rPr lang="en-NZ" dirty="0" smtClean="0"/>
              <a:t>Being accurate can be difficult when information is unclear and unreliable; in the social work context, it refers to paying attention to and recording the epistemic status of information.</a:t>
            </a:r>
          </a:p>
          <a:p>
            <a:r>
              <a:rPr lang="en-NZ" dirty="0" smtClean="0"/>
              <a:t>The use of language is important in this. A close attention to </a:t>
            </a:r>
            <a:r>
              <a:rPr lang="en-GB" dirty="0"/>
              <a:t>unbiased language </a:t>
            </a:r>
            <a:r>
              <a:rPr lang="en-GB" dirty="0" smtClean="0"/>
              <a:t>also </a:t>
            </a:r>
            <a:r>
              <a:rPr lang="en-GB" dirty="0"/>
              <a:t>avoids inherent judgement about the worth or dignity of a </a:t>
            </a:r>
            <a:r>
              <a:rPr lang="en-GB" dirty="0" smtClean="0"/>
              <a:t>client.</a:t>
            </a:r>
            <a:endParaRPr lang="en-NZ" dirty="0"/>
          </a:p>
          <a:p>
            <a:r>
              <a:rPr lang="en-NZ" dirty="0" smtClean="0"/>
              <a:t>Recording accurately and neutrally shows respect to the client and supports their right to impartial healthcare.</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3557429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conclusions</a:t>
            </a:r>
            <a:endParaRPr lang="en-NZ" dirty="0"/>
          </a:p>
        </p:txBody>
      </p:sp>
      <p:sp>
        <p:nvSpPr>
          <p:cNvPr id="3" name="Content Placeholder 2"/>
          <p:cNvSpPr>
            <a:spLocks noGrp="1"/>
          </p:cNvSpPr>
          <p:nvPr>
            <p:ph idx="1"/>
          </p:nvPr>
        </p:nvSpPr>
        <p:spPr/>
        <p:txBody>
          <a:bodyPr/>
          <a:lstStyle/>
          <a:p>
            <a:r>
              <a:rPr lang="en-NZ" dirty="0" smtClean="0"/>
              <a:t>These principles reflect certain virtues of the social work profession, and are a reminder that recording cannot be separated from wider professional practice. </a:t>
            </a:r>
            <a:endParaRPr lang="en-NZ" dirty="0"/>
          </a:p>
          <a:p>
            <a:r>
              <a:rPr lang="en-NZ" dirty="0" smtClean="0"/>
              <a:t>They cannot solve every tension, and some moral residue </a:t>
            </a:r>
            <a:r>
              <a:rPr lang="en-NZ" dirty="0"/>
              <a:t>remains. The design of recording systems should take into account the views of practitioners to ensure that ethical recording is not undermined</a:t>
            </a:r>
            <a:r>
              <a:rPr lang="en-NZ" dirty="0" smtClean="0"/>
              <a:t>.</a:t>
            </a:r>
          </a:p>
          <a:p>
            <a:r>
              <a:rPr lang="en-NZ" dirty="0" smtClean="0"/>
              <a:t>There are not necessarily simple answers – for example, enhancing restrictions on certain types of information. What is clear is that s</a:t>
            </a:r>
            <a:r>
              <a:rPr lang="en-GB" dirty="0" err="1" smtClean="0"/>
              <a:t>ocial</a:t>
            </a:r>
            <a:r>
              <a:rPr lang="en-GB" dirty="0" smtClean="0"/>
              <a:t> </a:t>
            </a:r>
            <a:r>
              <a:rPr lang="en-GB" dirty="0"/>
              <a:t>workers need to be able to have a </a:t>
            </a:r>
            <a:r>
              <a:rPr lang="en-GB" dirty="0" smtClean="0"/>
              <a:t>trust </a:t>
            </a:r>
            <a:r>
              <a:rPr lang="en-GB" dirty="0"/>
              <a:t>in the system </a:t>
            </a:r>
            <a:r>
              <a:rPr lang="en-GB" dirty="0" smtClean="0"/>
              <a:t>to be comfortable </a:t>
            </a:r>
            <a:r>
              <a:rPr lang="en-GB" dirty="0"/>
              <a:t>taking on the trust of </a:t>
            </a:r>
            <a:r>
              <a:rPr lang="en-GB" dirty="0" smtClean="0"/>
              <a:t>clients. </a:t>
            </a:r>
            <a:endParaRPr lang="en-NZ"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1415002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Acknowledgements </a:t>
            </a:r>
            <a:endParaRPr lang="en-NZ" dirty="0"/>
          </a:p>
        </p:txBody>
      </p:sp>
      <p:sp>
        <p:nvSpPr>
          <p:cNvPr id="3" name="Content Placeholder 2"/>
          <p:cNvSpPr>
            <a:spLocks noGrp="1"/>
          </p:cNvSpPr>
          <p:nvPr>
            <p:ph idx="1"/>
          </p:nvPr>
        </p:nvSpPr>
        <p:spPr/>
        <p:txBody>
          <a:bodyPr/>
          <a:lstStyle/>
          <a:p>
            <a:r>
              <a:rPr lang="en-NZ" dirty="0" smtClean="0"/>
              <a:t>Thank you to…</a:t>
            </a:r>
          </a:p>
          <a:p>
            <a:r>
              <a:rPr lang="en-NZ" dirty="0" smtClean="0"/>
              <a:t>The Privacy Good Research Fund, Office of the Privacy Commissioner;</a:t>
            </a:r>
          </a:p>
          <a:p>
            <a:r>
              <a:rPr lang="en-NZ" dirty="0" smtClean="0"/>
              <a:t>the interview participants;</a:t>
            </a:r>
          </a:p>
          <a:p>
            <a:r>
              <a:rPr lang="en-NZ" dirty="0" err="1" smtClean="0"/>
              <a:t>Dr.</a:t>
            </a:r>
            <a:r>
              <a:rPr lang="en-NZ" dirty="0" smtClean="0"/>
              <a:t> Monique Jonas and </a:t>
            </a:r>
            <a:r>
              <a:rPr lang="en-NZ" dirty="0" err="1" smtClean="0"/>
              <a:t>Dr.</a:t>
            </a:r>
            <a:r>
              <a:rPr lang="en-NZ" dirty="0" smtClean="0"/>
              <a:t> Katharine Wallis. </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157285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Initial questions</a:t>
            </a:r>
            <a:endParaRPr lang="en-NZ" dirty="0"/>
          </a:p>
        </p:txBody>
      </p:sp>
      <p:sp>
        <p:nvSpPr>
          <p:cNvPr id="3" name="Content Placeholder 2"/>
          <p:cNvSpPr>
            <a:spLocks noGrp="1"/>
          </p:cNvSpPr>
          <p:nvPr>
            <p:ph idx="1"/>
          </p:nvPr>
        </p:nvSpPr>
        <p:spPr/>
        <p:txBody>
          <a:bodyPr/>
          <a:lstStyle/>
          <a:p>
            <a:r>
              <a:rPr lang="en-NZ" dirty="0" smtClean="0"/>
              <a:t>Health practitioners are required to make judgments when they record, including about information which is particularly sensitive or stigmatising. </a:t>
            </a:r>
          </a:p>
          <a:p>
            <a:endParaRPr lang="en-NZ" dirty="0" smtClean="0"/>
          </a:p>
          <a:p>
            <a:r>
              <a:rPr lang="en-NZ" dirty="0" smtClean="0"/>
              <a:t>Health social workers frequently come across such sensitive details in the course of their work, which they are required to record in notes that are accessible to other practitioners. </a:t>
            </a:r>
          </a:p>
          <a:p>
            <a:endParaRPr lang="en-NZ" dirty="0" smtClean="0"/>
          </a:p>
          <a:p>
            <a:r>
              <a:rPr lang="en-NZ" dirty="0" smtClean="0"/>
              <a:t>What concerns do they have about recording in shared records, and how should they be resolved?</a:t>
            </a:r>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88330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Methodology</a:t>
            </a:r>
            <a:endParaRPr lang="en-NZ" dirty="0"/>
          </a:p>
        </p:txBody>
      </p:sp>
      <p:sp>
        <p:nvSpPr>
          <p:cNvPr id="3" name="Content Placeholder 2"/>
          <p:cNvSpPr>
            <a:spLocks noGrp="1"/>
          </p:cNvSpPr>
          <p:nvPr>
            <p:ph idx="1"/>
          </p:nvPr>
        </p:nvSpPr>
        <p:spPr/>
        <p:txBody>
          <a:bodyPr/>
          <a:lstStyle/>
          <a:p>
            <a:r>
              <a:rPr lang="en-NZ" dirty="0"/>
              <a:t>I pursued an empirical ethics study based </a:t>
            </a:r>
            <a:r>
              <a:rPr lang="en-NZ" dirty="0" smtClean="0"/>
              <a:t>on pragmatism.</a:t>
            </a:r>
          </a:p>
          <a:p>
            <a:r>
              <a:rPr lang="en-NZ" dirty="0" smtClean="0"/>
              <a:t>This </a:t>
            </a:r>
            <a:r>
              <a:rPr lang="en-NZ" dirty="0"/>
              <a:t>included </a:t>
            </a:r>
            <a:r>
              <a:rPr lang="en-NZ" dirty="0" smtClean="0"/>
              <a:t>background </a:t>
            </a:r>
            <a:r>
              <a:rPr lang="en-NZ" dirty="0"/>
              <a:t>theory and </a:t>
            </a:r>
            <a:r>
              <a:rPr lang="en-NZ" dirty="0" smtClean="0"/>
              <a:t>qualitative interviews.</a:t>
            </a:r>
          </a:p>
          <a:p>
            <a:r>
              <a:rPr lang="en-NZ" dirty="0"/>
              <a:t>Eleven health social workers talked to me for an </a:t>
            </a:r>
            <a:r>
              <a:rPr lang="en-NZ" dirty="0" smtClean="0"/>
              <a:t>hour about </a:t>
            </a:r>
            <a:r>
              <a:rPr lang="en-NZ" dirty="0"/>
              <a:t>their recording practices, their ethical </a:t>
            </a:r>
            <a:r>
              <a:rPr lang="en-NZ" dirty="0" smtClean="0"/>
              <a:t>concerns and </a:t>
            </a:r>
            <a:r>
              <a:rPr lang="en-NZ" dirty="0"/>
              <a:t>judgements.</a:t>
            </a:r>
          </a:p>
          <a:p>
            <a:endParaRPr lang="en-NZ" dirty="0" smtClean="0"/>
          </a:p>
          <a:p>
            <a:endParaRPr lang="en-NZ"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1020692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interviews</a:t>
            </a:r>
            <a:endParaRPr lang="en-NZ" dirty="0"/>
          </a:p>
        </p:txBody>
      </p:sp>
      <p:pic>
        <p:nvPicPr>
          <p:cNvPr id="8" name="Content Placeholder 7"/>
          <p:cNvPicPr>
            <a:picLocks noGrp="1" noChangeAspect="1"/>
          </p:cNvPicPr>
          <p:nvPr>
            <p:ph idx="1"/>
          </p:nvPr>
        </p:nvPicPr>
        <p:blipFill rotWithShape="1">
          <a:blip r:embed="rId2">
            <a:extLst>
              <a:ext uri="{28A0092B-C50C-407E-A947-70E740481C1C}">
                <a14:useLocalDpi xmlns:a14="http://schemas.microsoft.com/office/drawing/2010/main" val="0"/>
              </a:ext>
            </a:extLst>
          </a:blip>
          <a:srcRect l="7232" r="8465" b="15366"/>
          <a:stretch/>
        </p:blipFill>
        <p:spPr>
          <a:xfrm>
            <a:off x="1024128" y="3696683"/>
            <a:ext cx="1019627" cy="102363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pic>
        <p:nvPicPr>
          <p:cNvPr id="9" name="Content Placeholder 7"/>
          <p:cNvPicPr>
            <a:picLocks noChangeAspect="1"/>
          </p:cNvPicPr>
          <p:nvPr/>
        </p:nvPicPr>
        <p:blipFill rotWithShape="1">
          <a:blip r:embed="rId2">
            <a:extLst>
              <a:ext uri="{28A0092B-C50C-407E-A947-70E740481C1C}">
                <a14:useLocalDpi xmlns:a14="http://schemas.microsoft.com/office/drawing/2010/main" val="0"/>
              </a:ext>
            </a:extLst>
          </a:blip>
          <a:srcRect l="7232" r="8465" b="15366"/>
          <a:stretch/>
        </p:blipFill>
        <p:spPr>
          <a:xfrm>
            <a:off x="4224072" y="3696683"/>
            <a:ext cx="1019627" cy="1023630"/>
          </a:xfrm>
          <a:prstGeom prst="rect">
            <a:avLst/>
          </a:prstGeom>
        </p:spPr>
      </p:pic>
      <p:pic>
        <p:nvPicPr>
          <p:cNvPr id="10" name="Content Placeholder 7"/>
          <p:cNvPicPr>
            <a:picLocks noChangeAspect="1"/>
          </p:cNvPicPr>
          <p:nvPr/>
        </p:nvPicPr>
        <p:blipFill rotWithShape="1">
          <a:blip r:embed="rId2">
            <a:extLst>
              <a:ext uri="{28A0092B-C50C-407E-A947-70E740481C1C}">
                <a14:useLocalDpi xmlns:a14="http://schemas.microsoft.com/office/drawing/2010/main" val="0"/>
              </a:ext>
            </a:extLst>
          </a:blip>
          <a:srcRect l="7232" r="8465" b="15366"/>
          <a:stretch/>
        </p:blipFill>
        <p:spPr>
          <a:xfrm>
            <a:off x="2624100" y="3696683"/>
            <a:ext cx="1019627" cy="1023630"/>
          </a:xfrm>
          <a:prstGeom prst="rect">
            <a:avLst/>
          </a:prstGeom>
        </p:spPr>
      </p:pic>
      <p:pic>
        <p:nvPicPr>
          <p:cNvPr id="11" name="Content Placeholder 7"/>
          <p:cNvPicPr>
            <a:picLocks noChangeAspect="1"/>
          </p:cNvPicPr>
          <p:nvPr/>
        </p:nvPicPr>
        <p:blipFill rotWithShape="1">
          <a:blip r:embed="rId2">
            <a:extLst>
              <a:ext uri="{28A0092B-C50C-407E-A947-70E740481C1C}">
                <a14:useLocalDpi xmlns:a14="http://schemas.microsoft.com/office/drawing/2010/main" val="0"/>
              </a:ext>
            </a:extLst>
          </a:blip>
          <a:srcRect l="7232" r="8465" b="15366"/>
          <a:stretch/>
        </p:blipFill>
        <p:spPr>
          <a:xfrm>
            <a:off x="5817945" y="3696683"/>
            <a:ext cx="1019627" cy="1023630"/>
          </a:xfrm>
          <a:prstGeom prst="rect">
            <a:avLst/>
          </a:prstGeom>
        </p:spPr>
      </p:pic>
      <p:pic>
        <p:nvPicPr>
          <p:cNvPr id="12" name="Content Placeholder 7"/>
          <p:cNvPicPr>
            <a:picLocks noChangeAspect="1"/>
          </p:cNvPicPr>
          <p:nvPr/>
        </p:nvPicPr>
        <p:blipFill rotWithShape="1">
          <a:blip r:embed="rId2">
            <a:extLst>
              <a:ext uri="{28A0092B-C50C-407E-A947-70E740481C1C}">
                <a14:useLocalDpi xmlns:a14="http://schemas.microsoft.com/office/drawing/2010/main" val="0"/>
              </a:ext>
            </a:extLst>
          </a:blip>
          <a:srcRect l="7232" r="8465" b="15366"/>
          <a:stretch/>
        </p:blipFill>
        <p:spPr>
          <a:xfrm>
            <a:off x="9017889" y="3696683"/>
            <a:ext cx="1019627" cy="1023630"/>
          </a:xfrm>
          <a:prstGeom prst="rect">
            <a:avLst/>
          </a:prstGeom>
        </p:spPr>
      </p:pic>
      <p:pic>
        <p:nvPicPr>
          <p:cNvPr id="13" name="Content Placeholder 7"/>
          <p:cNvPicPr>
            <a:picLocks noChangeAspect="1"/>
          </p:cNvPicPr>
          <p:nvPr/>
        </p:nvPicPr>
        <p:blipFill rotWithShape="1">
          <a:blip r:embed="rId2">
            <a:extLst>
              <a:ext uri="{28A0092B-C50C-407E-A947-70E740481C1C}">
                <a14:useLocalDpi xmlns:a14="http://schemas.microsoft.com/office/drawing/2010/main" val="0"/>
              </a:ext>
            </a:extLst>
          </a:blip>
          <a:srcRect l="7232" r="8465" b="15366"/>
          <a:stretch/>
        </p:blipFill>
        <p:spPr>
          <a:xfrm>
            <a:off x="7417917" y="3696683"/>
            <a:ext cx="1019627" cy="1023630"/>
          </a:xfrm>
          <a:prstGeom prst="rect">
            <a:avLst/>
          </a:prstGeom>
        </p:spPr>
      </p:pic>
      <p:pic>
        <p:nvPicPr>
          <p:cNvPr id="14" name="Content Placeholder 7"/>
          <p:cNvPicPr>
            <a:picLocks noChangeAspect="1"/>
          </p:cNvPicPr>
          <p:nvPr/>
        </p:nvPicPr>
        <p:blipFill rotWithShape="1">
          <a:blip r:embed="rId2">
            <a:extLst>
              <a:ext uri="{28A0092B-C50C-407E-A947-70E740481C1C}">
                <a14:useLocalDpi xmlns:a14="http://schemas.microsoft.com/office/drawing/2010/main" val="0"/>
              </a:ext>
            </a:extLst>
          </a:blip>
          <a:srcRect l="7232" r="8465" b="15366"/>
          <a:stretch/>
        </p:blipFill>
        <p:spPr>
          <a:xfrm>
            <a:off x="1024128" y="5196299"/>
            <a:ext cx="1019627" cy="1023630"/>
          </a:xfrm>
          <a:prstGeom prst="rect">
            <a:avLst/>
          </a:prstGeom>
        </p:spPr>
      </p:pic>
      <p:pic>
        <p:nvPicPr>
          <p:cNvPr id="15" name="Content Placeholder 7"/>
          <p:cNvPicPr>
            <a:picLocks noChangeAspect="1"/>
          </p:cNvPicPr>
          <p:nvPr/>
        </p:nvPicPr>
        <p:blipFill rotWithShape="1">
          <a:blip r:embed="rId2">
            <a:extLst>
              <a:ext uri="{28A0092B-C50C-407E-A947-70E740481C1C}">
                <a14:useLocalDpi xmlns:a14="http://schemas.microsoft.com/office/drawing/2010/main" val="0"/>
              </a:ext>
            </a:extLst>
          </a:blip>
          <a:srcRect l="7232" r="8465" b="15366"/>
          <a:stretch/>
        </p:blipFill>
        <p:spPr>
          <a:xfrm>
            <a:off x="4224072" y="5196299"/>
            <a:ext cx="1019627" cy="1023630"/>
          </a:xfrm>
          <a:prstGeom prst="rect">
            <a:avLst/>
          </a:prstGeom>
        </p:spPr>
      </p:pic>
      <p:pic>
        <p:nvPicPr>
          <p:cNvPr id="16" name="Content Placeholder 7"/>
          <p:cNvPicPr>
            <a:picLocks noChangeAspect="1"/>
          </p:cNvPicPr>
          <p:nvPr/>
        </p:nvPicPr>
        <p:blipFill rotWithShape="1">
          <a:blip r:embed="rId2">
            <a:extLst>
              <a:ext uri="{28A0092B-C50C-407E-A947-70E740481C1C}">
                <a14:useLocalDpi xmlns:a14="http://schemas.microsoft.com/office/drawing/2010/main" val="0"/>
              </a:ext>
            </a:extLst>
          </a:blip>
          <a:srcRect l="7232" r="8465" b="15366"/>
          <a:stretch/>
        </p:blipFill>
        <p:spPr>
          <a:xfrm>
            <a:off x="2624100" y="5196299"/>
            <a:ext cx="1019627" cy="1023630"/>
          </a:xfrm>
          <a:prstGeom prst="rect">
            <a:avLst/>
          </a:prstGeom>
        </p:spPr>
      </p:pic>
      <p:pic>
        <p:nvPicPr>
          <p:cNvPr id="17" name="Content Placeholder 7"/>
          <p:cNvPicPr>
            <a:picLocks noChangeAspect="1"/>
          </p:cNvPicPr>
          <p:nvPr/>
        </p:nvPicPr>
        <p:blipFill rotWithShape="1">
          <a:blip r:embed="rId2">
            <a:extLst>
              <a:ext uri="{28A0092B-C50C-407E-A947-70E740481C1C}">
                <a14:useLocalDpi xmlns:a14="http://schemas.microsoft.com/office/drawing/2010/main" val="0"/>
              </a:ext>
            </a:extLst>
          </a:blip>
          <a:srcRect l="7232" r="8465" b="15366"/>
          <a:stretch/>
        </p:blipFill>
        <p:spPr>
          <a:xfrm>
            <a:off x="7417917" y="5196299"/>
            <a:ext cx="1019627" cy="1023630"/>
          </a:xfrm>
          <a:prstGeom prst="rect">
            <a:avLst/>
          </a:prstGeom>
        </p:spPr>
      </p:pic>
      <p:pic>
        <p:nvPicPr>
          <p:cNvPr id="18" name="Content Placeholder 7"/>
          <p:cNvPicPr>
            <a:picLocks noChangeAspect="1"/>
          </p:cNvPicPr>
          <p:nvPr/>
        </p:nvPicPr>
        <p:blipFill rotWithShape="1">
          <a:blip r:embed="rId2">
            <a:extLst>
              <a:ext uri="{28A0092B-C50C-407E-A947-70E740481C1C}">
                <a14:useLocalDpi xmlns:a14="http://schemas.microsoft.com/office/drawing/2010/main" val="0"/>
              </a:ext>
            </a:extLst>
          </a:blip>
          <a:srcRect l="7232" r="8465" b="15366"/>
          <a:stretch/>
        </p:blipFill>
        <p:spPr>
          <a:xfrm>
            <a:off x="5818816" y="5196299"/>
            <a:ext cx="1019627" cy="1023630"/>
          </a:xfrm>
          <a:prstGeom prst="rect">
            <a:avLst/>
          </a:prstGeom>
        </p:spPr>
      </p:pic>
      <p:sp>
        <p:nvSpPr>
          <p:cNvPr id="22" name="TextBox 21"/>
          <p:cNvSpPr txBox="1"/>
          <p:nvPr/>
        </p:nvSpPr>
        <p:spPr>
          <a:xfrm>
            <a:off x="957909" y="2107120"/>
            <a:ext cx="9720072" cy="1477328"/>
          </a:xfrm>
          <a:prstGeom prst="rect">
            <a:avLst/>
          </a:prstGeom>
          <a:noFill/>
        </p:spPr>
        <p:txBody>
          <a:bodyPr wrap="square" rtlCol="0">
            <a:spAutoFit/>
          </a:bodyPr>
          <a:lstStyle/>
          <a:p>
            <a:r>
              <a:rPr lang="en-NZ" dirty="0"/>
              <a:t>Three different regions across the North Island. </a:t>
            </a:r>
          </a:p>
          <a:p>
            <a:r>
              <a:rPr lang="en-GB" dirty="0"/>
              <a:t>Four had roles associated with mental health care, two worked with older persons, two in oncology, two had general hospital-based roles, and one worked in primary care.</a:t>
            </a:r>
            <a:endParaRPr lang="en-NZ" dirty="0"/>
          </a:p>
          <a:p>
            <a:r>
              <a:rPr lang="en-GB" dirty="0"/>
              <a:t>A range of ages from roughly late twenties to early sixties; one male, ten female.</a:t>
            </a:r>
            <a:endParaRPr lang="en-NZ" dirty="0"/>
          </a:p>
          <a:p>
            <a:endParaRPr lang="en-NZ" dirty="0"/>
          </a:p>
        </p:txBody>
      </p:sp>
    </p:spTree>
    <p:extLst>
      <p:ext uri="{BB962C8B-B14F-4D97-AF65-F5344CB8AC3E}">
        <p14:creationId xmlns:p14="http://schemas.microsoft.com/office/powerpoint/2010/main" val="4209367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a:t>
            </a:r>
            <a:r>
              <a:rPr lang="en-AU" dirty="0"/>
              <a:t>details of note taking practice</a:t>
            </a:r>
            <a:endParaRPr lang="en-NZ" dirty="0"/>
          </a:p>
        </p:txBody>
      </p:sp>
      <p:sp>
        <p:nvSpPr>
          <p:cNvPr id="4" name="Content Placeholder 3"/>
          <p:cNvSpPr>
            <a:spLocks noGrp="1"/>
          </p:cNvSpPr>
          <p:nvPr>
            <p:ph idx="1"/>
          </p:nvPr>
        </p:nvSpPr>
        <p:spPr/>
        <p:txBody>
          <a:bodyPr/>
          <a:lstStyle/>
          <a:p>
            <a:r>
              <a:rPr lang="en-AU" dirty="0" smtClean="0"/>
              <a:t>Participants </a:t>
            </a:r>
            <a:r>
              <a:rPr lang="en-AU" dirty="0"/>
              <a:t>reported that </a:t>
            </a:r>
            <a:r>
              <a:rPr lang="en-AU" dirty="0" smtClean="0"/>
              <a:t>they </a:t>
            </a:r>
            <a:r>
              <a:rPr lang="en-AU" dirty="0"/>
              <a:t>kept a number of sets of </a:t>
            </a:r>
            <a:r>
              <a:rPr lang="en-AU" dirty="0" smtClean="0"/>
              <a:t>notes, which could be accessed by a variety of people. Some of these </a:t>
            </a:r>
            <a:r>
              <a:rPr lang="en-AU" dirty="0"/>
              <a:t>records were hard copy and some were electronic. </a:t>
            </a:r>
            <a:endParaRPr lang="en-AU" dirty="0" smtClean="0"/>
          </a:p>
          <a:p>
            <a:r>
              <a:rPr lang="en-NZ" dirty="0" smtClean="0"/>
              <a:t>One </a:t>
            </a:r>
            <a:r>
              <a:rPr lang="en-NZ" dirty="0"/>
              <a:t>participant worked in an organisation where she deliberately kept two </a:t>
            </a:r>
            <a:r>
              <a:rPr lang="en-NZ" dirty="0" smtClean="0"/>
              <a:t>records, but this wasn’t the experience of most. </a:t>
            </a:r>
          </a:p>
          <a:p>
            <a:r>
              <a:rPr lang="en-NZ" dirty="0" smtClean="0"/>
              <a:t>Caring for the client includes sharing information – participants were happy to share notes with colleagues.</a:t>
            </a:r>
          </a:p>
          <a:p>
            <a:pPr marL="0" indent="0">
              <a:buNone/>
            </a:pPr>
            <a:endParaRPr lang="en-NZ"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3899011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NZ" dirty="0" smtClean="0"/>
              <a:t>1</a:t>
            </a:r>
            <a:endParaRPr lang="en-NZ" dirty="0"/>
          </a:p>
          <a:p>
            <a:r>
              <a:rPr lang="en-NZ" dirty="0"/>
              <a:t>Like I say, that is why I separate out the notes that I put in </a:t>
            </a:r>
            <a:r>
              <a:rPr lang="en-NZ" dirty="0" smtClean="0"/>
              <a:t>[system name] </a:t>
            </a:r>
            <a:r>
              <a:rPr lang="en-NZ" dirty="0"/>
              <a:t>and the additional information, is that sometimes I do think information should be held back, or not. But generally that's because I don't think it's relevant, rather than because of an ethical concern. […] That is the primary purpose of that record, is it's a health record. So if someone's health is being impacted by something, then that is relevant information. </a:t>
            </a:r>
          </a:p>
          <a:p>
            <a:endParaRPr lang="en-NZ"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2825972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Leaving out details</a:t>
            </a:r>
            <a:endParaRPr lang="en-NZ" dirty="0"/>
          </a:p>
        </p:txBody>
      </p:sp>
      <p:sp>
        <p:nvSpPr>
          <p:cNvPr id="3" name="Content Placeholder 2"/>
          <p:cNvSpPr>
            <a:spLocks noGrp="1"/>
          </p:cNvSpPr>
          <p:nvPr>
            <p:ph idx="1"/>
          </p:nvPr>
        </p:nvSpPr>
        <p:spPr/>
        <p:txBody>
          <a:bodyPr/>
          <a:lstStyle/>
          <a:p>
            <a:r>
              <a:rPr lang="en-NZ" dirty="0" smtClean="0"/>
              <a:t>Leaving out the details was a common strategy for ensuring that what was recorded was useful to others and that the client’s privacy was protected. </a:t>
            </a:r>
          </a:p>
          <a:p>
            <a:r>
              <a:rPr lang="en-NZ" dirty="0" smtClean="0"/>
              <a:t>Participants were wary about what might happen to the record in the future. They were concerned about how other health professionals might treat certain pieces of information, and also felt a need to be respectful, avoiding exposing clients in the record unnecessarily. </a:t>
            </a:r>
          </a:p>
          <a:p>
            <a:r>
              <a:rPr lang="en-GB" dirty="0"/>
              <a:t>Yet, recording of sensitive information would need to take place if it was deemed to have an impact on the client's health or healthcare. </a:t>
            </a:r>
            <a:endParaRPr lang="en-NZ" dirty="0" smtClean="0"/>
          </a:p>
          <a:p>
            <a:r>
              <a:rPr lang="en-NZ" dirty="0" smtClean="0"/>
              <a:t> </a:t>
            </a:r>
            <a:endParaRPr lang="en-NZ" dirty="0"/>
          </a:p>
          <a:p>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1624156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NZ" dirty="0" smtClean="0"/>
              <a:t>7</a:t>
            </a:r>
          </a:p>
          <a:p>
            <a:r>
              <a:rPr lang="en-NZ" dirty="0" smtClean="0"/>
              <a:t>But </a:t>
            </a:r>
            <a:r>
              <a:rPr lang="en-NZ" dirty="0"/>
              <a:t>you can put things about people that information the situation without being too detailed. Like I will say, where there's a conflictual family, 'There appears to be pre-existing conflicts in the family.' Full stop, leave it there. So the next person will go, 'Oh, OK, the family don't get on.' But you haven't said what's gone on, unless it's actually relevant to what you need to be doing.</a:t>
            </a:r>
          </a:p>
          <a:p>
            <a:r>
              <a:rPr lang="en-US" dirty="0"/>
              <a:t/>
            </a:r>
            <a:br>
              <a:rPr lang="en-US" dirty="0"/>
            </a:br>
            <a:endParaRPr lang="en-NZ"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2694893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Recording opinions</a:t>
            </a:r>
            <a:endParaRPr lang="en-NZ" dirty="0"/>
          </a:p>
        </p:txBody>
      </p:sp>
      <p:sp>
        <p:nvSpPr>
          <p:cNvPr id="3" name="Content Placeholder 2"/>
          <p:cNvSpPr>
            <a:spLocks noGrp="1"/>
          </p:cNvSpPr>
          <p:nvPr>
            <p:ph idx="1"/>
          </p:nvPr>
        </p:nvSpPr>
        <p:spPr/>
        <p:txBody>
          <a:bodyPr/>
          <a:lstStyle/>
          <a:p>
            <a:r>
              <a:rPr lang="en-NZ" dirty="0"/>
              <a:t>All participants stated they would record their </a:t>
            </a:r>
            <a:r>
              <a:rPr lang="en-NZ" dirty="0" smtClean="0"/>
              <a:t>impressions, but they would be careful to distinguish them as such. </a:t>
            </a:r>
          </a:p>
          <a:p>
            <a:r>
              <a:rPr lang="en-NZ" dirty="0"/>
              <a:t>It was important because social workers would be legally accountable for their notes.</a:t>
            </a:r>
          </a:p>
          <a:p>
            <a:r>
              <a:rPr lang="en-NZ" dirty="0" smtClean="0"/>
              <a:t>Being clear about what was fact and what was opinion was important for ensuring the record didn’t “send </a:t>
            </a:r>
            <a:r>
              <a:rPr lang="en-NZ" dirty="0"/>
              <a:t>a team off on a totally wrong </a:t>
            </a:r>
            <a:r>
              <a:rPr lang="en-NZ" dirty="0" smtClean="0"/>
              <a:t>direction”.</a:t>
            </a:r>
          </a:p>
          <a:p>
            <a:r>
              <a:rPr lang="en-NZ" dirty="0"/>
              <a:t>O</a:t>
            </a:r>
            <a:r>
              <a:rPr lang="en-NZ" dirty="0" smtClean="0"/>
              <a:t>wnership of these opinions also prevented the record being compromised by pejorative judgements about a client misrepresented as the truth. </a:t>
            </a:r>
            <a:endParaRPr lang="en-NZ" dirty="0"/>
          </a:p>
          <a:p>
            <a:endParaRPr lang="en-NZ" dirty="0" smtClean="0"/>
          </a:p>
          <a:p>
            <a:endParaRPr lang="en-NZ" dirty="0"/>
          </a:p>
          <a:p>
            <a:endParaRPr lang="en-NZ" dirty="0"/>
          </a:p>
          <a:p>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1726" y="6013224"/>
            <a:ext cx="2213810" cy="731800"/>
          </a:xfrm>
          <a:prstGeom prst="rect">
            <a:avLst/>
          </a:prstGeom>
        </p:spPr>
      </p:pic>
    </p:spTree>
    <p:extLst>
      <p:ext uri="{BB962C8B-B14F-4D97-AF65-F5344CB8AC3E}">
        <p14:creationId xmlns:p14="http://schemas.microsoft.com/office/powerpoint/2010/main" val="4242043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C1C93EF2-4785-427F-84A5-F1666490E9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262</TotalTime>
  <Words>1222</Words>
  <Application>Microsoft Office PowerPoint</Application>
  <PresentationFormat>Custom</PresentationFormat>
  <Paragraphs>70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Integral</vt:lpstr>
      <vt:lpstr>The ethics of sharing: Health social worker concerns About recording in shared records</vt:lpstr>
      <vt:lpstr>Initial questions</vt:lpstr>
      <vt:lpstr>Methodology</vt:lpstr>
      <vt:lpstr>The interviews</vt:lpstr>
      <vt:lpstr>The details of note taking practice</vt:lpstr>
      <vt:lpstr>PowerPoint Presentation</vt:lpstr>
      <vt:lpstr>Leaving out details</vt:lpstr>
      <vt:lpstr>PowerPoint Presentation</vt:lpstr>
      <vt:lpstr>Recording opinions</vt:lpstr>
      <vt:lpstr>PowerPoint Presentation</vt:lpstr>
      <vt:lpstr>Client requests</vt:lpstr>
      <vt:lpstr>PowerPoint Presentation</vt:lpstr>
      <vt:lpstr>Principles of recording</vt:lpstr>
      <vt:lpstr>Necessary to the shared purpose</vt:lpstr>
      <vt:lpstr>Accurate and neutral</vt:lpstr>
      <vt:lpstr>conclusions</vt:lpstr>
      <vt:lpstr>Acknowledgements </vt:lpstr>
    </vt:vector>
  </TitlesOfParts>
  <Company>University of Otago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ethics of sharing: Health social worker concerns About recording in shared records</dc:title>
  <dc:creator>Isobel Cairns</dc:creator>
  <cp:lastModifiedBy>Charles Mabbett</cp:lastModifiedBy>
  <cp:revision>23</cp:revision>
  <dcterms:created xsi:type="dcterms:W3CDTF">2016-12-11T04:35:50Z</dcterms:created>
  <dcterms:modified xsi:type="dcterms:W3CDTF">2016-12-19T03:16:44Z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A478372</vt:lpwstr>
  </property>
  <property fmtid="{D5CDD505-2E9C-101B-9397-08002B2CF9AE}" pid="4" name="Objective-Title">
    <vt:lpwstr>The Ethics of Sharing - presentation by The University of Auckland School of Population Health (Isobel Cairns, Monique Jonas, Katharine Wallis)</vt:lpwstr>
  </property>
  <property fmtid="{D5CDD505-2E9C-101B-9397-08002B2CF9AE}" pid="5" name="Objective-Comment">
    <vt:lpwstr/>
  </property>
  <property fmtid="{D5CDD505-2E9C-101B-9397-08002B2CF9AE}" pid="6" name="Objective-CreationStamp">
    <vt:filetime>2016-12-14T01:07:59Z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2016-12-14T01:08:39Z</vt:filetime>
  </property>
  <property fmtid="{D5CDD505-2E9C-101B-9397-08002B2CF9AE}" pid="10" name="Objective-ModificationStamp">
    <vt:filetime>2016-12-14T01:08:39Z</vt:filetime>
  </property>
  <property fmtid="{D5CDD505-2E9C-101B-9397-08002B2CF9AE}" pid="11" name="Objective-Owner">
    <vt:lpwstr>Linda Williams</vt:lpwstr>
  </property>
  <property fmtid="{D5CDD505-2E9C-101B-9397-08002B2CF9AE}" pid="12" name="Objective-Path">
    <vt:lpwstr>OPC Global Folder:File Plan:Policy advice:OPC Policy Initiatives:OPC Privacy Good Research Fund Programme:Workshop, December 2016:Speakers Presentations:FINAL Presentations:</vt:lpwstr>
  </property>
  <property fmtid="{D5CDD505-2E9C-101B-9397-08002B2CF9AE}" pid="13" name="Objective-Parent">
    <vt:lpwstr>FINAL Presentations</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r8>1</vt:r8>
  </property>
  <property fmtid="{D5CDD505-2E9C-101B-9397-08002B2CF9AE}" pid="17" name="Objective-VersionComment">
    <vt:lpwstr>First version</vt:lpwstr>
  </property>
  <property fmtid="{D5CDD505-2E9C-101B-9397-08002B2CF9AE}" pid="18" name="Objective-FileNumber">
    <vt:lpwstr>P/0908</vt:lpwstr>
  </property>
  <property fmtid="{D5CDD505-2E9C-101B-9397-08002B2CF9AE}" pid="19" name="Objective-Classification">
    <vt:lpwstr>[Inherited - none]</vt:lpwstr>
  </property>
  <property fmtid="{D5CDD505-2E9C-101B-9397-08002B2CF9AE}" pid="20" name="Objective-Caveats">
    <vt:lpwstr/>
  </property>
</Properties>
</file>