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drawings/drawing2.xml" ContentType="application/vnd.openxmlformats-officedocument.drawingml.chartshapes+xml"/>
  <Override PartName="/ppt/charts/chart16.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18.xml" ContentType="application/vnd.openxmlformats-officedocument.drawingml.chart+xml"/>
  <Override PartName="/ppt/notesSlides/notesSlide11.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drawings/drawing4.xml" ContentType="application/vnd.openxmlformats-officedocument.drawingml.chartshapes+xml"/>
  <Override PartName="/ppt/charts/chart21.xml" ContentType="application/vnd.openxmlformats-officedocument.drawingml.chart+xml"/>
  <Override PartName="/ppt/drawings/drawing5.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notesSlides/notesSlide12.xml" ContentType="application/vnd.openxmlformats-officedocument.presentationml.notesSlide+xml"/>
  <Override PartName="/ppt/charts/chart24.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25.xml" ContentType="application/vnd.openxmlformats-officedocument.drawingml.chart+xml"/>
  <Override PartName="/ppt/notesSlides/notesSlide14.xml" ContentType="application/vnd.openxmlformats-officedocument.presentationml.notesSlide+xml"/>
  <Override PartName="/ppt/charts/chart26.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27.xml" ContentType="application/vnd.openxmlformats-officedocument.drawingml.chart+xml"/>
  <Override PartName="/ppt/notesSlides/notesSlide16.xml" ContentType="application/vnd.openxmlformats-officedocument.presentationml.notesSlide+xml"/>
  <Override PartName="/ppt/charts/chart28.xml" ContentType="application/vnd.openxmlformats-officedocument.drawingml.chart+xml"/>
  <Override PartName="/ppt/notesSlides/notesSlide17.xml" ContentType="application/vnd.openxmlformats-officedocument.presentationml.notesSlide+xml"/>
  <Override PartName="/ppt/charts/chart29.xml" ContentType="application/vnd.openxmlformats-officedocument.drawingml.chart+xml"/>
  <Override PartName="/ppt/notesSlides/notesSlide18.xml" ContentType="application/vnd.openxmlformats-officedocument.presentationml.notesSlide+xml"/>
  <Override PartName="/ppt/charts/chart30.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320" r:id="rId3"/>
    <p:sldId id="435" r:id="rId4"/>
    <p:sldId id="408" r:id="rId5"/>
    <p:sldId id="428" r:id="rId6"/>
    <p:sldId id="468" r:id="rId7"/>
    <p:sldId id="442" r:id="rId8"/>
    <p:sldId id="443" r:id="rId9"/>
    <p:sldId id="444" r:id="rId10"/>
    <p:sldId id="445" r:id="rId11"/>
    <p:sldId id="446" r:id="rId12"/>
    <p:sldId id="447" r:id="rId13"/>
    <p:sldId id="448" r:id="rId14"/>
    <p:sldId id="438" r:id="rId15"/>
    <p:sldId id="458" r:id="rId16"/>
    <p:sldId id="433" r:id="rId17"/>
    <p:sldId id="409" r:id="rId18"/>
    <p:sldId id="436" r:id="rId19"/>
    <p:sldId id="439" r:id="rId20"/>
    <p:sldId id="459" r:id="rId21"/>
    <p:sldId id="469" r:id="rId22"/>
    <p:sldId id="449" r:id="rId23"/>
    <p:sldId id="450" r:id="rId24"/>
    <p:sldId id="462" r:id="rId25"/>
    <p:sldId id="456" r:id="rId26"/>
    <p:sldId id="463" r:id="rId27"/>
    <p:sldId id="457" r:id="rId28"/>
    <p:sldId id="440" r:id="rId29"/>
    <p:sldId id="460" r:id="rId30"/>
    <p:sldId id="470" r:id="rId31"/>
    <p:sldId id="471" r:id="rId32"/>
    <p:sldId id="451" r:id="rId33"/>
    <p:sldId id="452" r:id="rId34"/>
    <p:sldId id="453" r:id="rId35"/>
    <p:sldId id="467" r:id="rId36"/>
    <p:sldId id="466" r:id="rId37"/>
    <p:sldId id="454" r:id="rId38"/>
    <p:sldId id="441" r:id="rId39"/>
    <p:sldId id="461" r:id="rId40"/>
    <p:sldId id="455" r:id="rId41"/>
    <p:sldId id="318" r:id="rId42"/>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5pPr>
    <a:lvl6pPr marL="2286000" algn="l" defTabSz="914400" rtl="0" eaLnBrk="1" latinLnBrk="0" hangingPunct="1">
      <a:defRPr kern="1200">
        <a:solidFill>
          <a:schemeClr val="tx1"/>
        </a:solidFill>
        <a:latin typeface="Century Gothic" pitchFamily="34" charset="0"/>
        <a:ea typeface="ＭＳ Ｐゴシック" pitchFamily="34" charset="-128"/>
        <a:cs typeface="+mn-cs"/>
      </a:defRPr>
    </a:lvl6pPr>
    <a:lvl7pPr marL="2743200" algn="l" defTabSz="914400" rtl="0" eaLnBrk="1" latinLnBrk="0" hangingPunct="1">
      <a:defRPr kern="1200">
        <a:solidFill>
          <a:schemeClr val="tx1"/>
        </a:solidFill>
        <a:latin typeface="Century Gothic" pitchFamily="34" charset="0"/>
        <a:ea typeface="ＭＳ Ｐゴシック" pitchFamily="34" charset="-128"/>
        <a:cs typeface="+mn-cs"/>
      </a:defRPr>
    </a:lvl7pPr>
    <a:lvl8pPr marL="3200400" algn="l" defTabSz="914400" rtl="0" eaLnBrk="1" latinLnBrk="0" hangingPunct="1">
      <a:defRPr kern="1200">
        <a:solidFill>
          <a:schemeClr val="tx1"/>
        </a:solidFill>
        <a:latin typeface="Century Gothic" pitchFamily="34" charset="0"/>
        <a:ea typeface="ＭＳ Ｐゴシック" pitchFamily="34" charset="-128"/>
        <a:cs typeface="+mn-cs"/>
      </a:defRPr>
    </a:lvl8pPr>
    <a:lvl9pPr marL="3657600" algn="l" defTabSz="914400" rtl="0" eaLnBrk="1" latinLnBrk="0" hangingPunct="1">
      <a:defRPr kern="1200">
        <a:solidFill>
          <a:schemeClr val="tx1"/>
        </a:solidFill>
        <a:latin typeface="Century Gothic"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620">
          <p15:clr>
            <a:srgbClr val="A4A3A4"/>
          </p15:clr>
        </p15:guide>
        <p15:guide id="2" pos="2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C34"/>
    <a:srgbClr val="003352"/>
    <a:srgbClr val="05404B"/>
    <a:srgbClr val="075382"/>
    <a:srgbClr val="F79646"/>
    <a:srgbClr val="0065A4"/>
    <a:srgbClr val="A6A6A6"/>
    <a:srgbClr val="D8EFFD"/>
    <a:srgbClr val="9DD6FA"/>
    <a:srgbClr val="3BA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7" autoAdjust="0"/>
  </p:normalViewPr>
  <p:slideViewPr>
    <p:cSldViewPr snapToGrid="0">
      <p:cViewPr varScale="1">
        <p:scale>
          <a:sx n="110" d="100"/>
          <a:sy n="110" d="100"/>
        </p:scale>
        <p:origin x="-1644" y="-96"/>
      </p:cViewPr>
      <p:guideLst>
        <p:guide orient="horz" pos="2620"/>
        <p:guide pos="285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03412073490817E-2"/>
          <c:y val="1.4168525123472563E-2"/>
          <c:w val="0.94274103237095364"/>
          <c:h val="0.68103931689288222"/>
        </c:manualLayout>
      </c:layout>
      <c:barChart>
        <c:barDir val="bar"/>
        <c:grouping val="percentStacked"/>
        <c:varyColors val="0"/>
        <c:ser>
          <c:idx val="0"/>
          <c:order val="0"/>
          <c:tx>
            <c:strRef>
              <c:f>Sheet1!$A$2</c:f>
              <c:strCache>
                <c:ptCount val="1"/>
                <c:pt idx="0">
                  <c:v>1 - Very concerned</c:v>
                </c:pt>
              </c:strCache>
            </c:strRef>
          </c:tx>
          <c:spPr>
            <a:solidFill>
              <a:srgbClr val="1F497D">
                <a:lumMod val="75000"/>
              </a:srgbClr>
            </a:solidFill>
            <a:ln w="25400">
              <a:solidFill>
                <a:srgbClr val="FFFFFF"/>
              </a:solidFill>
            </a:ln>
            <a:effectLst/>
          </c:spPr>
          <c:invertIfNegative val="0"/>
          <c:dPt>
            <c:idx val="0"/>
            <c:invertIfNegative val="0"/>
            <c:bubble3D val="0"/>
            <c:spPr>
              <a:solidFill>
                <a:srgbClr val="004C7B"/>
              </a:solidFill>
              <a:ln w="25400">
                <a:solidFill>
                  <a:srgbClr val="FFFFFF"/>
                </a:solidFill>
              </a:ln>
              <a:effectLst/>
            </c:spPr>
          </c:dPt>
          <c:dLbls>
            <c:spPr>
              <a:noFill/>
              <a:ln>
                <a:noFill/>
              </a:ln>
              <a:effectLst/>
            </c:spPr>
            <c:txPr>
              <a:bodyPr/>
              <a:lstStyle/>
              <a:p>
                <a:pPr>
                  <a:defRPr sz="18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Sheet1!$B$2:$B$2</c:f>
              <c:numCache>
                <c:formatCode>###0</c:formatCode>
                <c:ptCount val="1"/>
                <c:pt idx="0">
                  <c:v>42</c:v>
                </c:pt>
              </c:numCache>
            </c:numRef>
          </c:val>
        </c:ser>
        <c:ser>
          <c:idx val="1"/>
          <c:order val="1"/>
          <c:tx>
            <c:strRef>
              <c:f>Sheet1!$A$3</c:f>
              <c:strCache>
                <c:ptCount val="1"/>
                <c:pt idx="0">
                  <c:v>2</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8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Sheet1!$B$3:$B$3</c:f>
              <c:numCache>
                <c:formatCode>###0</c:formatCode>
                <c:ptCount val="1"/>
                <c:pt idx="0">
                  <c:v>23</c:v>
                </c:pt>
              </c:numCache>
            </c:numRef>
          </c:val>
        </c:ser>
        <c:ser>
          <c:idx val="2"/>
          <c:order val="2"/>
          <c:tx>
            <c:strRef>
              <c:f>Sheet1!$A$4</c:f>
              <c:strCache>
                <c:ptCount val="1"/>
                <c:pt idx="0">
                  <c:v>3</c:v>
                </c:pt>
              </c:strCache>
            </c:strRef>
          </c:tx>
          <c:spPr>
            <a:solidFill>
              <a:srgbClr val="A6A6A6"/>
            </a:solidFill>
            <a:ln w="25400">
              <a:solidFill>
                <a:srgbClr val="FFFFFF"/>
              </a:solidFill>
            </a:ln>
            <a:effectLst/>
          </c:spPr>
          <c:invertIfNegative val="0"/>
          <c:dLbls>
            <c:spPr>
              <a:noFill/>
              <a:ln>
                <a:noFill/>
              </a:ln>
              <a:effectLst/>
            </c:spPr>
            <c:txPr>
              <a:bodyPr/>
              <a:lstStyle/>
              <a:p>
                <a:pPr>
                  <a:defRPr sz="18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Sheet1!$B$4:$B$4</c:f>
              <c:numCache>
                <c:formatCode>###0</c:formatCode>
                <c:ptCount val="1"/>
                <c:pt idx="0">
                  <c:v>20</c:v>
                </c:pt>
              </c:numCache>
            </c:numRef>
          </c:val>
        </c:ser>
        <c:ser>
          <c:idx val="3"/>
          <c:order val="3"/>
          <c:tx>
            <c:strRef>
              <c:f>Sheet1!$A$5</c:f>
              <c:strCache>
                <c:ptCount val="1"/>
                <c:pt idx="0">
                  <c:v>4</c:v>
                </c:pt>
              </c:strCache>
            </c:strRef>
          </c:tx>
          <c:spPr>
            <a:solidFill>
              <a:srgbClr val="F79646"/>
            </a:solidFill>
            <a:ln w="25400">
              <a:solidFill>
                <a:srgbClr val="FFFFFF"/>
              </a:solidFill>
            </a:ln>
            <a:effectLst/>
          </c:spPr>
          <c:invertIfNegative val="0"/>
          <c:dLbls>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Sheet1!$B$5:$B$5</c:f>
              <c:numCache>
                <c:formatCode>###0</c:formatCode>
                <c:ptCount val="1"/>
                <c:pt idx="0">
                  <c:v>6</c:v>
                </c:pt>
              </c:numCache>
            </c:numRef>
          </c:val>
        </c:ser>
        <c:ser>
          <c:idx val="4"/>
          <c:order val="4"/>
          <c:tx>
            <c:strRef>
              <c:f>Sheet1!$A$6</c:f>
              <c:strCache>
                <c:ptCount val="1"/>
                <c:pt idx="0">
                  <c:v>5 - Not concerned at all</c:v>
                </c:pt>
              </c:strCache>
            </c:strRef>
          </c:tx>
          <c:spPr>
            <a:solidFill>
              <a:srgbClr val="E46C0A"/>
            </a:solidFill>
            <a:ln w="25400">
              <a:solidFill>
                <a:srgbClr val="FFFFFF"/>
              </a:solidFill>
            </a:ln>
            <a:effectLst/>
          </c:spPr>
          <c:invertIfNegative val="0"/>
          <c:dLbls>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Sheet1!$B$6:$B$6</c:f>
              <c:numCache>
                <c:formatCode>###0</c:formatCode>
                <c:ptCount val="1"/>
                <c:pt idx="0">
                  <c:v>8</c:v>
                </c:pt>
              </c:numCache>
            </c:numRef>
          </c:val>
        </c:ser>
        <c:ser>
          <c:idx val="5"/>
          <c:order val="5"/>
          <c:tx>
            <c:strRef>
              <c:f>Sheet1!$A$7</c:f>
              <c:strCache>
                <c:ptCount val="1"/>
                <c:pt idx="0">
                  <c:v>Unsure</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8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Sheet1!$B$7:$B$7</c:f>
              <c:numCache>
                <c:formatCode>###0</c:formatCode>
                <c:ptCount val="1"/>
                <c:pt idx="0">
                  <c:v>1</c:v>
                </c:pt>
              </c:numCache>
            </c:numRef>
          </c:val>
        </c:ser>
        <c:dLbls>
          <c:showLegendKey val="0"/>
          <c:showVal val="0"/>
          <c:showCatName val="0"/>
          <c:showSerName val="0"/>
          <c:showPercent val="0"/>
          <c:showBubbleSize val="0"/>
        </c:dLbls>
        <c:gapWidth val="100"/>
        <c:overlap val="100"/>
        <c:axId val="95987584"/>
        <c:axId val="95989120"/>
      </c:barChart>
      <c:catAx>
        <c:axId val="95987584"/>
        <c:scaling>
          <c:orientation val="maxMin"/>
        </c:scaling>
        <c:delete val="1"/>
        <c:axPos val="l"/>
        <c:numFmt formatCode="General" sourceLinked="1"/>
        <c:majorTickMark val="out"/>
        <c:minorTickMark val="none"/>
        <c:tickLblPos val="nextTo"/>
        <c:crossAx val="95989120"/>
        <c:crosses val="autoZero"/>
        <c:auto val="1"/>
        <c:lblAlgn val="ctr"/>
        <c:lblOffset val="100"/>
        <c:noMultiLvlLbl val="0"/>
      </c:catAx>
      <c:valAx>
        <c:axId val="95989120"/>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48617661854768152"/>
              <c:y val="0.54363463540007217"/>
            </c:manualLayout>
          </c:layout>
          <c:overlay val="0"/>
        </c:title>
        <c:numFmt formatCode="0%" sourceLinked="1"/>
        <c:majorTickMark val="out"/>
        <c:minorTickMark val="none"/>
        <c:tickLblPos val="none"/>
        <c:crossAx val="95987584"/>
        <c:crosses val="autoZero"/>
        <c:crossBetween val="between"/>
      </c:valAx>
    </c:plotArea>
    <c:legend>
      <c:legendPos val="b"/>
      <c:layout>
        <c:manualLayout>
          <c:xMode val="edge"/>
          <c:yMode val="edge"/>
          <c:x val="2.668285214348207E-2"/>
          <c:y val="0.8367451284610713"/>
          <c:w val="0.93419389763779526"/>
          <c:h val="0.12522987913375574"/>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75788388626587"/>
          <c:y val="4.4636894678016854E-2"/>
          <c:w val="0.6039750182850841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1"/>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mmm\-yy</c:formatCode>
                <c:ptCount val="2"/>
                <c:pt idx="0">
                  <c:v>41699</c:v>
                </c:pt>
                <c:pt idx="1">
                  <c:v>42430</c:v>
                </c:pt>
              </c:numCache>
            </c:numRef>
          </c:cat>
          <c:val>
            <c:numRef>
              <c:f>Sheet1!$B$2:$B$3</c:f>
              <c:numCache>
                <c:formatCode>0</c:formatCode>
                <c:ptCount val="2"/>
                <c:pt idx="0">
                  <c:v>75</c:v>
                </c:pt>
                <c:pt idx="1">
                  <c:v>75</c:v>
                </c:pt>
              </c:numCache>
            </c:numRef>
          </c:val>
        </c:ser>
        <c:dLbls>
          <c:showLegendKey val="0"/>
          <c:showVal val="0"/>
          <c:showCatName val="0"/>
          <c:showSerName val="0"/>
          <c:showPercent val="0"/>
          <c:showBubbleSize val="0"/>
        </c:dLbls>
        <c:gapWidth val="50"/>
        <c:axId val="114525312"/>
        <c:axId val="114526848"/>
      </c:barChart>
      <c:catAx>
        <c:axId val="114525312"/>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114526848"/>
        <c:crosses val="autoZero"/>
        <c:auto val="0"/>
        <c:lblAlgn val="ctr"/>
        <c:lblOffset val="100"/>
        <c:noMultiLvlLbl val="0"/>
      </c:catAx>
      <c:valAx>
        <c:axId val="114526848"/>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1452531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8189089669813"/>
          <c:y val="4.4636894678016854E-2"/>
          <c:w val="0.60549902529551636"/>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1"/>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dLbl>
              <c:idx val="3"/>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mmm\-yy</c:formatCode>
                <c:ptCount val="2"/>
                <c:pt idx="0">
                  <c:v>41699</c:v>
                </c:pt>
                <c:pt idx="1">
                  <c:v>42430</c:v>
                </c:pt>
              </c:numCache>
            </c:numRef>
          </c:cat>
          <c:val>
            <c:numRef>
              <c:f>Sheet1!$B$2:$B$3</c:f>
              <c:numCache>
                <c:formatCode>0</c:formatCode>
                <c:ptCount val="2"/>
                <c:pt idx="0">
                  <c:v>67</c:v>
                </c:pt>
                <c:pt idx="1">
                  <c:v>59</c:v>
                </c:pt>
              </c:numCache>
            </c:numRef>
          </c:val>
        </c:ser>
        <c:dLbls>
          <c:showLegendKey val="0"/>
          <c:showVal val="0"/>
          <c:showCatName val="0"/>
          <c:showSerName val="0"/>
          <c:showPercent val="0"/>
          <c:showBubbleSize val="0"/>
        </c:dLbls>
        <c:gapWidth val="50"/>
        <c:axId val="114614272"/>
        <c:axId val="114615808"/>
      </c:barChart>
      <c:catAx>
        <c:axId val="114614272"/>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114615808"/>
        <c:crosses val="autoZero"/>
        <c:auto val="0"/>
        <c:lblAlgn val="ctr"/>
        <c:lblOffset val="100"/>
        <c:noMultiLvlLbl val="0"/>
      </c:catAx>
      <c:valAx>
        <c:axId val="114615808"/>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1461427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4"/>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mmm\-yy</c:formatCode>
                <c:ptCount val="5"/>
                <c:pt idx="0">
                  <c:v>39630</c:v>
                </c:pt>
                <c:pt idx="1">
                  <c:v>40238</c:v>
                </c:pt>
                <c:pt idx="2">
                  <c:v>40969</c:v>
                </c:pt>
                <c:pt idx="3">
                  <c:v>41699</c:v>
                </c:pt>
                <c:pt idx="4">
                  <c:v>42430</c:v>
                </c:pt>
              </c:numCache>
            </c:numRef>
          </c:cat>
          <c:val>
            <c:numRef>
              <c:f>Sheet1!$B$2:$B$6</c:f>
              <c:numCache>
                <c:formatCode>0</c:formatCode>
                <c:ptCount val="5"/>
                <c:pt idx="0">
                  <c:v>32</c:v>
                </c:pt>
                <c:pt idx="1">
                  <c:v>32</c:v>
                </c:pt>
                <c:pt idx="2">
                  <c:v>60</c:v>
                </c:pt>
                <c:pt idx="3">
                  <c:v>53</c:v>
                </c:pt>
                <c:pt idx="4">
                  <c:v>47</c:v>
                </c:pt>
              </c:numCache>
            </c:numRef>
          </c:val>
        </c:ser>
        <c:dLbls>
          <c:showLegendKey val="0"/>
          <c:showVal val="0"/>
          <c:showCatName val="0"/>
          <c:showSerName val="0"/>
          <c:showPercent val="0"/>
          <c:showBubbleSize val="0"/>
        </c:dLbls>
        <c:gapWidth val="50"/>
        <c:axId val="114679808"/>
        <c:axId val="114681344"/>
      </c:barChart>
      <c:catAx>
        <c:axId val="114679808"/>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114681344"/>
        <c:crosses val="autoZero"/>
        <c:auto val="0"/>
        <c:lblAlgn val="ctr"/>
        <c:lblOffset val="100"/>
        <c:noMultiLvlLbl val="0"/>
      </c:catAx>
      <c:valAx>
        <c:axId val="114681344"/>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1467980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23276072238998"/>
          <c:y val="0.20427169234034553"/>
          <c:w val="0.52874278989768542"/>
          <c:h val="0.7175794576633699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53A5B"/>
              </a:solidFill>
              <a:ln w="25400">
                <a:solidFill>
                  <a:srgbClr val="FFFFFF"/>
                </a:solidFill>
              </a:ln>
              <a:effectLst/>
            </c:spPr>
          </c:dPt>
          <c:dPt>
            <c:idx val="1"/>
            <c:bubble3D val="0"/>
            <c:spPr>
              <a:solidFill>
                <a:schemeClr val="accent5"/>
              </a:solidFill>
              <a:ln w="25400">
                <a:solidFill>
                  <a:srgbClr val="FFFFFF"/>
                </a:solidFill>
              </a:ln>
              <a:effectLst/>
            </c:spPr>
          </c:dPt>
          <c:dPt>
            <c:idx val="2"/>
            <c:bubble3D val="0"/>
            <c:spPr>
              <a:solidFill>
                <a:srgbClr val="ABABAB"/>
              </a:solidFill>
              <a:ln w="25400">
                <a:solidFill>
                  <a:srgbClr val="FFFFFF"/>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B5BC34"/>
                      </a:solidFill>
                      <a:latin typeface="Century Gothic" panose="020B0502020202020204" pitchFamily="34" charset="0"/>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Sheet1!$A$2:$A$4</c:f>
              <c:strCache>
                <c:ptCount val="3"/>
                <c:pt idx="0">
                  <c:v>Yes</c:v>
                </c:pt>
                <c:pt idx="1">
                  <c:v>No</c:v>
                </c:pt>
                <c:pt idx="2">
                  <c:v>Unsure</c:v>
                </c:pt>
              </c:strCache>
            </c:strRef>
          </c:cat>
          <c:val>
            <c:numRef>
              <c:f>Sheet1!$B$2:$B$4</c:f>
              <c:numCache>
                <c:formatCode>General</c:formatCode>
                <c:ptCount val="3"/>
                <c:pt idx="0">
                  <c:v>65</c:v>
                </c:pt>
                <c:pt idx="1">
                  <c:v>33</c:v>
                </c:pt>
                <c:pt idx="2">
                  <c:v>2</c:v>
                </c:pt>
              </c:numCache>
            </c:numRef>
          </c:val>
        </c:ser>
        <c:dLbls>
          <c:showLegendKey val="0"/>
          <c:showVal val="0"/>
          <c:showCatName val="0"/>
          <c:showSerName val="0"/>
          <c:showPercent val="0"/>
          <c:showBubbleSize val="0"/>
          <c:showLeaderLines val="0"/>
        </c:dLbls>
        <c:firstSliceAng val="0"/>
        <c:holeSize val="50"/>
      </c:doughnutChart>
      <c:spPr>
        <a:noFill/>
        <a:ln w="25381">
          <a:noFill/>
        </a:ln>
      </c:spPr>
    </c:plotArea>
    <c:legend>
      <c:legendPos val="b"/>
      <c:layout>
        <c:manualLayout>
          <c:xMode val="edge"/>
          <c:yMode val="edge"/>
          <c:x val="4.942788022322183E-2"/>
          <c:y val="0.22108367793033187"/>
          <c:w val="0.32794411953030195"/>
          <c:h val="0.595143199113020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81409487287351E-2"/>
          <c:y val="4.4636894678016854E-2"/>
          <c:w val="0.88744028900231497"/>
          <c:h val="0.82452268557541331"/>
        </c:manualLayout>
      </c:layout>
      <c:barChart>
        <c:barDir val="col"/>
        <c:grouping val="clustered"/>
        <c:varyColors val="0"/>
        <c:ser>
          <c:idx val="0"/>
          <c:order val="0"/>
          <c:tx>
            <c:strRef>
              <c:f>Sheet1!$B$1</c:f>
              <c:strCache>
                <c:ptCount val="1"/>
                <c:pt idx="0">
                  <c:v>Column2</c:v>
                </c:pt>
              </c:strCache>
            </c:strRef>
          </c:tx>
          <c:spPr>
            <a:solidFill>
              <a:srgbClr val="053A5B"/>
            </a:solidFill>
            <a:ln>
              <a:noFill/>
            </a:ln>
          </c:spPr>
          <c:invertIfNegative val="0"/>
          <c:dLbls>
            <c:dLbl>
              <c:idx val="2"/>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mmm\-yy</c:formatCode>
                <c:ptCount val="3"/>
                <c:pt idx="0">
                  <c:v>40238</c:v>
                </c:pt>
                <c:pt idx="1">
                  <c:v>41699</c:v>
                </c:pt>
                <c:pt idx="2">
                  <c:v>42430</c:v>
                </c:pt>
              </c:numCache>
            </c:numRef>
          </c:cat>
          <c:val>
            <c:numRef>
              <c:f>Sheet1!$B$2:$B$4</c:f>
              <c:numCache>
                <c:formatCode>0</c:formatCode>
                <c:ptCount val="3"/>
                <c:pt idx="0">
                  <c:v>68</c:v>
                </c:pt>
                <c:pt idx="1">
                  <c:v>71</c:v>
                </c:pt>
                <c:pt idx="2">
                  <c:v>65</c:v>
                </c:pt>
              </c:numCache>
            </c:numRef>
          </c:val>
        </c:ser>
        <c:dLbls>
          <c:showLegendKey val="0"/>
          <c:showVal val="0"/>
          <c:showCatName val="0"/>
          <c:showSerName val="0"/>
          <c:showPercent val="0"/>
          <c:showBubbleSize val="0"/>
        </c:dLbls>
        <c:gapWidth val="50"/>
        <c:axId val="95255552"/>
        <c:axId val="95265536"/>
      </c:barChart>
      <c:catAx>
        <c:axId val="95255552"/>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95265536"/>
        <c:crosses val="autoZero"/>
        <c:auto val="0"/>
        <c:lblAlgn val="ctr"/>
        <c:lblOffset val="100"/>
        <c:noMultiLvlLbl val="0"/>
      </c:catAx>
      <c:valAx>
        <c:axId val="95265536"/>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9525555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Century Gothic" panose="020B0502020202020204" pitchFamily="34" charset="0"/>
              </a:defRPr>
            </a:pPr>
            <a:r>
              <a:rPr lang="en-US" sz="1600" b="0" dirty="0" smtClean="0">
                <a:latin typeface="Century Gothic" panose="020B0502020202020204" pitchFamily="34" charset="0"/>
              </a:rPr>
              <a:t>March 2014</a:t>
            </a:r>
            <a:endParaRPr lang="en-US" sz="1600" b="0" dirty="0">
              <a:latin typeface="Century Gothic" panose="020B0502020202020204" pitchFamily="34" charset="0"/>
            </a:endParaRPr>
          </a:p>
        </c:rich>
      </c:tx>
      <c:layout>
        <c:manualLayout>
          <c:xMode val="edge"/>
          <c:yMode val="edge"/>
          <c:x val="0.20006441569595793"/>
          <c:y val="7.2174738841405503E-2"/>
        </c:manualLayout>
      </c:layout>
      <c:overlay val="1"/>
    </c:title>
    <c:autoTitleDeleted val="0"/>
    <c:plotArea>
      <c:layout>
        <c:manualLayout>
          <c:layoutTarget val="inner"/>
          <c:xMode val="edge"/>
          <c:yMode val="edge"/>
          <c:x val="9.3022848887954382E-2"/>
          <c:y val="0.21776611256926226"/>
          <c:w val="0.6970270614134858"/>
          <c:h val="0.70298434917857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5404B"/>
              </a:solidFill>
              <a:ln w="25400">
                <a:solidFill>
                  <a:srgbClr val="FFFFFF"/>
                </a:solidFill>
              </a:ln>
              <a:effectLst/>
            </c:spPr>
          </c:dPt>
          <c:dPt>
            <c:idx val="1"/>
            <c:bubble3D val="0"/>
            <c:spPr>
              <a:solidFill>
                <a:schemeClr val="accent5"/>
              </a:solidFill>
              <a:ln w="25400">
                <a:solidFill>
                  <a:srgbClr val="FFFFFF"/>
                </a:solidFill>
              </a:ln>
              <a:effectLst/>
            </c:spPr>
          </c:dPt>
          <c:dPt>
            <c:idx val="2"/>
            <c:bubble3D val="0"/>
            <c:spPr>
              <a:solidFill>
                <a:srgbClr val="ABABAB"/>
              </a:solidFill>
              <a:ln w="25400">
                <a:solidFill>
                  <a:srgbClr val="FFFFFF"/>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Sheet1!$A$2:$A$4</c:f>
              <c:strCache>
                <c:ptCount val="3"/>
                <c:pt idx="0">
                  <c:v>Yes</c:v>
                </c:pt>
                <c:pt idx="1">
                  <c:v>No</c:v>
                </c:pt>
                <c:pt idx="2">
                  <c:v>Unsure</c:v>
                </c:pt>
              </c:strCache>
            </c:strRef>
          </c:cat>
          <c:val>
            <c:numRef>
              <c:f>Sheet1!$B$2:$B$4</c:f>
              <c:numCache>
                <c:formatCode>General</c:formatCode>
                <c:ptCount val="3"/>
                <c:pt idx="0">
                  <c:v>81</c:v>
                </c:pt>
                <c:pt idx="1">
                  <c:v>16</c:v>
                </c:pt>
                <c:pt idx="2">
                  <c:v>3</c:v>
                </c:pt>
              </c:numCache>
            </c:numRef>
          </c:val>
        </c:ser>
        <c:dLbls>
          <c:showLegendKey val="0"/>
          <c:showVal val="0"/>
          <c:showCatName val="0"/>
          <c:showSerName val="0"/>
          <c:showPercent val="0"/>
          <c:showBubbleSize val="0"/>
          <c:showLeaderLines val="0"/>
        </c:dLbls>
        <c:firstSliceAng val="0"/>
        <c:holeSize val="50"/>
      </c:doughnutChart>
      <c:spPr>
        <a:noFill/>
        <a:ln w="25381">
          <a:noFill/>
        </a:ln>
      </c:spPr>
    </c:plotArea>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solidFill>
                  <a:srgbClr val="C00000"/>
                </a:solidFill>
                <a:latin typeface="Century Gothic" panose="020B0502020202020204" pitchFamily="34" charset="0"/>
              </a:defRPr>
            </a:pPr>
            <a:r>
              <a:rPr lang="en-US" sz="2800" dirty="0" smtClean="0">
                <a:solidFill>
                  <a:srgbClr val="C00000"/>
                </a:solidFill>
                <a:latin typeface="Century Gothic" panose="020B0502020202020204" pitchFamily="34" charset="0"/>
              </a:rPr>
              <a:t>March 2016</a:t>
            </a:r>
            <a:endParaRPr lang="en-US" sz="2800" dirty="0">
              <a:solidFill>
                <a:srgbClr val="C00000"/>
              </a:solidFill>
              <a:latin typeface="Century Gothic" panose="020B0502020202020204" pitchFamily="34" charset="0"/>
            </a:endParaRPr>
          </a:p>
        </c:rich>
      </c:tx>
      <c:layout>
        <c:manualLayout>
          <c:xMode val="edge"/>
          <c:yMode val="edge"/>
          <c:x val="0.4555237487977582"/>
          <c:y val="6.1222787782711764E-2"/>
        </c:manualLayout>
      </c:layout>
      <c:overlay val="1"/>
    </c:title>
    <c:autoTitleDeleted val="0"/>
    <c:plotArea>
      <c:layout>
        <c:manualLayout>
          <c:layoutTarget val="inner"/>
          <c:xMode val="edge"/>
          <c:yMode val="edge"/>
          <c:x val="0.43723276072238998"/>
          <c:y val="0.20427169234034553"/>
          <c:w val="0.52874278989768542"/>
          <c:h val="0.7175794576633699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5404B"/>
              </a:solidFill>
              <a:ln w="25400">
                <a:solidFill>
                  <a:srgbClr val="FFFFFF"/>
                </a:solidFill>
              </a:ln>
              <a:effectLst/>
            </c:spPr>
          </c:dPt>
          <c:dPt>
            <c:idx val="1"/>
            <c:bubble3D val="0"/>
            <c:spPr>
              <a:solidFill>
                <a:schemeClr val="accent5"/>
              </a:solidFill>
              <a:ln w="25400">
                <a:solidFill>
                  <a:srgbClr val="FFFFFF"/>
                </a:solidFill>
              </a:ln>
              <a:effectLst/>
            </c:spPr>
          </c:dPt>
          <c:dPt>
            <c:idx val="2"/>
            <c:bubble3D val="0"/>
            <c:spPr>
              <a:solidFill>
                <a:srgbClr val="ABABAB"/>
              </a:solidFill>
              <a:ln w="25400">
                <a:solidFill>
                  <a:srgbClr val="FFFFFF"/>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B5BC34"/>
                      </a:solidFill>
                      <a:latin typeface="Century Gothic" panose="020B0502020202020204" pitchFamily="34" charset="0"/>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Sheet1!$A$2:$A$4</c:f>
              <c:strCache>
                <c:ptCount val="3"/>
                <c:pt idx="0">
                  <c:v>Yes</c:v>
                </c:pt>
                <c:pt idx="1">
                  <c:v>No</c:v>
                </c:pt>
                <c:pt idx="2">
                  <c:v>Unsure</c:v>
                </c:pt>
              </c:strCache>
            </c:strRef>
          </c:cat>
          <c:val>
            <c:numRef>
              <c:f>Sheet1!$B$2:$B$4</c:f>
              <c:numCache>
                <c:formatCode>General</c:formatCode>
                <c:ptCount val="3"/>
                <c:pt idx="0">
                  <c:v>77</c:v>
                </c:pt>
                <c:pt idx="1">
                  <c:v>19</c:v>
                </c:pt>
                <c:pt idx="2">
                  <c:v>4</c:v>
                </c:pt>
              </c:numCache>
            </c:numRef>
          </c:val>
        </c:ser>
        <c:dLbls>
          <c:showLegendKey val="0"/>
          <c:showVal val="0"/>
          <c:showCatName val="0"/>
          <c:showSerName val="0"/>
          <c:showPercent val="0"/>
          <c:showBubbleSize val="0"/>
          <c:showLeaderLines val="0"/>
        </c:dLbls>
        <c:firstSliceAng val="0"/>
        <c:holeSize val="50"/>
      </c:doughnutChart>
      <c:spPr>
        <a:noFill/>
        <a:ln w="25381">
          <a:noFill/>
        </a:ln>
      </c:spPr>
    </c:plotArea>
    <c:legend>
      <c:legendPos val="b"/>
      <c:layout>
        <c:manualLayout>
          <c:xMode val="edge"/>
          <c:yMode val="edge"/>
          <c:x val="4.942788022322183E-2"/>
          <c:y val="0.22108367793033187"/>
          <c:w val="0.32794411953030195"/>
          <c:h val="0.595143199113020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31454393771831"/>
          <c:y val="1.4168525123472563E-2"/>
          <c:w val="0.71079658792650924"/>
          <c:h val="0.85735709034275553"/>
        </c:manualLayout>
      </c:layout>
      <c:barChart>
        <c:barDir val="bar"/>
        <c:grouping val="percentStacked"/>
        <c:varyColors val="0"/>
        <c:ser>
          <c:idx val="0"/>
          <c:order val="0"/>
          <c:tx>
            <c:strRef>
              <c:f>Sheet1!$A$2</c:f>
              <c:strCache>
                <c:ptCount val="1"/>
                <c:pt idx="0">
                  <c:v>Strongly agree</c:v>
                </c:pt>
              </c:strCache>
            </c:strRef>
          </c:tx>
          <c:spPr>
            <a:solidFill>
              <a:srgbClr val="004C7B"/>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Sheet1!$B$2:$H$2</c:f>
              <c:numCache>
                <c:formatCode>General</c:formatCode>
                <c:ptCount val="7"/>
                <c:pt idx="0">
                  <c:v>26</c:v>
                </c:pt>
                <c:pt idx="1">
                  <c:v>22</c:v>
                </c:pt>
                <c:pt idx="2">
                  <c:v>13</c:v>
                </c:pt>
                <c:pt idx="4">
                  <c:v>23</c:v>
                </c:pt>
                <c:pt idx="5">
                  <c:v>12</c:v>
                </c:pt>
                <c:pt idx="6">
                  <c:v>9</c:v>
                </c:pt>
              </c:numCache>
            </c:numRef>
          </c:val>
        </c:ser>
        <c:ser>
          <c:idx val="1"/>
          <c:order val="1"/>
          <c:tx>
            <c:strRef>
              <c:f>Sheet1!$A$3</c:f>
              <c:strCache>
                <c:ptCount val="1"/>
                <c:pt idx="0">
                  <c:v>Tend to agree</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4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Sheet1!$B$3:$H$3</c:f>
              <c:numCache>
                <c:formatCode>General</c:formatCode>
                <c:ptCount val="7"/>
                <c:pt idx="0">
                  <c:v>57</c:v>
                </c:pt>
                <c:pt idx="1">
                  <c:v>50</c:v>
                </c:pt>
                <c:pt idx="2">
                  <c:v>45</c:v>
                </c:pt>
                <c:pt idx="4">
                  <c:v>36</c:v>
                </c:pt>
                <c:pt idx="5">
                  <c:v>32</c:v>
                </c:pt>
                <c:pt idx="6">
                  <c:v>31</c:v>
                </c:pt>
              </c:numCache>
            </c:numRef>
          </c:val>
        </c:ser>
        <c:ser>
          <c:idx val="2"/>
          <c:order val="2"/>
          <c:tx>
            <c:strRef>
              <c:f>Sheet1!$A$4</c:f>
              <c:strCache>
                <c:ptCount val="1"/>
                <c:pt idx="0">
                  <c:v>Neither agree nor disagree</c:v>
                </c:pt>
              </c:strCache>
            </c:strRef>
          </c:tx>
          <c:spPr>
            <a:solidFill>
              <a:srgbClr val="A6A6A6"/>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Sheet1!$B$4:$H$4</c:f>
              <c:numCache>
                <c:formatCode>General</c:formatCode>
                <c:ptCount val="7"/>
                <c:pt idx="0">
                  <c:v>9</c:v>
                </c:pt>
                <c:pt idx="1">
                  <c:v>16</c:v>
                </c:pt>
                <c:pt idx="2">
                  <c:v>15</c:v>
                </c:pt>
                <c:pt idx="4">
                  <c:v>20</c:v>
                </c:pt>
                <c:pt idx="5">
                  <c:v>22</c:v>
                </c:pt>
                <c:pt idx="6">
                  <c:v>24</c:v>
                </c:pt>
              </c:numCache>
            </c:numRef>
          </c:val>
        </c:ser>
        <c:ser>
          <c:idx val="3"/>
          <c:order val="3"/>
          <c:tx>
            <c:strRef>
              <c:f>Sheet1!$A$5</c:f>
              <c:strCache>
                <c:ptCount val="1"/>
                <c:pt idx="0">
                  <c:v>Tend to disagree</c:v>
                </c:pt>
              </c:strCache>
            </c:strRef>
          </c:tx>
          <c:spPr>
            <a:solidFill>
              <a:srgbClr val="F79646"/>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Sheet1!$B$5:$H$5</c:f>
              <c:numCache>
                <c:formatCode>General</c:formatCode>
                <c:ptCount val="7"/>
                <c:pt idx="0">
                  <c:v>5</c:v>
                </c:pt>
                <c:pt idx="1">
                  <c:v>8</c:v>
                </c:pt>
                <c:pt idx="2">
                  <c:v>15</c:v>
                </c:pt>
                <c:pt idx="4">
                  <c:v>14</c:v>
                </c:pt>
                <c:pt idx="5">
                  <c:v>20</c:v>
                </c:pt>
                <c:pt idx="6">
                  <c:v>22</c:v>
                </c:pt>
              </c:numCache>
            </c:numRef>
          </c:val>
        </c:ser>
        <c:ser>
          <c:idx val="4"/>
          <c:order val="4"/>
          <c:tx>
            <c:strRef>
              <c:f>Sheet1!$A$6</c:f>
              <c:strCache>
                <c:ptCount val="1"/>
                <c:pt idx="0">
                  <c:v>Strongly disagree</c:v>
                </c:pt>
              </c:strCache>
            </c:strRef>
          </c:tx>
          <c:spPr>
            <a:solidFill>
              <a:srgbClr val="E46C0A"/>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Sheet1!$B$6:$H$6</c:f>
              <c:numCache>
                <c:formatCode>General</c:formatCode>
                <c:ptCount val="7"/>
                <c:pt idx="0">
                  <c:v>2</c:v>
                </c:pt>
                <c:pt idx="1">
                  <c:v>2</c:v>
                </c:pt>
                <c:pt idx="2">
                  <c:v>9</c:v>
                </c:pt>
                <c:pt idx="4">
                  <c:v>5</c:v>
                </c:pt>
                <c:pt idx="5">
                  <c:v>11</c:v>
                </c:pt>
                <c:pt idx="6">
                  <c:v>11</c:v>
                </c:pt>
              </c:numCache>
            </c:numRef>
          </c:val>
        </c:ser>
        <c:ser>
          <c:idx val="5"/>
          <c:order val="5"/>
          <c:tx>
            <c:strRef>
              <c:f>Sheet1!$A$7</c:f>
              <c:strCache>
                <c:ptCount val="1"/>
                <c:pt idx="0">
                  <c:v>Don't know</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4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Sheet1!$B$7:$H$7</c:f>
              <c:numCache>
                <c:formatCode>General</c:formatCode>
                <c:ptCount val="7"/>
                <c:pt idx="0">
                  <c:v>1</c:v>
                </c:pt>
                <c:pt idx="1">
                  <c:v>2</c:v>
                </c:pt>
                <c:pt idx="2">
                  <c:v>1</c:v>
                </c:pt>
                <c:pt idx="4">
                  <c:v>1</c:v>
                </c:pt>
                <c:pt idx="5">
                  <c:v>3</c:v>
                </c:pt>
                <c:pt idx="6">
                  <c:v>3</c:v>
                </c:pt>
              </c:numCache>
            </c:numRef>
          </c:val>
        </c:ser>
        <c:dLbls>
          <c:showLegendKey val="0"/>
          <c:showVal val="0"/>
          <c:showCatName val="0"/>
          <c:showSerName val="0"/>
          <c:showPercent val="0"/>
          <c:showBubbleSize val="0"/>
        </c:dLbls>
        <c:gapWidth val="100"/>
        <c:overlap val="100"/>
        <c:axId val="116619136"/>
        <c:axId val="116620672"/>
      </c:barChart>
      <c:catAx>
        <c:axId val="116619136"/>
        <c:scaling>
          <c:orientation val="maxMin"/>
        </c:scaling>
        <c:delete val="0"/>
        <c:axPos val="l"/>
        <c:numFmt formatCode="General" sourceLinked="1"/>
        <c:majorTickMark val="out"/>
        <c:minorTickMark val="none"/>
        <c:tickLblPos val="nextTo"/>
        <c:spPr>
          <a:ln w="12700" cap="rnd">
            <a:prstDash val="sysDot"/>
          </a:ln>
        </c:spPr>
        <c:txPr>
          <a:bodyPr lIns="2">
            <a:spAutoFit/>
          </a:bodyPr>
          <a:lstStyle/>
          <a:p>
            <a:pPr algn="r">
              <a:defRPr sz="1000" b="0" i="0" kern="1200">
                <a:latin typeface="+mn-lt"/>
              </a:defRPr>
            </a:pPr>
            <a:endParaRPr lang="en-US"/>
          </a:p>
        </c:txPr>
        <c:crossAx val="116620672"/>
        <c:crosses val="autoZero"/>
        <c:auto val="1"/>
        <c:lblAlgn val="ctr"/>
        <c:lblOffset val="100"/>
        <c:noMultiLvlLbl val="0"/>
      </c:catAx>
      <c:valAx>
        <c:axId val="116620672"/>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6117661854768153"/>
              <c:y val="0.85908306403837642"/>
            </c:manualLayout>
          </c:layout>
          <c:overlay val="0"/>
        </c:title>
        <c:numFmt formatCode="0%" sourceLinked="1"/>
        <c:majorTickMark val="out"/>
        <c:minorTickMark val="none"/>
        <c:tickLblPos val="none"/>
        <c:crossAx val="116619136"/>
        <c:crosses val="autoZero"/>
        <c:crossBetween val="between"/>
      </c:valAx>
    </c:plotArea>
    <c:legend>
      <c:legendPos val="b"/>
      <c:layout>
        <c:manualLayout>
          <c:xMode val="edge"/>
          <c:yMode val="edge"/>
          <c:x val="1.1405074365704296E-2"/>
          <c:y val="0.89702895125743454"/>
          <c:w val="0.96752723097112858"/>
          <c:h val="6.4945618523059551E-2"/>
        </c:manualLayout>
      </c:layout>
      <c:overlay val="0"/>
      <c:txPr>
        <a:bodyPr/>
        <a:lstStyle/>
        <a:p>
          <a:pPr>
            <a:defRPr sz="12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36030832899256E-2"/>
          <c:y val="0.13961991362246912"/>
          <c:w val="0.8620583838646525"/>
          <c:h val="0.62268364924617736"/>
        </c:manualLayout>
      </c:layout>
      <c:barChart>
        <c:barDir val="col"/>
        <c:grouping val="clustered"/>
        <c:varyColors val="0"/>
        <c:ser>
          <c:idx val="0"/>
          <c:order val="0"/>
          <c:tx>
            <c:strRef>
              <c:f>Sheet1!$B$1</c:f>
              <c:strCache>
                <c:ptCount val="1"/>
                <c:pt idx="0">
                  <c:v>New Zealand (n=1000) Apr-16</c:v>
                </c:pt>
              </c:strCache>
            </c:strRef>
          </c:tx>
          <c:spPr>
            <a:solidFill>
              <a:srgbClr val="003352"/>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strCache>
            </c:strRef>
          </c:cat>
          <c:val>
            <c:numRef>
              <c:f>Sheet1!$B$2:$B$4</c:f>
              <c:numCache>
                <c:formatCode>0</c:formatCode>
                <c:ptCount val="3"/>
                <c:pt idx="0">
                  <c:v>83</c:v>
                </c:pt>
                <c:pt idx="1">
                  <c:v>72</c:v>
                </c:pt>
                <c:pt idx="2">
                  <c:v>59</c:v>
                </c:pt>
              </c:numCache>
            </c:numRef>
          </c:val>
        </c:ser>
        <c:ser>
          <c:idx val="1"/>
          <c:order val="1"/>
          <c:tx>
            <c:strRef>
              <c:f>Sheet1!$C$1</c:f>
              <c:strCache>
                <c:ptCount val="1"/>
                <c:pt idx="0">
                  <c:v>Great Britain (n=2019) Jun-14*</c:v>
                </c:pt>
              </c:strCache>
            </c:strRef>
          </c:tx>
          <c:spPr>
            <a:solidFill>
              <a:srgbClr val="0065A4"/>
            </a:solidFill>
          </c:spPr>
          <c:invertIfNegative val="0"/>
          <c:dLbls>
            <c:spPr>
              <a:noFill/>
              <a:ln>
                <a:noFill/>
              </a:ln>
              <a:effectLst/>
            </c:spPr>
            <c:txPr>
              <a:bodyPr wrap="square" lIns="38100" tIns="19050" rIns="38100" bIns="19050" anchor="ctr">
                <a:spAutoFit/>
              </a:bodyPr>
              <a:lstStyle/>
              <a:p>
                <a:pPr>
                  <a:defRPr>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strCache>
            </c:strRef>
          </c:cat>
          <c:val>
            <c:numRef>
              <c:f>Sheet1!$C$2:$C$4</c:f>
              <c:numCache>
                <c:formatCode>General</c:formatCode>
                <c:ptCount val="3"/>
                <c:pt idx="0">
                  <c:v>68</c:v>
                </c:pt>
                <c:pt idx="1">
                  <c:v>66</c:v>
                </c:pt>
                <c:pt idx="2">
                  <c:v>35</c:v>
                </c:pt>
              </c:numCache>
            </c:numRef>
          </c:val>
        </c:ser>
        <c:dLbls>
          <c:showLegendKey val="0"/>
          <c:showVal val="0"/>
          <c:showCatName val="0"/>
          <c:showSerName val="0"/>
          <c:showPercent val="0"/>
          <c:showBubbleSize val="0"/>
        </c:dLbls>
        <c:gapWidth val="50"/>
        <c:axId val="115192576"/>
        <c:axId val="115194112"/>
      </c:barChart>
      <c:catAx>
        <c:axId val="115192576"/>
        <c:scaling>
          <c:orientation val="minMax"/>
        </c:scaling>
        <c:delete val="0"/>
        <c:axPos val="b"/>
        <c:numFmt formatCode="General" sourceLinked="1"/>
        <c:majorTickMark val="out"/>
        <c:minorTickMark val="none"/>
        <c:tickLblPos val="nextTo"/>
        <c:spPr>
          <a:ln>
            <a:noFill/>
          </a:ln>
        </c:spPr>
        <c:txPr>
          <a:bodyPr/>
          <a:lstStyle/>
          <a:p>
            <a:pPr>
              <a:defRPr sz="900">
                <a:latin typeface="Century Gothic" panose="020B0502020202020204" pitchFamily="34" charset="0"/>
              </a:defRPr>
            </a:pPr>
            <a:endParaRPr lang="en-US"/>
          </a:p>
        </c:txPr>
        <c:crossAx val="115194112"/>
        <c:crosses val="autoZero"/>
        <c:auto val="0"/>
        <c:lblAlgn val="ctr"/>
        <c:lblOffset val="100"/>
        <c:noMultiLvlLbl val="0"/>
      </c:catAx>
      <c:valAx>
        <c:axId val="115194112"/>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5.4166672590406008E-2"/>
              <c:y val="0.47441523150127174"/>
            </c:manualLayout>
          </c:layout>
          <c:overlay val="0"/>
        </c:title>
        <c:numFmt formatCode="0" sourceLinked="1"/>
        <c:majorTickMark val="out"/>
        <c:minorTickMark val="none"/>
        <c:tickLblPos val="nextTo"/>
        <c:crossAx val="115192576"/>
        <c:crosses val="autoZero"/>
        <c:crossBetween val="between"/>
        <c:majorUnit val="0.2"/>
      </c:valAx>
    </c:plotArea>
    <c:legend>
      <c:legendPos val="t"/>
      <c:legendEntry>
        <c:idx val="0"/>
        <c:txPr>
          <a:bodyPr/>
          <a:lstStyle/>
          <a:p>
            <a:pPr>
              <a:defRPr b="1"/>
            </a:pPr>
            <a:endParaRPr lang="en-US"/>
          </a:p>
        </c:txPr>
      </c:legendEntry>
      <c:legendEntry>
        <c:idx val="1"/>
        <c:txPr>
          <a:bodyPr/>
          <a:lstStyle/>
          <a:p>
            <a:pPr>
              <a:defRPr sz="1400"/>
            </a:pPr>
            <a:endParaRPr lang="en-US"/>
          </a:p>
        </c:txPr>
      </c:legendEntry>
      <c:layout>
        <c:manualLayout>
          <c:xMode val="edge"/>
          <c:yMode val="edge"/>
          <c:x val="8.333334244677848E-2"/>
          <c:y val="0.91717989211105644"/>
          <c:w val="0.83277666587671328"/>
          <c:h val="8.194296390527966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36030832899256E-2"/>
          <c:y val="0.13961991362246912"/>
          <c:w val="0.8620583838646525"/>
          <c:h val="0.62268364924617736"/>
        </c:manualLayout>
      </c:layout>
      <c:barChart>
        <c:barDir val="col"/>
        <c:grouping val="clustered"/>
        <c:varyColors val="0"/>
        <c:ser>
          <c:idx val="0"/>
          <c:order val="0"/>
          <c:tx>
            <c:strRef>
              <c:f>Sheet1!$B$1</c:f>
              <c:strCache>
                <c:ptCount val="1"/>
                <c:pt idx="0">
                  <c:v>New Zealand (n=1000) Apr-16</c:v>
                </c:pt>
              </c:strCache>
            </c:strRef>
          </c:tx>
          <c:spPr>
            <a:solidFill>
              <a:srgbClr val="003352"/>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I find it a bit creepy that government and business could know so much about me, even if it doesn’t really harm me</c:v>
                </c:pt>
                <c:pt idx="1">
                  <c:v>Once my data has been anonymised and there is no way I can be identified, I’m not really bothered how it is used</c:v>
                </c:pt>
                <c:pt idx="2">
                  <c:v>Government and companies have got so much data about people, they would never take the time or effort to look at my data individually</c:v>
                </c:pt>
              </c:strCache>
            </c:strRef>
          </c:cat>
          <c:val>
            <c:numRef>
              <c:f>Sheet1!$B$2:$B$4</c:f>
              <c:numCache>
                <c:formatCode>0</c:formatCode>
                <c:ptCount val="3"/>
                <c:pt idx="0">
                  <c:v>59</c:v>
                </c:pt>
                <c:pt idx="1">
                  <c:v>45</c:v>
                </c:pt>
                <c:pt idx="2">
                  <c:v>40</c:v>
                </c:pt>
              </c:numCache>
            </c:numRef>
          </c:val>
        </c:ser>
        <c:ser>
          <c:idx val="1"/>
          <c:order val="1"/>
          <c:tx>
            <c:strRef>
              <c:f>Sheet1!$C$1</c:f>
              <c:strCache>
                <c:ptCount val="1"/>
                <c:pt idx="0">
                  <c:v>Great Britain (n=2019) Jun-14*</c:v>
                </c:pt>
              </c:strCache>
            </c:strRef>
          </c:tx>
          <c:spPr>
            <a:solidFill>
              <a:srgbClr val="0065A4"/>
            </a:solidFill>
          </c:spPr>
          <c:invertIfNegative val="0"/>
          <c:dLbls>
            <c:spPr>
              <a:noFill/>
              <a:ln>
                <a:noFill/>
              </a:ln>
              <a:effectLst/>
            </c:spPr>
            <c:txPr>
              <a:bodyPr wrap="square" lIns="38100" tIns="19050" rIns="38100" bIns="19050" anchor="ctr">
                <a:spAutoFit/>
              </a:bodyPr>
              <a:lstStyle/>
              <a:p>
                <a:pPr>
                  <a:defRPr>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I find it a bit creepy that government and business could know so much about me, even if it doesn’t really harm me</c:v>
                </c:pt>
                <c:pt idx="1">
                  <c:v>Once my data has been anonymised and there is no way I can be identified, I’m not really bothered how it is used</c:v>
                </c:pt>
                <c:pt idx="2">
                  <c:v>Government and companies have got so much data about people, they would never take the time or effort to look at my data individually</c:v>
                </c:pt>
              </c:strCache>
            </c:strRef>
          </c:cat>
          <c:val>
            <c:numRef>
              <c:f>Sheet1!$C$2:$C$4</c:f>
              <c:numCache>
                <c:formatCode>General</c:formatCode>
                <c:ptCount val="3"/>
                <c:pt idx="0">
                  <c:v>62</c:v>
                </c:pt>
                <c:pt idx="1">
                  <c:v>29</c:v>
                </c:pt>
                <c:pt idx="2">
                  <c:v>31</c:v>
                </c:pt>
              </c:numCache>
            </c:numRef>
          </c:val>
        </c:ser>
        <c:dLbls>
          <c:showLegendKey val="0"/>
          <c:showVal val="0"/>
          <c:showCatName val="0"/>
          <c:showSerName val="0"/>
          <c:showPercent val="0"/>
          <c:showBubbleSize val="0"/>
        </c:dLbls>
        <c:gapWidth val="50"/>
        <c:axId val="116477312"/>
        <c:axId val="116479104"/>
      </c:barChart>
      <c:catAx>
        <c:axId val="116477312"/>
        <c:scaling>
          <c:orientation val="minMax"/>
        </c:scaling>
        <c:delete val="0"/>
        <c:axPos val="b"/>
        <c:numFmt formatCode="General" sourceLinked="1"/>
        <c:majorTickMark val="out"/>
        <c:minorTickMark val="none"/>
        <c:tickLblPos val="nextTo"/>
        <c:spPr>
          <a:ln>
            <a:noFill/>
          </a:ln>
        </c:spPr>
        <c:txPr>
          <a:bodyPr/>
          <a:lstStyle/>
          <a:p>
            <a:pPr>
              <a:defRPr sz="900">
                <a:latin typeface="Century Gothic" panose="020B0502020202020204" pitchFamily="34" charset="0"/>
              </a:defRPr>
            </a:pPr>
            <a:endParaRPr lang="en-US"/>
          </a:p>
        </c:txPr>
        <c:crossAx val="116479104"/>
        <c:crosses val="autoZero"/>
        <c:auto val="0"/>
        <c:lblAlgn val="ctr"/>
        <c:lblOffset val="100"/>
        <c:noMultiLvlLbl val="0"/>
      </c:catAx>
      <c:valAx>
        <c:axId val="116479104"/>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5.4166672590406008E-2"/>
              <c:y val="0.47441523150127174"/>
            </c:manualLayout>
          </c:layout>
          <c:overlay val="0"/>
        </c:title>
        <c:numFmt formatCode="0" sourceLinked="1"/>
        <c:majorTickMark val="out"/>
        <c:minorTickMark val="none"/>
        <c:tickLblPos val="nextTo"/>
        <c:crossAx val="116477312"/>
        <c:crosses val="autoZero"/>
        <c:crossBetween val="between"/>
        <c:majorUnit val="0.2"/>
      </c:valAx>
    </c:plotArea>
    <c:legend>
      <c:legendPos val="t"/>
      <c:legendEntry>
        <c:idx val="0"/>
        <c:txPr>
          <a:bodyPr/>
          <a:lstStyle/>
          <a:p>
            <a:pPr>
              <a:defRPr b="1"/>
            </a:pPr>
            <a:endParaRPr lang="en-US"/>
          </a:p>
        </c:txPr>
      </c:legendEntry>
      <c:legendEntry>
        <c:idx val="1"/>
        <c:txPr>
          <a:bodyPr/>
          <a:lstStyle/>
          <a:p>
            <a:pPr>
              <a:defRPr sz="1400"/>
            </a:pPr>
            <a:endParaRPr lang="en-US"/>
          </a:p>
        </c:txPr>
      </c:legendEntry>
      <c:layout>
        <c:manualLayout>
          <c:xMode val="edge"/>
          <c:yMode val="edge"/>
          <c:x val="8.333334244677848E-2"/>
          <c:y val="0.91717989211105644"/>
          <c:w val="0.83277666587671328"/>
          <c:h val="8.194296390527966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mmm\-yy</c:formatCode>
                <c:ptCount val="7"/>
                <c:pt idx="0">
                  <c:v>37135</c:v>
                </c:pt>
                <c:pt idx="1">
                  <c:v>38749</c:v>
                </c:pt>
                <c:pt idx="2">
                  <c:v>39630</c:v>
                </c:pt>
                <c:pt idx="3">
                  <c:v>40238</c:v>
                </c:pt>
                <c:pt idx="4">
                  <c:v>40969</c:v>
                </c:pt>
                <c:pt idx="5">
                  <c:v>41699</c:v>
                </c:pt>
                <c:pt idx="6">
                  <c:v>42430</c:v>
                </c:pt>
              </c:numCache>
            </c:numRef>
          </c:cat>
          <c:val>
            <c:numRef>
              <c:f>Sheet1!$B$2:$B$8</c:f>
              <c:numCache>
                <c:formatCode>0</c:formatCode>
                <c:ptCount val="7"/>
                <c:pt idx="0">
                  <c:v>47</c:v>
                </c:pt>
                <c:pt idx="1">
                  <c:v>56</c:v>
                </c:pt>
                <c:pt idx="2">
                  <c:v>51</c:v>
                </c:pt>
                <c:pt idx="3">
                  <c:v>59</c:v>
                </c:pt>
                <c:pt idx="4">
                  <c:v>67</c:v>
                </c:pt>
                <c:pt idx="5">
                  <c:v>63</c:v>
                </c:pt>
                <c:pt idx="6">
                  <c:v>65</c:v>
                </c:pt>
              </c:numCache>
            </c:numRef>
          </c:val>
        </c:ser>
        <c:dLbls>
          <c:showLegendKey val="0"/>
          <c:showVal val="0"/>
          <c:showCatName val="0"/>
          <c:showSerName val="0"/>
          <c:showPercent val="0"/>
          <c:showBubbleSize val="0"/>
        </c:dLbls>
        <c:gapWidth val="50"/>
        <c:axId val="96113408"/>
        <c:axId val="96114944"/>
      </c:barChart>
      <c:catAx>
        <c:axId val="96113408"/>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96114944"/>
        <c:crosses val="autoZero"/>
        <c:auto val="0"/>
        <c:lblAlgn val="ctr"/>
        <c:lblOffset val="100"/>
        <c:noMultiLvlLbl val="0"/>
      </c:catAx>
      <c:valAx>
        <c:axId val="96114944"/>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9611340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latin typeface="Century Gothic" panose="020B0502020202020204" pitchFamily="34" charset="0"/>
              </a:defRPr>
            </a:pPr>
            <a:r>
              <a:rPr lang="en-NZ" sz="1400" b="0" i="0" u="none" strike="noStrike" baseline="0" dirty="0" smtClean="0"/>
              <a:t>Great Britain (n= approx. 770) Jun-14*</a:t>
            </a:r>
            <a:endParaRPr lang="en-US" sz="1400" b="0" dirty="0">
              <a:latin typeface="Century Gothic" panose="020B0502020202020204" pitchFamily="34" charset="0"/>
            </a:endParaRPr>
          </a:p>
        </c:rich>
      </c:tx>
      <c:layout>
        <c:manualLayout>
          <c:xMode val="edge"/>
          <c:yMode val="edge"/>
          <c:x val="0.10546767952626504"/>
          <c:y val="4.5584045584045586E-2"/>
        </c:manualLayout>
      </c:layout>
      <c:overlay val="1"/>
    </c:title>
    <c:autoTitleDeleted val="0"/>
    <c:plotArea>
      <c:layout>
        <c:manualLayout>
          <c:layoutTarget val="inner"/>
          <c:xMode val="edge"/>
          <c:yMode val="edge"/>
          <c:x val="0.12816120585005408"/>
          <c:y val="0.27094749908398208"/>
          <c:w val="0.6970270614134858"/>
          <c:h val="0.70298434917857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065A4"/>
              </a:solidFill>
              <a:ln w="25400">
                <a:solidFill>
                  <a:srgbClr val="FFFFFF"/>
                </a:solidFill>
              </a:ln>
              <a:effectLst/>
            </c:spPr>
          </c:dPt>
          <c:dPt>
            <c:idx val="1"/>
            <c:bubble3D val="0"/>
            <c:spPr>
              <a:solidFill>
                <a:srgbClr val="F79646"/>
              </a:solidFill>
              <a:ln w="25400">
                <a:solidFill>
                  <a:srgbClr val="FFFFFF"/>
                </a:solidFill>
              </a:ln>
              <a:effectLst/>
            </c:spPr>
          </c:dPt>
          <c:dPt>
            <c:idx val="2"/>
            <c:bubble3D val="0"/>
            <c:spPr>
              <a:solidFill>
                <a:srgbClr val="ABABAB"/>
              </a:solidFill>
              <a:ln w="25400">
                <a:solidFill>
                  <a:srgbClr val="FFFFFF"/>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We should not share data as the risks to people’s privacy and security outweighs the benefits</c:v>
                </c:pt>
                <c:pt idx="1">
                  <c:v>We should share all the data we can because it benefits the services and me</c:v>
                </c:pt>
              </c:strCache>
            </c:strRef>
          </c:cat>
          <c:val>
            <c:numRef>
              <c:f>Sheet1!$B$2:$B$3</c:f>
              <c:numCache>
                <c:formatCode>General</c:formatCode>
                <c:ptCount val="2"/>
                <c:pt idx="0">
                  <c:v>57</c:v>
                </c:pt>
                <c:pt idx="1">
                  <c:v>43</c:v>
                </c:pt>
              </c:numCache>
            </c:numRef>
          </c:val>
        </c:ser>
        <c:dLbls>
          <c:showLegendKey val="0"/>
          <c:showVal val="0"/>
          <c:showCatName val="0"/>
          <c:showSerName val="0"/>
          <c:showPercent val="0"/>
          <c:showBubbleSize val="0"/>
          <c:showLeaderLines val="0"/>
        </c:dLbls>
        <c:firstSliceAng val="0"/>
        <c:holeSize val="50"/>
      </c:doughnutChart>
      <c:spPr>
        <a:noFill/>
        <a:ln w="25381">
          <a:noFill/>
        </a:ln>
      </c:spPr>
    </c:plotArea>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latin typeface="Century Gothic" panose="020B0502020202020204" pitchFamily="34" charset="0"/>
              </a:defRPr>
            </a:pPr>
            <a:r>
              <a:rPr lang="en-US" sz="1800" dirty="0" smtClean="0">
                <a:solidFill>
                  <a:schemeClr val="tx1"/>
                </a:solidFill>
                <a:latin typeface="Century Gothic" panose="020B0502020202020204" pitchFamily="34" charset="0"/>
              </a:rPr>
              <a:t>New Zealand (n=1000) Apr-16</a:t>
            </a:r>
            <a:endParaRPr lang="en-US" sz="1800" dirty="0">
              <a:solidFill>
                <a:schemeClr val="tx1"/>
              </a:solidFill>
              <a:latin typeface="Century Gothic" panose="020B0502020202020204" pitchFamily="34" charset="0"/>
            </a:endParaRPr>
          </a:p>
        </c:rich>
      </c:tx>
      <c:layout>
        <c:manualLayout>
          <c:xMode val="edge"/>
          <c:yMode val="edge"/>
          <c:x val="0.17511975534545532"/>
          <c:y val="5.8336785552536491E-2"/>
        </c:manualLayout>
      </c:layout>
      <c:overlay val="1"/>
    </c:title>
    <c:autoTitleDeleted val="0"/>
    <c:plotArea>
      <c:layout>
        <c:manualLayout>
          <c:layoutTarget val="inner"/>
          <c:xMode val="edge"/>
          <c:yMode val="edge"/>
          <c:x val="6.2963817543220446E-2"/>
          <c:y val="0.17252566780841763"/>
          <c:w val="0.52874278989768542"/>
          <c:h val="0.7175794576633699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03352"/>
              </a:solidFill>
              <a:ln w="25400">
                <a:solidFill>
                  <a:srgbClr val="FFFFFF"/>
                </a:solidFill>
              </a:ln>
              <a:effectLst/>
            </c:spPr>
          </c:dPt>
          <c:dPt>
            <c:idx val="1"/>
            <c:bubble3D val="0"/>
            <c:spPr>
              <a:solidFill>
                <a:schemeClr val="accent5"/>
              </a:solidFill>
              <a:ln w="25400">
                <a:solidFill>
                  <a:srgbClr val="FFFFFF"/>
                </a:solidFill>
              </a:ln>
              <a:effectLst/>
            </c:spPr>
          </c:dPt>
          <c:dPt>
            <c:idx val="2"/>
            <c:bubble3D val="0"/>
            <c:spPr>
              <a:solidFill>
                <a:srgbClr val="ABABAB"/>
              </a:solidFill>
              <a:ln w="25400">
                <a:solidFill>
                  <a:srgbClr val="FFFFFF"/>
                </a:solidFill>
              </a:ln>
              <a:effectLst/>
            </c:spPr>
          </c:dPt>
          <c:dLbls>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B5BC34"/>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We should not share data as the risks to people’s privacy and security outweighs the benefits</c:v>
                </c:pt>
                <c:pt idx="1">
                  <c:v>We should share all the data we can because it benefits the services and me</c:v>
                </c:pt>
              </c:strCache>
            </c:strRef>
          </c:cat>
          <c:val>
            <c:numRef>
              <c:f>Sheet1!$B$2:$B$3</c:f>
              <c:numCache>
                <c:formatCode>General</c:formatCode>
                <c:ptCount val="2"/>
                <c:pt idx="0">
                  <c:v>62</c:v>
                </c:pt>
                <c:pt idx="1">
                  <c:v>38</c:v>
                </c:pt>
              </c:numCache>
            </c:numRef>
          </c:val>
        </c:ser>
        <c:dLbls>
          <c:showLegendKey val="0"/>
          <c:showVal val="0"/>
          <c:showCatName val="0"/>
          <c:showSerName val="0"/>
          <c:showPercent val="0"/>
          <c:showBubbleSize val="0"/>
          <c:showLeaderLines val="0"/>
        </c:dLbls>
        <c:firstSliceAng val="0"/>
        <c:holeSize val="50"/>
      </c:doughnutChart>
      <c:spPr>
        <a:noFill/>
        <a:ln w="25381">
          <a:noFill/>
        </a:ln>
      </c:spPr>
    </c:plotArea>
    <c:legend>
      <c:legendPos val="b"/>
      <c:layout>
        <c:manualLayout>
          <c:xMode val="edge"/>
          <c:yMode val="edge"/>
          <c:x val="0.65761491288937224"/>
          <c:y val="0.2383996913113835"/>
          <c:w val="0.34070328804777356"/>
          <c:h val="0.748101317312309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99194527396349E-2"/>
          <c:y val="4.4636894678016854E-2"/>
          <c:w val="0.98290899539309518"/>
          <c:h val="0.61068731237632201"/>
        </c:manualLayout>
      </c:layout>
      <c:barChart>
        <c:barDir val="col"/>
        <c:grouping val="stacked"/>
        <c:varyColors val="0"/>
        <c:ser>
          <c:idx val="0"/>
          <c:order val="0"/>
          <c:tx>
            <c:strRef>
              <c:f>Sheet1!$B$1</c:f>
              <c:strCache>
                <c:ptCount val="1"/>
                <c:pt idx="0">
                  <c:v>We should not share data as the risks to people’s privacy and security outweighs the benefits</c:v>
                </c:pt>
              </c:strCache>
            </c:strRef>
          </c:tx>
          <c:spPr>
            <a:solidFill>
              <a:srgbClr val="003352"/>
            </a:solidFill>
            <a:ln w="25400">
              <a:solidFill>
                <a:srgbClr val="FFFFFF"/>
              </a:solidFill>
            </a:ln>
          </c:spPr>
          <c:invertIfNegative val="0"/>
          <c:dPt>
            <c:idx val="1"/>
            <c:invertIfNegative val="0"/>
            <c:bubble3D val="0"/>
          </c:dPt>
          <c:dPt>
            <c:idx val="4"/>
            <c:invertIfNegative val="0"/>
            <c:bubble3D val="0"/>
            <c:spPr>
              <a:solidFill>
                <a:srgbClr val="0065A4"/>
              </a:solidFill>
              <a:ln w="25400">
                <a:solidFill>
                  <a:srgbClr val="FFFFFF"/>
                </a:solidFill>
              </a:ln>
            </c:spPr>
          </c:dPt>
          <c:dPt>
            <c:idx val="7"/>
            <c:invertIfNegative val="0"/>
            <c:bubble3D val="0"/>
            <c:spPr>
              <a:solidFill>
                <a:srgbClr val="0065A4"/>
              </a:solidFill>
              <a:ln w="25400">
                <a:solidFill>
                  <a:srgbClr val="FFFFFF"/>
                </a:solidFill>
              </a:ln>
            </c:spPr>
          </c:dPt>
          <c:dPt>
            <c:idx val="10"/>
            <c:invertIfNegative val="0"/>
            <c:bubble3D val="0"/>
            <c:spPr>
              <a:solidFill>
                <a:srgbClr val="0065A4"/>
              </a:solidFill>
              <a:ln w="25400">
                <a:solidFill>
                  <a:srgbClr val="FFFFFF"/>
                </a:solidFill>
              </a:ln>
            </c:spPr>
          </c:dPt>
          <c:dLbls>
            <c:dLbl>
              <c:idx val="0"/>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1"/>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2"/>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3"/>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4"/>
              <c:numFmt formatCode="#,##0" sourceLinked="0"/>
              <c:spPr>
                <a:noFill/>
                <a:ln>
                  <a:noFill/>
                </a:ln>
                <a:effectLst/>
              </c:spPr>
              <c:txPr>
                <a:bodyPr/>
                <a:lstStyle/>
                <a:p>
                  <a:pPr>
                    <a:defRPr sz="20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6"/>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7"/>
              <c:numFmt formatCode="#,##0" sourceLinked="0"/>
              <c:spPr>
                <a:noFill/>
                <a:ln>
                  <a:noFill/>
                </a:ln>
                <a:effectLst/>
              </c:spPr>
              <c:txPr>
                <a:bodyPr/>
                <a:lstStyle/>
                <a:p>
                  <a:pPr>
                    <a:defRPr sz="20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9"/>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10"/>
              <c:numFmt formatCode="#,##0" sourceLinked="0"/>
              <c:spPr>
                <a:noFill/>
                <a:ln>
                  <a:noFill/>
                </a:ln>
                <a:effectLst/>
              </c:spPr>
              <c:txPr>
                <a:bodyPr/>
                <a:lstStyle/>
                <a:p>
                  <a:pPr>
                    <a:defRPr sz="20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0">
                  <c:v>62</c:v>
                </c:pt>
                <c:pt idx="1">
                  <c:v>43</c:v>
                </c:pt>
                <c:pt idx="2" formatCode="General">
                  <c:v>41</c:v>
                </c:pt>
                <c:pt idx="3">
                  <c:v>39</c:v>
                </c:pt>
              </c:numCache>
            </c:numRef>
          </c:val>
        </c:ser>
        <c:ser>
          <c:idx val="1"/>
          <c:order val="1"/>
          <c:tx>
            <c:strRef>
              <c:f>Sheet1!$C$1</c:f>
              <c:strCache>
                <c:ptCount val="1"/>
                <c:pt idx="0">
                  <c:v>We should share all the data we can because it benefits the services and me</c:v>
                </c:pt>
              </c:strCache>
            </c:strRef>
          </c:tx>
          <c:spPr>
            <a:solidFill>
              <a:schemeClr val="accent5"/>
            </a:solidFill>
            <a:ln w="25400">
              <a:solidFill>
                <a:srgbClr val="FFFFFF"/>
              </a:solidFill>
            </a:ln>
          </c:spPr>
          <c:invertIfNegative val="0"/>
          <c:dPt>
            <c:idx val="1"/>
            <c:invertIfNegative val="0"/>
            <c:bubble3D val="0"/>
          </c:dPt>
          <c:dPt>
            <c:idx val="4"/>
            <c:invertIfNegative val="0"/>
            <c:bubble3D val="0"/>
            <c:spPr>
              <a:solidFill>
                <a:srgbClr val="F79646"/>
              </a:solidFill>
              <a:ln w="25400">
                <a:solidFill>
                  <a:srgbClr val="FFFFFF"/>
                </a:solidFill>
              </a:ln>
            </c:spPr>
          </c:dPt>
          <c:dPt>
            <c:idx val="7"/>
            <c:invertIfNegative val="0"/>
            <c:bubble3D val="0"/>
            <c:spPr>
              <a:solidFill>
                <a:srgbClr val="F79646"/>
              </a:solidFill>
              <a:ln w="25400">
                <a:solidFill>
                  <a:srgbClr val="FFFFFF"/>
                </a:solidFill>
              </a:ln>
            </c:spPr>
          </c:dPt>
          <c:dPt>
            <c:idx val="10"/>
            <c:invertIfNegative val="0"/>
            <c:bubble3D val="0"/>
            <c:spPr>
              <a:solidFill>
                <a:srgbClr val="F79646"/>
              </a:solidFill>
              <a:ln w="25400">
                <a:solidFill>
                  <a:srgbClr val="FFFFFF"/>
                </a:solidFill>
              </a:ln>
            </c:spPr>
          </c:dPt>
          <c:dLbls>
            <c:dLbl>
              <c:idx val="4"/>
              <c:spPr>
                <a:noFill/>
                <a:ln>
                  <a:noFill/>
                </a:ln>
                <a:effectLst/>
              </c:spPr>
              <c:txPr>
                <a:bodyPr wrap="square" lIns="38100" tIns="19050" rIns="38100" bIns="19050" anchor="ctr">
                  <a:spAutoFit/>
                </a:bodyPr>
                <a:lstStyle/>
                <a:p>
                  <a:pPr>
                    <a:defRPr sz="2000" b="0">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dLbl>
              <c:idx val="7"/>
              <c:spPr>
                <a:noFill/>
                <a:ln>
                  <a:noFill/>
                </a:ln>
                <a:effectLst/>
              </c:spPr>
              <c:txPr>
                <a:bodyPr wrap="square" lIns="38100" tIns="19050" rIns="38100" bIns="19050" anchor="ctr">
                  <a:spAutoFit/>
                </a:bodyPr>
                <a:lstStyle/>
                <a:p>
                  <a:pPr>
                    <a:defRPr sz="2000" b="0">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dLbl>
              <c:idx val="10"/>
              <c:spPr>
                <a:noFill/>
                <a:ln>
                  <a:noFill/>
                </a:ln>
                <a:effectLst/>
              </c:spPr>
              <c:txPr>
                <a:bodyPr wrap="square" lIns="38100" tIns="19050" rIns="38100" bIns="19050" anchor="ctr">
                  <a:spAutoFit/>
                </a:bodyPr>
                <a:lstStyle/>
                <a:p>
                  <a:pPr>
                    <a:defRPr sz="2000" b="0">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numCache>
            </c:numRef>
          </c:cat>
          <c:val>
            <c:numRef>
              <c:f>Sheet1!$C$2:$C$5</c:f>
              <c:numCache>
                <c:formatCode>General</c:formatCode>
                <c:ptCount val="4"/>
                <c:pt idx="0">
                  <c:v>38</c:v>
                </c:pt>
                <c:pt idx="1">
                  <c:v>57</c:v>
                </c:pt>
                <c:pt idx="2">
                  <c:v>59</c:v>
                </c:pt>
                <c:pt idx="3">
                  <c:v>61</c:v>
                </c:pt>
              </c:numCache>
            </c:numRef>
          </c:val>
        </c:ser>
        <c:dLbls>
          <c:showLegendKey val="0"/>
          <c:showVal val="0"/>
          <c:showCatName val="0"/>
          <c:showSerName val="0"/>
          <c:showPercent val="0"/>
          <c:showBubbleSize val="0"/>
        </c:dLbls>
        <c:gapWidth val="50"/>
        <c:overlap val="100"/>
        <c:axId val="117299456"/>
        <c:axId val="118181888"/>
      </c:barChart>
      <c:catAx>
        <c:axId val="117299456"/>
        <c:scaling>
          <c:orientation val="minMax"/>
        </c:scaling>
        <c:delete val="0"/>
        <c:axPos val="b"/>
        <c:numFmt formatCode="General" sourceLinked="1"/>
        <c:majorTickMark val="out"/>
        <c:minorTickMark val="none"/>
        <c:tickLblPos val="nextTo"/>
        <c:spPr>
          <a:ln>
            <a:noFill/>
          </a:ln>
        </c:spPr>
        <c:txPr>
          <a:bodyPr/>
          <a:lstStyle/>
          <a:p>
            <a:pPr>
              <a:defRPr sz="800">
                <a:latin typeface="Century Gothic" panose="020B0502020202020204" pitchFamily="34" charset="0"/>
              </a:defRPr>
            </a:pPr>
            <a:endParaRPr lang="en-US"/>
          </a:p>
        </c:txPr>
        <c:crossAx val="118181888"/>
        <c:crosses val="autoZero"/>
        <c:auto val="0"/>
        <c:lblAlgn val="ctr"/>
        <c:lblOffset val="100"/>
        <c:noMultiLvlLbl val="0"/>
      </c:catAx>
      <c:valAx>
        <c:axId val="118181888"/>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6.9534052043500397E-3"/>
              <c:y val="0.31541027374715963"/>
            </c:manualLayout>
          </c:layout>
          <c:overlay val="0"/>
        </c:title>
        <c:numFmt formatCode="0" sourceLinked="1"/>
        <c:majorTickMark val="out"/>
        <c:minorTickMark val="none"/>
        <c:tickLblPos val="nextTo"/>
        <c:crossAx val="11729945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99194527396349E-2"/>
          <c:y val="4.4636894678016854E-2"/>
          <c:w val="0.98290899539309518"/>
          <c:h val="0.80269796404763505"/>
        </c:manualLayout>
      </c:layout>
      <c:barChart>
        <c:barDir val="col"/>
        <c:grouping val="stacked"/>
        <c:varyColors val="0"/>
        <c:ser>
          <c:idx val="0"/>
          <c:order val="0"/>
          <c:tx>
            <c:strRef>
              <c:f>Sheet1!$B$1</c:f>
              <c:strCache>
                <c:ptCount val="1"/>
                <c:pt idx="0">
                  <c:v>We should not share data as the risks to people’s privacy and security outweighs the benefits</c:v>
                </c:pt>
              </c:strCache>
            </c:strRef>
          </c:tx>
          <c:spPr>
            <a:solidFill>
              <a:srgbClr val="003352"/>
            </a:solidFill>
            <a:ln w="25400">
              <a:solidFill>
                <a:srgbClr val="FFFFFF"/>
              </a:solidFill>
            </a:ln>
          </c:spPr>
          <c:invertIfNegative val="0"/>
          <c:dPt>
            <c:idx val="1"/>
            <c:invertIfNegative val="0"/>
            <c:bubble3D val="0"/>
            <c:spPr>
              <a:solidFill>
                <a:srgbClr val="0065A4"/>
              </a:solidFill>
              <a:ln w="25400">
                <a:solidFill>
                  <a:srgbClr val="FFFFFF"/>
                </a:solidFill>
              </a:ln>
            </c:spPr>
          </c:dPt>
          <c:dPt>
            <c:idx val="4"/>
            <c:invertIfNegative val="0"/>
            <c:bubble3D val="0"/>
            <c:spPr>
              <a:solidFill>
                <a:srgbClr val="0065A4"/>
              </a:solidFill>
              <a:ln w="25400">
                <a:solidFill>
                  <a:srgbClr val="FFFFFF"/>
                </a:solidFill>
              </a:ln>
            </c:spPr>
          </c:dPt>
          <c:dPt>
            <c:idx val="7"/>
            <c:invertIfNegative val="0"/>
            <c:bubble3D val="0"/>
            <c:spPr>
              <a:solidFill>
                <a:srgbClr val="0065A4"/>
              </a:solidFill>
              <a:ln w="25400">
                <a:solidFill>
                  <a:srgbClr val="FFFFFF"/>
                </a:solidFill>
              </a:ln>
            </c:spPr>
          </c:dPt>
          <c:dPt>
            <c:idx val="10"/>
            <c:invertIfNegative val="0"/>
            <c:bubble3D val="0"/>
            <c:spPr>
              <a:solidFill>
                <a:srgbClr val="0065A4"/>
              </a:solidFill>
              <a:ln w="25400">
                <a:solidFill>
                  <a:srgbClr val="FFFFFF"/>
                </a:solidFill>
              </a:ln>
            </c:spPr>
          </c:dPt>
          <c:dLbls>
            <c:dLbl>
              <c:idx val="0"/>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1"/>
              <c:numFmt formatCode="#,##0" sourceLinked="0"/>
              <c:spPr>
                <a:noFill/>
                <a:ln>
                  <a:noFill/>
                </a:ln>
                <a:effectLst/>
              </c:spPr>
              <c:txPr>
                <a:bodyPr/>
                <a:lstStyle/>
                <a:p>
                  <a:pPr>
                    <a:defRPr sz="16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3"/>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4"/>
              <c:numFmt formatCode="#,##0" sourceLinked="0"/>
              <c:spPr>
                <a:noFill/>
                <a:ln>
                  <a:noFill/>
                </a:ln>
                <a:effectLst/>
              </c:spPr>
              <c:txPr>
                <a:bodyPr/>
                <a:lstStyle/>
                <a:p>
                  <a:pPr>
                    <a:defRPr sz="16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6"/>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7"/>
              <c:numFmt formatCode="#,##0" sourceLinked="0"/>
              <c:spPr>
                <a:noFill/>
                <a:ln>
                  <a:noFill/>
                </a:ln>
                <a:effectLst/>
              </c:spPr>
              <c:txPr>
                <a:bodyPr/>
                <a:lstStyle/>
                <a:p>
                  <a:pPr>
                    <a:defRPr sz="16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9"/>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10"/>
              <c:numFmt formatCode="#,##0" sourceLinked="0"/>
              <c:spPr>
                <a:noFill/>
                <a:ln>
                  <a:noFill/>
                </a:ln>
                <a:effectLst/>
              </c:spPr>
              <c:txPr>
                <a:bodyPr/>
                <a:lstStyle/>
                <a:p>
                  <a:pPr>
                    <a:defRPr sz="16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dLbl>
            <c:numFmt formatCode="#,##0" sourceLinked="0"/>
            <c:spPr>
              <a:noFill/>
              <a:ln>
                <a:noFill/>
              </a:ln>
              <a:effectLst/>
            </c:spPr>
            <c:txPr>
              <a:bodyPr/>
              <a:lstStyle/>
              <a:p>
                <a:pPr>
                  <a:defRPr sz="1800" b="1">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New Zealand (n=1000) Apr-16</c:v>
                </c:pt>
                <c:pt idx="1">
                  <c:v>Great Britain (n= approx. 770) Jun-14*</c:v>
                </c:pt>
                <c:pt idx="3">
                  <c:v>New Zealand (n=1000) Apr-16</c:v>
                </c:pt>
                <c:pt idx="4">
                  <c:v>Great Britain (n= approx. 860) Jun-14*</c:v>
                </c:pt>
                <c:pt idx="6">
                  <c:v>New Zealand (n=1000) Apr-16</c:v>
                </c:pt>
                <c:pt idx="7">
                  <c:v>Great Britain (n= approx. 800) Jun-14*</c:v>
                </c:pt>
                <c:pt idx="9">
                  <c:v>New Zealand (n=1000) Apr-16</c:v>
                </c:pt>
                <c:pt idx="10">
                  <c:v>Great Britain (n= approx. 830) Jun-14*</c:v>
                </c:pt>
              </c:strCache>
            </c:strRef>
          </c:cat>
          <c:val>
            <c:numRef>
              <c:f>Sheet1!$B$2:$B$12</c:f>
              <c:numCache>
                <c:formatCode>0</c:formatCode>
                <c:ptCount val="11"/>
                <c:pt idx="0">
                  <c:v>62</c:v>
                </c:pt>
                <c:pt idx="1">
                  <c:v>57</c:v>
                </c:pt>
                <c:pt idx="3">
                  <c:v>43</c:v>
                </c:pt>
                <c:pt idx="4">
                  <c:v>40</c:v>
                </c:pt>
                <c:pt idx="6" formatCode="General">
                  <c:v>41</c:v>
                </c:pt>
                <c:pt idx="7" formatCode="General">
                  <c:v>40</c:v>
                </c:pt>
                <c:pt idx="9">
                  <c:v>39</c:v>
                </c:pt>
                <c:pt idx="10">
                  <c:v>34</c:v>
                </c:pt>
              </c:numCache>
            </c:numRef>
          </c:val>
        </c:ser>
        <c:ser>
          <c:idx val="1"/>
          <c:order val="1"/>
          <c:tx>
            <c:strRef>
              <c:f>Sheet1!$C$1</c:f>
              <c:strCache>
                <c:ptCount val="1"/>
                <c:pt idx="0">
                  <c:v>We should share all the data we can because it benefits the services and me</c:v>
                </c:pt>
              </c:strCache>
            </c:strRef>
          </c:tx>
          <c:spPr>
            <a:solidFill>
              <a:schemeClr val="accent5"/>
            </a:solidFill>
            <a:ln w="25400">
              <a:solidFill>
                <a:srgbClr val="FFFFFF"/>
              </a:solidFill>
            </a:ln>
          </c:spPr>
          <c:invertIfNegative val="0"/>
          <c:dPt>
            <c:idx val="1"/>
            <c:invertIfNegative val="0"/>
            <c:bubble3D val="0"/>
            <c:spPr>
              <a:solidFill>
                <a:srgbClr val="F79646"/>
              </a:solidFill>
              <a:ln w="25400">
                <a:solidFill>
                  <a:srgbClr val="FFFFFF"/>
                </a:solidFill>
              </a:ln>
            </c:spPr>
          </c:dPt>
          <c:dPt>
            <c:idx val="4"/>
            <c:invertIfNegative val="0"/>
            <c:bubble3D val="0"/>
            <c:spPr>
              <a:solidFill>
                <a:srgbClr val="F79646"/>
              </a:solidFill>
              <a:ln w="25400">
                <a:solidFill>
                  <a:srgbClr val="FFFFFF"/>
                </a:solidFill>
              </a:ln>
            </c:spPr>
          </c:dPt>
          <c:dPt>
            <c:idx val="7"/>
            <c:invertIfNegative val="0"/>
            <c:bubble3D val="0"/>
            <c:spPr>
              <a:solidFill>
                <a:srgbClr val="F79646"/>
              </a:solidFill>
              <a:ln w="25400">
                <a:solidFill>
                  <a:srgbClr val="FFFFFF"/>
                </a:solidFill>
              </a:ln>
            </c:spPr>
          </c:dPt>
          <c:dPt>
            <c:idx val="10"/>
            <c:invertIfNegative val="0"/>
            <c:bubble3D val="0"/>
            <c:spPr>
              <a:solidFill>
                <a:srgbClr val="F79646"/>
              </a:solidFill>
              <a:ln w="25400">
                <a:solidFill>
                  <a:srgbClr val="FFFFFF"/>
                </a:solidFill>
              </a:ln>
            </c:spPr>
          </c:dPt>
          <c:dLbls>
            <c:dLbl>
              <c:idx val="0"/>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dLbl>
              <c:idx val="1"/>
              <c:spPr>
                <a:noFill/>
                <a:ln>
                  <a:noFill/>
                </a:ln>
                <a:effectLst/>
              </c:spPr>
              <c:txPr>
                <a:bodyPr wrap="square" lIns="38100" tIns="19050" rIns="38100" bIns="19050" anchor="ctr">
                  <a:spAutoFit/>
                </a:bodyPr>
                <a:lstStyle/>
                <a:p>
                  <a:pPr>
                    <a:defRPr sz="1600" b="0">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dLbl>
              <c:idx val="3"/>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dLbl>
              <c:idx val="4"/>
              <c:spPr>
                <a:noFill/>
                <a:ln>
                  <a:noFill/>
                </a:ln>
                <a:effectLst/>
              </c:spPr>
              <c:txPr>
                <a:bodyPr wrap="square" lIns="38100" tIns="19050" rIns="38100" bIns="19050" anchor="ctr">
                  <a:spAutoFit/>
                </a:bodyPr>
                <a:lstStyle/>
                <a:p>
                  <a:pPr>
                    <a:defRPr sz="1600" b="0">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dLbl>
              <c:idx val="6"/>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dLbl>
              <c:idx val="7"/>
              <c:spPr>
                <a:noFill/>
                <a:ln>
                  <a:noFill/>
                </a:ln>
                <a:effectLst/>
              </c:spPr>
              <c:txPr>
                <a:bodyPr wrap="square" lIns="38100" tIns="19050" rIns="38100" bIns="19050" anchor="ctr">
                  <a:spAutoFit/>
                </a:bodyPr>
                <a:lstStyle/>
                <a:p>
                  <a:pPr>
                    <a:defRPr sz="1600" b="0">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dLbl>
              <c:idx val="9"/>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dLbl>
              <c:idx val="10"/>
              <c:spPr>
                <a:noFill/>
                <a:ln>
                  <a:noFill/>
                </a:ln>
                <a:effectLst/>
              </c:spPr>
              <c:txPr>
                <a:bodyPr wrap="square" lIns="38100" tIns="19050" rIns="38100" bIns="19050" anchor="ctr">
                  <a:spAutoFit/>
                </a:bodyPr>
                <a:lstStyle/>
                <a:p>
                  <a:pPr>
                    <a:defRPr sz="1600" b="0">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800" b="1">
                    <a:solidFill>
                      <a:schemeClr val="bg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New Zealand (n=1000) Apr-16</c:v>
                </c:pt>
                <c:pt idx="1">
                  <c:v>Great Britain (n= approx. 770) Jun-14*</c:v>
                </c:pt>
                <c:pt idx="3">
                  <c:v>New Zealand (n=1000) Apr-16</c:v>
                </c:pt>
                <c:pt idx="4">
                  <c:v>Great Britain (n= approx. 860) Jun-14*</c:v>
                </c:pt>
                <c:pt idx="6">
                  <c:v>New Zealand (n=1000) Apr-16</c:v>
                </c:pt>
                <c:pt idx="7">
                  <c:v>Great Britain (n= approx. 800) Jun-14*</c:v>
                </c:pt>
                <c:pt idx="9">
                  <c:v>New Zealand (n=1000) Apr-16</c:v>
                </c:pt>
                <c:pt idx="10">
                  <c:v>Great Britain (n= approx. 830) Jun-14*</c:v>
                </c:pt>
              </c:strCache>
            </c:strRef>
          </c:cat>
          <c:val>
            <c:numRef>
              <c:f>Sheet1!$C$2:$C$12</c:f>
              <c:numCache>
                <c:formatCode>General</c:formatCode>
                <c:ptCount val="11"/>
                <c:pt idx="0">
                  <c:v>38</c:v>
                </c:pt>
                <c:pt idx="1">
                  <c:v>43</c:v>
                </c:pt>
                <c:pt idx="3">
                  <c:v>57</c:v>
                </c:pt>
                <c:pt idx="4">
                  <c:v>60</c:v>
                </c:pt>
                <c:pt idx="6">
                  <c:v>59</c:v>
                </c:pt>
                <c:pt idx="7">
                  <c:v>60</c:v>
                </c:pt>
                <c:pt idx="9">
                  <c:v>61</c:v>
                </c:pt>
                <c:pt idx="10">
                  <c:v>66</c:v>
                </c:pt>
              </c:numCache>
            </c:numRef>
          </c:val>
        </c:ser>
        <c:dLbls>
          <c:showLegendKey val="0"/>
          <c:showVal val="0"/>
          <c:showCatName val="0"/>
          <c:showSerName val="0"/>
          <c:showPercent val="0"/>
          <c:showBubbleSize val="0"/>
        </c:dLbls>
        <c:gapWidth val="17"/>
        <c:overlap val="100"/>
        <c:axId val="118023680"/>
        <c:axId val="118025216"/>
      </c:barChart>
      <c:catAx>
        <c:axId val="118023680"/>
        <c:scaling>
          <c:orientation val="minMax"/>
        </c:scaling>
        <c:delete val="0"/>
        <c:axPos val="b"/>
        <c:numFmt formatCode="General" sourceLinked="1"/>
        <c:majorTickMark val="out"/>
        <c:minorTickMark val="none"/>
        <c:tickLblPos val="nextTo"/>
        <c:spPr>
          <a:ln>
            <a:noFill/>
          </a:ln>
        </c:spPr>
        <c:txPr>
          <a:bodyPr/>
          <a:lstStyle/>
          <a:p>
            <a:pPr>
              <a:defRPr sz="800">
                <a:latin typeface="Century Gothic" panose="020B0502020202020204" pitchFamily="34" charset="0"/>
              </a:defRPr>
            </a:pPr>
            <a:endParaRPr lang="en-US"/>
          </a:p>
        </c:txPr>
        <c:crossAx val="118025216"/>
        <c:crosses val="autoZero"/>
        <c:auto val="0"/>
        <c:lblAlgn val="ctr"/>
        <c:lblOffset val="100"/>
        <c:noMultiLvlLbl val="0"/>
      </c:catAx>
      <c:valAx>
        <c:axId val="118025216"/>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48152331040124025"/>
              <c:y val="0.44761440394917662"/>
            </c:manualLayout>
          </c:layout>
          <c:overlay val="0"/>
        </c:title>
        <c:numFmt formatCode="0" sourceLinked="1"/>
        <c:majorTickMark val="out"/>
        <c:minorTickMark val="none"/>
        <c:tickLblPos val="nextTo"/>
        <c:crossAx val="11802368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31454393771831"/>
          <c:y val="1.4168525123472563E-2"/>
          <c:w val="0.71079658792650924"/>
          <c:h val="0.85735709034275553"/>
        </c:manualLayout>
      </c:layout>
      <c:barChart>
        <c:barDir val="bar"/>
        <c:grouping val="percentStacked"/>
        <c:varyColors val="0"/>
        <c:ser>
          <c:idx val="0"/>
          <c:order val="0"/>
          <c:tx>
            <c:strRef>
              <c:f>Sheet1!$A$2</c:f>
              <c:strCache>
                <c:ptCount val="1"/>
                <c:pt idx="0">
                  <c:v>Strongly support</c:v>
                </c:pt>
              </c:strCache>
            </c:strRef>
          </c:tx>
          <c:spPr>
            <a:solidFill>
              <a:srgbClr val="004C7B"/>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Sheet1!$B$2:$E$2</c:f>
              <c:numCache>
                <c:formatCode>General</c:formatCode>
                <c:ptCount val="4"/>
                <c:pt idx="0">
                  <c:v>19</c:v>
                </c:pt>
                <c:pt idx="1">
                  <c:v>11</c:v>
                </c:pt>
                <c:pt idx="2">
                  <c:v>10</c:v>
                </c:pt>
                <c:pt idx="3">
                  <c:v>7</c:v>
                </c:pt>
              </c:numCache>
            </c:numRef>
          </c:val>
        </c:ser>
        <c:ser>
          <c:idx val="1"/>
          <c:order val="1"/>
          <c:tx>
            <c:strRef>
              <c:f>Sheet1!$A$3</c:f>
              <c:strCache>
                <c:ptCount val="1"/>
                <c:pt idx="0">
                  <c:v>Tend to support</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4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Sheet1!$B$3:$E$3</c:f>
              <c:numCache>
                <c:formatCode>General</c:formatCode>
                <c:ptCount val="4"/>
                <c:pt idx="0">
                  <c:v>45</c:v>
                </c:pt>
                <c:pt idx="1">
                  <c:v>42</c:v>
                </c:pt>
                <c:pt idx="2">
                  <c:v>37</c:v>
                </c:pt>
                <c:pt idx="3">
                  <c:v>32</c:v>
                </c:pt>
              </c:numCache>
            </c:numRef>
          </c:val>
        </c:ser>
        <c:ser>
          <c:idx val="2"/>
          <c:order val="2"/>
          <c:tx>
            <c:strRef>
              <c:f>Sheet1!$A$4</c:f>
              <c:strCache>
                <c:ptCount val="1"/>
                <c:pt idx="0">
                  <c:v>Neither support nor oppose</c:v>
                </c:pt>
              </c:strCache>
            </c:strRef>
          </c:tx>
          <c:spPr>
            <a:solidFill>
              <a:srgbClr val="A6A6A6"/>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Sheet1!$B$4:$E$4</c:f>
              <c:numCache>
                <c:formatCode>General</c:formatCode>
                <c:ptCount val="4"/>
                <c:pt idx="0">
                  <c:v>20</c:v>
                </c:pt>
                <c:pt idx="1">
                  <c:v>25</c:v>
                </c:pt>
                <c:pt idx="2">
                  <c:v>23</c:v>
                </c:pt>
                <c:pt idx="3">
                  <c:v>24</c:v>
                </c:pt>
              </c:numCache>
            </c:numRef>
          </c:val>
        </c:ser>
        <c:ser>
          <c:idx val="3"/>
          <c:order val="3"/>
          <c:tx>
            <c:strRef>
              <c:f>Sheet1!$A$5</c:f>
              <c:strCache>
                <c:ptCount val="1"/>
                <c:pt idx="0">
                  <c:v>Tend to oppose</c:v>
                </c:pt>
              </c:strCache>
            </c:strRef>
          </c:tx>
          <c:spPr>
            <a:solidFill>
              <a:srgbClr val="F79646"/>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Sheet1!$B$5:$E$5</c:f>
              <c:numCache>
                <c:formatCode>General</c:formatCode>
                <c:ptCount val="4"/>
                <c:pt idx="0">
                  <c:v>9</c:v>
                </c:pt>
                <c:pt idx="1">
                  <c:v>12</c:v>
                </c:pt>
                <c:pt idx="2">
                  <c:v>18</c:v>
                </c:pt>
                <c:pt idx="3">
                  <c:v>21</c:v>
                </c:pt>
              </c:numCache>
            </c:numRef>
          </c:val>
        </c:ser>
        <c:ser>
          <c:idx val="4"/>
          <c:order val="4"/>
          <c:tx>
            <c:strRef>
              <c:f>Sheet1!$A$6</c:f>
              <c:strCache>
                <c:ptCount val="1"/>
                <c:pt idx="0">
                  <c:v>Strongly oppose</c:v>
                </c:pt>
              </c:strCache>
            </c:strRef>
          </c:tx>
          <c:spPr>
            <a:solidFill>
              <a:srgbClr val="E46C0A"/>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Sheet1!$B$6:$E$6</c:f>
              <c:numCache>
                <c:formatCode>General</c:formatCode>
                <c:ptCount val="4"/>
                <c:pt idx="0">
                  <c:v>4</c:v>
                </c:pt>
                <c:pt idx="1">
                  <c:v>8</c:v>
                </c:pt>
                <c:pt idx="2">
                  <c:v>11</c:v>
                </c:pt>
                <c:pt idx="3">
                  <c:v>15</c:v>
                </c:pt>
              </c:numCache>
            </c:numRef>
          </c:val>
        </c:ser>
        <c:ser>
          <c:idx val="5"/>
          <c:order val="5"/>
          <c:tx>
            <c:strRef>
              <c:f>Sheet1!$A$7</c:f>
              <c:strCache>
                <c:ptCount val="1"/>
                <c:pt idx="0">
                  <c:v>Don't know</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4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Sheet1!$B$7:$E$7</c:f>
              <c:numCache>
                <c:formatCode>General</c:formatCode>
                <c:ptCount val="4"/>
                <c:pt idx="0">
                  <c:v>2</c:v>
                </c:pt>
                <c:pt idx="1">
                  <c:v>2</c:v>
                </c:pt>
                <c:pt idx="2">
                  <c:v>2</c:v>
                </c:pt>
                <c:pt idx="3">
                  <c:v>2</c:v>
                </c:pt>
              </c:numCache>
            </c:numRef>
          </c:val>
        </c:ser>
        <c:dLbls>
          <c:showLegendKey val="0"/>
          <c:showVal val="0"/>
          <c:showCatName val="0"/>
          <c:showSerName val="0"/>
          <c:showPercent val="0"/>
          <c:showBubbleSize val="0"/>
        </c:dLbls>
        <c:gapWidth val="100"/>
        <c:overlap val="100"/>
        <c:axId val="118534528"/>
        <c:axId val="118536064"/>
      </c:barChart>
      <c:catAx>
        <c:axId val="118534528"/>
        <c:scaling>
          <c:orientation val="maxMin"/>
        </c:scaling>
        <c:delete val="0"/>
        <c:axPos val="l"/>
        <c:numFmt formatCode="General" sourceLinked="1"/>
        <c:majorTickMark val="out"/>
        <c:minorTickMark val="none"/>
        <c:tickLblPos val="nextTo"/>
        <c:spPr>
          <a:ln w="12700" cap="rnd">
            <a:prstDash val="sysDot"/>
          </a:ln>
        </c:spPr>
        <c:txPr>
          <a:bodyPr lIns="2">
            <a:spAutoFit/>
          </a:bodyPr>
          <a:lstStyle/>
          <a:p>
            <a:pPr algn="r">
              <a:defRPr sz="1200" b="0" i="0" kern="1200">
                <a:latin typeface="+mn-lt"/>
              </a:defRPr>
            </a:pPr>
            <a:endParaRPr lang="en-US"/>
          </a:p>
        </c:txPr>
        <c:crossAx val="118536064"/>
        <c:crosses val="autoZero"/>
        <c:auto val="1"/>
        <c:lblAlgn val="ctr"/>
        <c:lblOffset val="100"/>
        <c:noMultiLvlLbl val="0"/>
      </c:catAx>
      <c:valAx>
        <c:axId val="118536064"/>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6117661854768153"/>
              <c:y val="0.85908306403837642"/>
            </c:manualLayout>
          </c:layout>
          <c:overlay val="0"/>
        </c:title>
        <c:numFmt formatCode="0%" sourceLinked="1"/>
        <c:majorTickMark val="out"/>
        <c:minorTickMark val="none"/>
        <c:tickLblPos val="none"/>
        <c:crossAx val="118534528"/>
        <c:crosses val="autoZero"/>
        <c:crossBetween val="between"/>
      </c:valAx>
    </c:plotArea>
    <c:legend>
      <c:legendPos val="b"/>
      <c:layout>
        <c:manualLayout>
          <c:xMode val="edge"/>
          <c:yMode val="edge"/>
          <c:x val="1.1405074365704296E-2"/>
          <c:y val="0.89702895125743454"/>
          <c:w val="0.96752723097112858"/>
          <c:h val="6.4945618523059551E-2"/>
        </c:manualLayout>
      </c:layout>
      <c:overlay val="0"/>
      <c:txPr>
        <a:bodyPr/>
        <a:lstStyle/>
        <a:p>
          <a:pPr>
            <a:defRPr sz="12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56609706540862E-2"/>
          <c:y val="4.4636894678016854E-2"/>
          <c:w val="0.92652766038141521"/>
          <c:h val="0.6699080249208923"/>
        </c:manualLayout>
      </c:layout>
      <c:barChart>
        <c:barDir val="col"/>
        <c:grouping val="clustered"/>
        <c:varyColors val="0"/>
        <c:ser>
          <c:idx val="0"/>
          <c:order val="0"/>
          <c:tx>
            <c:strRef>
              <c:f>Sheet1!$B$1</c:f>
              <c:strCache>
                <c:ptCount val="1"/>
                <c:pt idx="0">
                  <c:v>New Zealand (n=1000) Apr-16</c:v>
                </c:pt>
              </c:strCache>
            </c:strRef>
          </c:tx>
          <c:spPr>
            <a:solidFill>
              <a:srgbClr val="003352"/>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A) Researchers in universities and similar organisations, to help them conduct government funded research</c:v>
                </c:pt>
                <c:pt idx="1">
                  <c:v>B) Businesses who provide services on behalf of government, to help them improve services they provide, or develop new services**</c:v>
                </c:pt>
                <c:pt idx="2">
                  <c:v>C) Researchers in universities and similar organisations, to help them conduct research for companies or industry</c:v>
                </c:pt>
                <c:pt idx="3">
                  <c:v>D) Businesses, to help them improve their products or services, or develop new services**</c:v>
                </c:pt>
              </c:strCache>
            </c:strRef>
          </c:cat>
          <c:val>
            <c:numRef>
              <c:f>Sheet1!$B$2:$B$5</c:f>
              <c:numCache>
                <c:formatCode>0</c:formatCode>
                <c:ptCount val="4"/>
                <c:pt idx="0">
                  <c:v>65</c:v>
                </c:pt>
                <c:pt idx="1">
                  <c:v>53</c:v>
                </c:pt>
                <c:pt idx="2">
                  <c:v>46</c:v>
                </c:pt>
                <c:pt idx="3">
                  <c:v>38</c:v>
                </c:pt>
              </c:numCache>
            </c:numRef>
          </c:val>
        </c:ser>
        <c:ser>
          <c:idx val="1"/>
          <c:order val="1"/>
          <c:tx>
            <c:strRef>
              <c:f>Sheet1!$C$1</c:f>
              <c:strCache>
                <c:ptCount val="1"/>
                <c:pt idx="0">
                  <c:v>Great Britain (A: n=1009, B: n=672, C: n=1010, D: n=674) Jun-14*</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A) Researchers in universities and similar organisations, to help them conduct government funded research</c:v>
                </c:pt>
                <c:pt idx="1">
                  <c:v>B) Businesses who provide services on behalf of government, to help them improve services they provide, or develop new services**</c:v>
                </c:pt>
                <c:pt idx="2">
                  <c:v>C) Researchers in universities and similar organisations, to help them conduct research for companies or industry</c:v>
                </c:pt>
                <c:pt idx="3">
                  <c:v>D) Businesses, to help them improve their products or services, or develop new services**</c:v>
                </c:pt>
              </c:strCache>
            </c:strRef>
          </c:cat>
          <c:val>
            <c:numRef>
              <c:f>Sheet1!$C$2:$C$5</c:f>
              <c:numCache>
                <c:formatCode>General</c:formatCode>
                <c:ptCount val="4"/>
                <c:pt idx="0">
                  <c:v>50</c:v>
                </c:pt>
                <c:pt idx="1">
                  <c:v>36</c:v>
                </c:pt>
                <c:pt idx="2">
                  <c:v>45</c:v>
                </c:pt>
                <c:pt idx="3">
                  <c:v>26</c:v>
                </c:pt>
              </c:numCache>
            </c:numRef>
          </c:val>
        </c:ser>
        <c:dLbls>
          <c:showLegendKey val="0"/>
          <c:showVal val="0"/>
          <c:showCatName val="0"/>
          <c:showSerName val="0"/>
          <c:showPercent val="0"/>
          <c:showBubbleSize val="0"/>
        </c:dLbls>
        <c:gapWidth val="50"/>
        <c:axId val="117713920"/>
        <c:axId val="117719808"/>
      </c:barChart>
      <c:catAx>
        <c:axId val="117713920"/>
        <c:scaling>
          <c:orientation val="minMax"/>
        </c:scaling>
        <c:delete val="0"/>
        <c:axPos val="b"/>
        <c:numFmt formatCode="General" sourceLinked="1"/>
        <c:majorTickMark val="out"/>
        <c:minorTickMark val="none"/>
        <c:tickLblPos val="nextTo"/>
        <c:spPr>
          <a:ln>
            <a:noFill/>
          </a:ln>
        </c:spPr>
        <c:txPr>
          <a:bodyPr/>
          <a:lstStyle/>
          <a:p>
            <a:pPr>
              <a:defRPr sz="900">
                <a:latin typeface="Century Gothic" panose="020B0502020202020204" pitchFamily="34" charset="0"/>
              </a:defRPr>
            </a:pPr>
            <a:endParaRPr lang="en-US"/>
          </a:p>
        </c:txPr>
        <c:crossAx val="117719808"/>
        <c:crosses val="autoZero"/>
        <c:auto val="0"/>
        <c:lblAlgn val="ctr"/>
        <c:lblOffset val="100"/>
        <c:noMultiLvlLbl val="0"/>
      </c:catAx>
      <c:valAx>
        <c:axId val="117719808"/>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1.5277779448576055E-2"/>
              <c:y val="0.34381356401620228"/>
            </c:manualLayout>
          </c:layout>
          <c:overlay val="0"/>
        </c:title>
        <c:numFmt formatCode="0" sourceLinked="1"/>
        <c:majorTickMark val="out"/>
        <c:minorTickMark val="none"/>
        <c:tickLblPos val="nextTo"/>
        <c:crossAx val="117713920"/>
        <c:crosses val="autoZero"/>
        <c:crossBetween val="between"/>
        <c:majorUnit val="0.2"/>
      </c:valAx>
    </c:plotArea>
    <c:legend>
      <c:legendPos val="t"/>
      <c:legendEntry>
        <c:idx val="0"/>
        <c:txPr>
          <a:bodyPr/>
          <a:lstStyle/>
          <a:p>
            <a:pPr>
              <a:defRPr sz="1600" b="1"/>
            </a:pPr>
            <a:endParaRPr lang="en-US"/>
          </a:p>
        </c:txPr>
      </c:legendEntry>
      <c:legendEntry>
        <c:idx val="1"/>
        <c:txPr>
          <a:bodyPr/>
          <a:lstStyle/>
          <a:p>
            <a:pPr>
              <a:defRPr sz="1200"/>
            </a:pPr>
            <a:endParaRPr lang="en-US"/>
          </a:p>
        </c:txPr>
      </c:legendEntry>
      <c:layout>
        <c:manualLayout>
          <c:xMode val="edge"/>
          <c:yMode val="edge"/>
          <c:x val="6.944445203898207E-3"/>
          <c:y val="0.89463217541654738"/>
          <c:w val="0.98416557132169413"/>
          <c:h val="7.480841866602881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31454393771831"/>
          <c:y val="1.4168525123472563E-2"/>
          <c:w val="0.71079658792650924"/>
          <c:h val="0.85735709034275553"/>
        </c:manualLayout>
      </c:layout>
      <c:barChart>
        <c:barDir val="bar"/>
        <c:grouping val="percentStacked"/>
        <c:varyColors val="0"/>
        <c:ser>
          <c:idx val="0"/>
          <c:order val="0"/>
          <c:tx>
            <c:strRef>
              <c:f>Sheet1!$A$2</c:f>
              <c:strCache>
                <c:ptCount val="1"/>
                <c:pt idx="0">
                  <c:v>1 - Very sensitive</c:v>
                </c:pt>
              </c:strCache>
            </c:strRef>
          </c:tx>
          <c:spPr>
            <a:solidFill>
              <a:srgbClr val="075382"/>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Sheet1!$B$2:$K$2</c:f>
              <c:numCache>
                <c:formatCode>General</c:formatCode>
                <c:ptCount val="10"/>
                <c:pt idx="0">
                  <c:v>64</c:v>
                </c:pt>
                <c:pt idx="1">
                  <c:v>61</c:v>
                </c:pt>
                <c:pt idx="2">
                  <c:v>40</c:v>
                </c:pt>
                <c:pt idx="3">
                  <c:v>43</c:v>
                </c:pt>
                <c:pt idx="4">
                  <c:v>40</c:v>
                </c:pt>
                <c:pt idx="5">
                  <c:v>29</c:v>
                </c:pt>
                <c:pt idx="6">
                  <c:v>17</c:v>
                </c:pt>
                <c:pt idx="7">
                  <c:v>22</c:v>
                </c:pt>
                <c:pt idx="8">
                  <c:v>20</c:v>
                </c:pt>
                <c:pt idx="9">
                  <c:v>18</c:v>
                </c:pt>
              </c:numCache>
            </c:numRef>
          </c:val>
        </c:ser>
        <c:ser>
          <c:idx val="1"/>
          <c:order val="1"/>
          <c:tx>
            <c:strRef>
              <c:f>Sheet1!$A$3</c:f>
              <c:strCache>
                <c:ptCount val="1"/>
                <c:pt idx="0">
                  <c:v>2</c:v>
                </c:pt>
              </c:strCache>
            </c:strRef>
          </c:tx>
          <c:spPr>
            <a:solidFill>
              <a:srgbClr val="0A79BD"/>
            </a:solidFill>
            <a:ln w="25400">
              <a:solidFill>
                <a:srgbClr val="FFFFFF"/>
              </a:solidFill>
            </a:ln>
            <a:effectLst/>
          </c:spPr>
          <c:invertIfNegative val="0"/>
          <c:dLbls>
            <c:numFmt formatCode="0_%" sourceLinked="0"/>
            <c:spPr>
              <a:noFill/>
              <a:ln>
                <a:noFill/>
              </a:ln>
              <a:effectLst/>
            </c:spPr>
            <c:txPr>
              <a:bodyPr/>
              <a:lstStyle/>
              <a:p>
                <a:pPr>
                  <a:defRPr sz="14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Sheet1!$B$3:$K$3</c:f>
              <c:numCache>
                <c:formatCode>General</c:formatCode>
                <c:ptCount val="10"/>
                <c:pt idx="0">
                  <c:v>16</c:v>
                </c:pt>
                <c:pt idx="1">
                  <c:v>19</c:v>
                </c:pt>
                <c:pt idx="2">
                  <c:v>27</c:v>
                </c:pt>
                <c:pt idx="3">
                  <c:v>22</c:v>
                </c:pt>
                <c:pt idx="4">
                  <c:v>24</c:v>
                </c:pt>
                <c:pt idx="5">
                  <c:v>26</c:v>
                </c:pt>
                <c:pt idx="6">
                  <c:v>25</c:v>
                </c:pt>
                <c:pt idx="7">
                  <c:v>17</c:v>
                </c:pt>
                <c:pt idx="8">
                  <c:v>18</c:v>
                </c:pt>
                <c:pt idx="9">
                  <c:v>13</c:v>
                </c:pt>
              </c:numCache>
            </c:numRef>
          </c:val>
        </c:ser>
        <c:ser>
          <c:idx val="2"/>
          <c:order val="2"/>
          <c:tx>
            <c:strRef>
              <c:f>Sheet1!$A$4</c:f>
              <c:strCache>
                <c:ptCount val="1"/>
                <c:pt idx="0">
                  <c:v>3</c:v>
                </c:pt>
              </c:strCache>
            </c:strRef>
          </c:tx>
          <c:spPr>
            <a:solidFill>
              <a:srgbClr val="3BADF4"/>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Sheet1!$B$4:$K$4</c:f>
              <c:numCache>
                <c:formatCode>General</c:formatCode>
                <c:ptCount val="10"/>
                <c:pt idx="0">
                  <c:v>10</c:v>
                </c:pt>
                <c:pt idx="1">
                  <c:v>10</c:v>
                </c:pt>
                <c:pt idx="2">
                  <c:v>18</c:v>
                </c:pt>
                <c:pt idx="3">
                  <c:v>16</c:v>
                </c:pt>
                <c:pt idx="4">
                  <c:v>18</c:v>
                </c:pt>
                <c:pt idx="5">
                  <c:v>25</c:v>
                </c:pt>
                <c:pt idx="6">
                  <c:v>29</c:v>
                </c:pt>
                <c:pt idx="7">
                  <c:v>20</c:v>
                </c:pt>
                <c:pt idx="8">
                  <c:v>24</c:v>
                </c:pt>
                <c:pt idx="9">
                  <c:v>21</c:v>
                </c:pt>
              </c:numCache>
            </c:numRef>
          </c:val>
        </c:ser>
        <c:ser>
          <c:idx val="3"/>
          <c:order val="3"/>
          <c:tx>
            <c:strRef>
              <c:f>Sheet1!$A$5</c:f>
              <c:strCache>
                <c:ptCount val="1"/>
                <c:pt idx="0">
                  <c:v>4</c:v>
                </c:pt>
              </c:strCache>
            </c:strRef>
          </c:tx>
          <c:spPr>
            <a:solidFill>
              <a:srgbClr val="9DD6FA"/>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Sheet1!$B$5:$K$5</c:f>
              <c:numCache>
                <c:formatCode>General</c:formatCode>
                <c:ptCount val="10"/>
                <c:pt idx="0">
                  <c:v>3</c:v>
                </c:pt>
                <c:pt idx="1">
                  <c:v>5</c:v>
                </c:pt>
                <c:pt idx="2">
                  <c:v>8</c:v>
                </c:pt>
                <c:pt idx="3">
                  <c:v>8</c:v>
                </c:pt>
                <c:pt idx="4">
                  <c:v>8</c:v>
                </c:pt>
                <c:pt idx="5">
                  <c:v>10</c:v>
                </c:pt>
                <c:pt idx="6">
                  <c:v>16</c:v>
                </c:pt>
                <c:pt idx="7">
                  <c:v>15</c:v>
                </c:pt>
                <c:pt idx="8">
                  <c:v>16</c:v>
                </c:pt>
                <c:pt idx="9">
                  <c:v>17</c:v>
                </c:pt>
              </c:numCache>
            </c:numRef>
          </c:val>
        </c:ser>
        <c:ser>
          <c:idx val="4"/>
          <c:order val="4"/>
          <c:tx>
            <c:strRef>
              <c:f>Sheet1!$A$6</c:f>
              <c:strCache>
                <c:ptCount val="1"/>
                <c:pt idx="0">
                  <c:v>5 - Not sensitive at all</c:v>
                </c:pt>
              </c:strCache>
            </c:strRef>
          </c:tx>
          <c:spPr>
            <a:solidFill>
              <a:srgbClr val="D8EFFD"/>
            </a:solidFill>
            <a:ln w="25400">
              <a:solidFill>
                <a:srgbClr val="FFFFFF"/>
              </a:solidFill>
            </a:ln>
            <a:effectLst/>
          </c:spPr>
          <c:invertIfNegative val="0"/>
          <c:dLbls>
            <c:spPr>
              <a:noFill/>
              <a:ln>
                <a:noFill/>
              </a:ln>
              <a:effectLst/>
            </c:spPr>
            <c:txPr>
              <a:bodyPr/>
              <a:lstStyle/>
              <a:p>
                <a:pPr>
                  <a:defRPr sz="1400" b="1" i="0">
                    <a:solidFill>
                      <a:srgbClr val="A6A6A6"/>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Sheet1!$B$6:$K$6</c:f>
              <c:numCache>
                <c:formatCode>General</c:formatCode>
                <c:ptCount val="10"/>
                <c:pt idx="0">
                  <c:v>4</c:v>
                </c:pt>
                <c:pt idx="1">
                  <c:v>4</c:v>
                </c:pt>
                <c:pt idx="2">
                  <c:v>6</c:v>
                </c:pt>
                <c:pt idx="3">
                  <c:v>9</c:v>
                </c:pt>
                <c:pt idx="4">
                  <c:v>9</c:v>
                </c:pt>
                <c:pt idx="5">
                  <c:v>10</c:v>
                </c:pt>
                <c:pt idx="6">
                  <c:v>11</c:v>
                </c:pt>
                <c:pt idx="7">
                  <c:v>25</c:v>
                </c:pt>
                <c:pt idx="8">
                  <c:v>21</c:v>
                </c:pt>
                <c:pt idx="9">
                  <c:v>29</c:v>
                </c:pt>
              </c:numCache>
            </c:numRef>
          </c:val>
        </c:ser>
        <c:ser>
          <c:idx val="5"/>
          <c:order val="5"/>
          <c:tx>
            <c:strRef>
              <c:f>Sheet1!$A$7</c:f>
              <c:strCache>
                <c:ptCount val="1"/>
                <c:pt idx="0">
                  <c:v>Don't know</c:v>
                </c:pt>
              </c:strCache>
            </c:strRef>
          </c:tx>
          <c:spPr>
            <a:solidFill>
              <a:srgbClr val="A6A6A6"/>
            </a:solidFill>
            <a:ln w="25400">
              <a:solidFill>
                <a:srgbClr val="FFFFFF"/>
              </a:solidFill>
            </a:ln>
            <a:effectLst/>
          </c:spPr>
          <c:invertIfNegative val="0"/>
          <c:dLbls>
            <c:spPr>
              <a:noFill/>
              <a:ln>
                <a:noFill/>
              </a:ln>
              <a:effectLst/>
            </c:spPr>
            <c:txPr>
              <a:bodyPr/>
              <a:lstStyle/>
              <a:p>
                <a:pPr algn="ctr">
                  <a:defRPr lang="en-NZ" sz="14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Sheet1!$B$7:$K$7</c:f>
              <c:numCache>
                <c:formatCode>General</c:formatCode>
                <c:ptCount val="10"/>
                <c:pt idx="0">
                  <c:v>1</c:v>
                </c:pt>
                <c:pt idx="1">
                  <c:v>1</c:v>
                </c:pt>
                <c:pt idx="2">
                  <c:v>1</c:v>
                </c:pt>
                <c:pt idx="3">
                  <c:v>2</c:v>
                </c:pt>
                <c:pt idx="4">
                  <c:v>2</c:v>
                </c:pt>
                <c:pt idx="5">
                  <c:v>1</c:v>
                </c:pt>
                <c:pt idx="6">
                  <c:v>1</c:v>
                </c:pt>
                <c:pt idx="7">
                  <c:v>1</c:v>
                </c:pt>
                <c:pt idx="8">
                  <c:v>2</c:v>
                </c:pt>
                <c:pt idx="9">
                  <c:v>2</c:v>
                </c:pt>
              </c:numCache>
            </c:numRef>
          </c:val>
        </c:ser>
        <c:dLbls>
          <c:showLegendKey val="0"/>
          <c:showVal val="0"/>
          <c:showCatName val="0"/>
          <c:showSerName val="0"/>
          <c:showPercent val="0"/>
          <c:showBubbleSize val="0"/>
        </c:dLbls>
        <c:gapWidth val="34"/>
        <c:overlap val="100"/>
        <c:axId val="117870976"/>
        <c:axId val="117872512"/>
      </c:barChart>
      <c:catAx>
        <c:axId val="117870976"/>
        <c:scaling>
          <c:orientation val="maxMin"/>
        </c:scaling>
        <c:delete val="0"/>
        <c:axPos val="l"/>
        <c:numFmt formatCode="General" sourceLinked="1"/>
        <c:majorTickMark val="out"/>
        <c:minorTickMark val="none"/>
        <c:tickLblPos val="nextTo"/>
        <c:spPr>
          <a:ln w="12700" cap="rnd">
            <a:prstDash val="sysDot"/>
          </a:ln>
        </c:spPr>
        <c:txPr>
          <a:bodyPr lIns="2">
            <a:spAutoFit/>
          </a:bodyPr>
          <a:lstStyle/>
          <a:p>
            <a:pPr algn="r">
              <a:defRPr sz="1200" b="0" i="0" kern="1200">
                <a:latin typeface="+mn-lt"/>
              </a:defRPr>
            </a:pPr>
            <a:endParaRPr lang="en-US"/>
          </a:p>
        </c:txPr>
        <c:crossAx val="117872512"/>
        <c:crosses val="autoZero"/>
        <c:auto val="1"/>
        <c:lblAlgn val="ctr"/>
        <c:lblOffset val="100"/>
        <c:noMultiLvlLbl val="0"/>
      </c:catAx>
      <c:valAx>
        <c:axId val="117872512"/>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6117661854768153"/>
              <c:y val="0.85908306403837642"/>
            </c:manualLayout>
          </c:layout>
          <c:overlay val="0"/>
        </c:title>
        <c:numFmt formatCode="0%" sourceLinked="1"/>
        <c:majorTickMark val="out"/>
        <c:minorTickMark val="none"/>
        <c:tickLblPos val="none"/>
        <c:crossAx val="117870976"/>
        <c:crosses val="autoZero"/>
        <c:crossBetween val="between"/>
      </c:valAx>
    </c:plotArea>
    <c:legend>
      <c:legendPos val="b"/>
      <c:layout>
        <c:manualLayout>
          <c:xMode val="edge"/>
          <c:yMode val="edge"/>
          <c:x val="1.1405074365704296E-2"/>
          <c:y val="0.89702895125743454"/>
          <c:w val="0.96752723097112858"/>
          <c:h val="6.4945618523059551E-2"/>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55074365704281E-2"/>
          <c:y val="0.18762887215507815"/>
          <c:w val="0.89758956692913394"/>
          <c:h val="0.63115675371836966"/>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numFmt formatCode="#,##0" sourceLinked="0"/>
            <c:spPr>
              <a:noFill/>
              <a:ln>
                <a:noFill/>
              </a:ln>
              <a:effectLst/>
            </c:spPr>
            <c:txPr>
              <a:bodyPr/>
              <a:lstStyle/>
              <a:p>
                <a:pPr>
                  <a:defRPr sz="1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Content of your phone conversations</c:v>
                </c:pt>
                <c:pt idx="1">
                  <c:v>Content of your email messages</c:v>
                </c:pt>
                <c:pt idx="2">
                  <c:v>Your personal earnings</c:v>
                </c:pt>
                <c:pt idx="3">
                  <c:v>State of your health and the medications you take</c:v>
                </c:pt>
                <c:pt idx="4">
                  <c:v>Details of your physical location over time</c:v>
                </c:pt>
              </c:strCache>
            </c:strRef>
          </c:cat>
          <c:val>
            <c:numRef>
              <c:f>Sheet1!$B$2:$B$6</c:f>
              <c:numCache>
                <c:formatCode>0</c:formatCode>
                <c:ptCount val="5"/>
                <c:pt idx="0">
                  <c:v>81</c:v>
                </c:pt>
                <c:pt idx="1">
                  <c:v>80</c:v>
                </c:pt>
                <c:pt idx="2">
                  <c:v>66</c:v>
                </c:pt>
                <c:pt idx="3">
                  <c:v>65</c:v>
                </c:pt>
                <c:pt idx="4">
                  <c:v>63</c:v>
                </c:pt>
              </c:numCache>
            </c:numRef>
          </c:val>
        </c:ser>
        <c:dLbls>
          <c:showLegendKey val="0"/>
          <c:showVal val="0"/>
          <c:showCatName val="0"/>
          <c:showSerName val="0"/>
          <c:showPercent val="0"/>
          <c:showBubbleSize val="0"/>
        </c:dLbls>
        <c:gapWidth val="50"/>
        <c:axId val="118418048"/>
        <c:axId val="119079296"/>
      </c:barChart>
      <c:catAx>
        <c:axId val="118418048"/>
        <c:scaling>
          <c:orientation val="minMax"/>
        </c:scaling>
        <c:delete val="0"/>
        <c:axPos val="b"/>
        <c:numFmt formatCode="General" sourceLinked="1"/>
        <c:majorTickMark val="out"/>
        <c:minorTickMark val="none"/>
        <c:tickLblPos val="nextTo"/>
        <c:spPr>
          <a:ln>
            <a:noFill/>
          </a:ln>
        </c:spPr>
        <c:txPr>
          <a:bodyPr/>
          <a:lstStyle/>
          <a:p>
            <a:pPr>
              <a:defRPr sz="1100">
                <a:latin typeface="Century Gothic" panose="020B0502020202020204" pitchFamily="34" charset="0"/>
              </a:defRPr>
            </a:pPr>
            <a:endParaRPr lang="en-US"/>
          </a:p>
        </c:txPr>
        <c:crossAx val="119079296"/>
        <c:crosses val="autoZero"/>
        <c:auto val="0"/>
        <c:lblAlgn val="ctr"/>
        <c:lblOffset val="100"/>
        <c:noMultiLvlLbl val="0"/>
      </c:catAx>
      <c:valAx>
        <c:axId val="119079296"/>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2.0833333333333332E-2"/>
              <c:y val="0.48236880405891286"/>
            </c:manualLayout>
          </c:layout>
          <c:overlay val="0"/>
        </c:title>
        <c:numFmt formatCode="0" sourceLinked="1"/>
        <c:majorTickMark val="out"/>
        <c:minorTickMark val="none"/>
        <c:tickLblPos val="nextTo"/>
        <c:crossAx val="1184180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55074365704281E-2"/>
          <c:y val="0.18762887215507815"/>
          <c:w val="0.89758956692913394"/>
          <c:h val="0.63115675371836966"/>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numFmt formatCode="#,##0" sourceLinked="0"/>
            <c:spPr>
              <a:noFill/>
              <a:ln>
                <a:noFill/>
              </a:ln>
              <a:effectLst/>
            </c:spPr>
            <c:txPr>
              <a:bodyPr/>
              <a:lstStyle/>
              <a:p>
                <a:pPr>
                  <a:defRPr sz="1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Websites you have visited</c:v>
                </c:pt>
                <c:pt idx="1">
                  <c:v>Your basic purchasing habits</c:v>
                </c:pt>
                <c:pt idx="2">
                  <c:v>Your birth date</c:v>
                </c:pt>
                <c:pt idx="3">
                  <c:v>Your political views and the candidates you suppor</c:v>
                </c:pt>
                <c:pt idx="4">
                  <c:v>Your religious and spiritual views</c:v>
                </c:pt>
              </c:strCache>
            </c:strRef>
          </c:cat>
          <c:val>
            <c:numRef>
              <c:f>Sheet1!$B$2:$B$6</c:f>
              <c:numCache>
                <c:formatCode>0</c:formatCode>
                <c:ptCount val="5"/>
                <c:pt idx="0">
                  <c:v>54</c:v>
                </c:pt>
                <c:pt idx="1">
                  <c:v>42</c:v>
                </c:pt>
                <c:pt idx="2">
                  <c:v>39</c:v>
                </c:pt>
                <c:pt idx="3">
                  <c:v>38</c:v>
                </c:pt>
                <c:pt idx="4">
                  <c:v>31</c:v>
                </c:pt>
              </c:numCache>
            </c:numRef>
          </c:val>
        </c:ser>
        <c:dLbls>
          <c:showLegendKey val="0"/>
          <c:showVal val="0"/>
          <c:showCatName val="0"/>
          <c:showSerName val="0"/>
          <c:showPercent val="0"/>
          <c:showBubbleSize val="0"/>
        </c:dLbls>
        <c:gapWidth val="50"/>
        <c:axId val="118851840"/>
        <c:axId val="118861824"/>
      </c:barChart>
      <c:catAx>
        <c:axId val="118851840"/>
        <c:scaling>
          <c:orientation val="minMax"/>
        </c:scaling>
        <c:delete val="0"/>
        <c:axPos val="b"/>
        <c:numFmt formatCode="General" sourceLinked="1"/>
        <c:majorTickMark val="out"/>
        <c:minorTickMark val="none"/>
        <c:tickLblPos val="nextTo"/>
        <c:spPr>
          <a:ln>
            <a:noFill/>
          </a:ln>
        </c:spPr>
        <c:txPr>
          <a:bodyPr/>
          <a:lstStyle/>
          <a:p>
            <a:pPr>
              <a:defRPr sz="1100">
                <a:latin typeface="Century Gothic" panose="020B0502020202020204" pitchFamily="34" charset="0"/>
              </a:defRPr>
            </a:pPr>
            <a:endParaRPr lang="en-US"/>
          </a:p>
        </c:txPr>
        <c:crossAx val="118861824"/>
        <c:crosses val="autoZero"/>
        <c:auto val="0"/>
        <c:lblAlgn val="ctr"/>
        <c:lblOffset val="100"/>
        <c:noMultiLvlLbl val="0"/>
      </c:catAx>
      <c:valAx>
        <c:axId val="118861824"/>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2.0833333333333332E-2"/>
              <c:y val="0.48236880405891286"/>
            </c:manualLayout>
          </c:layout>
          <c:overlay val="0"/>
        </c:title>
        <c:numFmt formatCode="0" sourceLinked="1"/>
        <c:majorTickMark val="out"/>
        <c:minorTickMark val="none"/>
        <c:tickLblPos val="nextTo"/>
        <c:crossAx val="11885184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319079879934358E-2"/>
          <c:w val="0.96749304553929738"/>
          <c:h val="0.82452268557541331"/>
        </c:manualLayout>
      </c:layout>
      <c:barChart>
        <c:barDir val="col"/>
        <c:grouping val="clustered"/>
        <c:varyColors val="0"/>
        <c:ser>
          <c:idx val="0"/>
          <c:order val="0"/>
          <c:tx>
            <c:strRef>
              <c:f>Sheet1!$B$1</c:f>
              <c:strCache>
                <c:ptCount val="1"/>
                <c:pt idx="0">
                  <c:v>New Zealand (n=1000) Apr-16</c:v>
                </c:pt>
              </c:strCache>
            </c:strRef>
          </c:tx>
          <c:spPr>
            <a:solidFill>
              <a:srgbClr val="003352"/>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reason my personal information is required</c:v>
                </c:pt>
                <c:pt idx="1">
                  <c:v>The type of personal information being requested</c:v>
                </c:pt>
                <c:pt idx="2">
                  <c:v>Whether my personal information will be shared with third parties e.g. a different organisation to the one you gave your information to</c:v>
                </c:pt>
                <c:pt idx="3">
                  <c:v>The way in which my personal information is stored e.g. how secure it is</c:v>
                </c:pt>
                <c:pt idx="4">
                  <c:v>The benefits I will get in return</c:v>
                </c:pt>
              </c:strCache>
            </c:strRef>
          </c:cat>
          <c:val>
            <c:numRef>
              <c:f>Sheet1!$B$2:$B$6</c:f>
              <c:numCache>
                <c:formatCode>0</c:formatCode>
                <c:ptCount val="5"/>
                <c:pt idx="0">
                  <c:v>88</c:v>
                </c:pt>
                <c:pt idx="1">
                  <c:v>87</c:v>
                </c:pt>
                <c:pt idx="2">
                  <c:v>85</c:v>
                </c:pt>
                <c:pt idx="3">
                  <c:v>82</c:v>
                </c:pt>
                <c:pt idx="4">
                  <c:v>62</c:v>
                </c:pt>
              </c:numCache>
            </c:numRef>
          </c:val>
        </c:ser>
        <c:dLbls>
          <c:showLegendKey val="0"/>
          <c:showVal val="0"/>
          <c:showCatName val="0"/>
          <c:showSerName val="0"/>
          <c:showPercent val="0"/>
          <c:showBubbleSize val="0"/>
        </c:dLbls>
        <c:gapWidth val="50"/>
        <c:axId val="118928896"/>
        <c:axId val="118930432"/>
      </c:barChart>
      <c:catAx>
        <c:axId val="118928896"/>
        <c:scaling>
          <c:orientation val="minMax"/>
        </c:scaling>
        <c:delete val="0"/>
        <c:axPos val="b"/>
        <c:numFmt formatCode="General" sourceLinked="1"/>
        <c:majorTickMark val="out"/>
        <c:minorTickMark val="none"/>
        <c:tickLblPos val="nextTo"/>
        <c:spPr>
          <a:ln>
            <a:noFill/>
          </a:ln>
        </c:spPr>
        <c:txPr>
          <a:bodyPr/>
          <a:lstStyle/>
          <a:p>
            <a:pPr>
              <a:defRPr sz="900">
                <a:latin typeface="Century Gothic" panose="020B0502020202020204" pitchFamily="34" charset="0"/>
              </a:defRPr>
            </a:pPr>
            <a:endParaRPr lang="en-US"/>
          </a:p>
        </c:txPr>
        <c:crossAx val="118930432"/>
        <c:crosses val="autoZero"/>
        <c:auto val="0"/>
        <c:lblAlgn val="ctr"/>
        <c:lblOffset val="100"/>
        <c:noMultiLvlLbl val="0"/>
      </c:catAx>
      <c:valAx>
        <c:axId val="118930432"/>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38171299496718752"/>
              <c:y val="0.4536376934922835"/>
            </c:manualLayout>
          </c:layout>
          <c:overlay val="0"/>
        </c:title>
        <c:numFmt formatCode="0" sourceLinked="1"/>
        <c:majorTickMark val="out"/>
        <c:minorTickMark val="none"/>
        <c:tickLblPos val="nextTo"/>
        <c:crossAx val="118928896"/>
        <c:crosses val="autoZero"/>
        <c:crossBetween val="between"/>
        <c:majorUnit val="0.2"/>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70670384951881E-2"/>
          <c:y val="1.2089579061616035E-2"/>
          <c:w val="0.93959962817147857"/>
          <c:h val="0.55242591286575804"/>
        </c:manualLayout>
      </c:layout>
      <c:barChart>
        <c:barDir val="bar"/>
        <c:grouping val="percentStacked"/>
        <c:varyColors val="0"/>
        <c:ser>
          <c:idx val="0"/>
          <c:order val="0"/>
          <c:tx>
            <c:strRef>
              <c:f>Sheet1!$A$2</c:f>
              <c:strCache>
                <c:ptCount val="1"/>
                <c:pt idx="0">
                  <c:v>More concerned</c:v>
                </c:pt>
              </c:strCache>
            </c:strRef>
          </c:tx>
          <c:spPr>
            <a:solidFill>
              <a:srgbClr val="075382"/>
            </a:solidFill>
            <a:ln w="25400">
              <a:solidFill>
                <a:srgbClr val="FFFFFF"/>
              </a:solidFill>
            </a:ln>
            <a:effectLst/>
          </c:spPr>
          <c:invertIfNegative val="0"/>
          <c:dLbls>
            <c:dLbl>
              <c:idx val="0"/>
              <c:numFmt formatCode="#,##0" sourceLinked="0"/>
              <c:spPr>
                <a:noFill/>
                <a:ln>
                  <a:noFill/>
                </a:ln>
                <a:effectLst/>
              </c:spPr>
              <c:txPr>
                <a:bodyPr/>
                <a:lstStyle/>
                <a:p>
                  <a:pPr>
                    <a:defRPr sz="1800" b="1" i="0">
                      <a:solidFill>
                        <a:srgbClr val="B5BC34"/>
                      </a:solidFill>
                      <a:latin typeface="Century Gothic" pitchFamily="34" charset="0"/>
                      <a:cs typeface="Rockwell"/>
                    </a:defRPr>
                  </a:pPr>
                  <a:endParaRPr lang="en-US"/>
                </a:p>
              </c:txPr>
              <c:showLegendKey val="0"/>
              <c:showVal val="1"/>
              <c:showCatName val="0"/>
              <c:showSerName val="0"/>
              <c:showPercent val="0"/>
              <c:showBubbleSize val="0"/>
            </c:dLbl>
            <c:numFmt formatCode="#,##0" sourceLinked="0"/>
            <c:spPr>
              <a:noFill/>
              <a:ln>
                <a:noFill/>
              </a:ln>
              <a:effectLst/>
            </c:spPr>
            <c:txPr>
              <a:bodyPr/>
              <a:lstStyle/>
              <a:p>
                <a:pPr>
                  <a:defRPr sz="1800" b="1" i="0">
                    <a:solidFill>
                      <a:srgbClr val="FFFFFF"/>
                    </a:solidFill>
                    <a:latin typeface="Century Gothic"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###0</c:formatCode>
                <c:ptCount val="1"/>
                <c:pt idx="0">
                  <c:v>46</c:v>
                </c:pt>
              </c:numCache>
            </c:numRef>
          </c:val>
        </c:ser>
        <c:ser>
          <c:idx val="1"/>
          <c:order val="1"/>
          <c:tx>
            <c:strRef>
              <c:f>Sheet1!$A$3</c:f>
              <c:strCache>
                <c:ptCount val="1"/>
                <c:pt idx="0">
                  <c:v>Level of concern stayed the same</c:v>
                </c:pt>
              </c:strCache>
            </c:strRef>
          </c:tx>
          <c:spPr>
            <a:solidFill>
              <a:srgbClr val="0A79BD"/>
            </a:solidFill>
            <a:ln w="25400">
              <a:solidFill>
                <a:srgbClr val="FFFFFF"/>
              </a:solidFill>
            </a:ln>
            <a:effectLst/>
          </c:spPr>
          <c:invertIfNegative val="0"/>
          <c:dLbls>
            <c:dLbl>
              <c:idx val="0"/>
              <c:numFmt formatCode="#,##0" sourceLinked="0"/>
              <c:spPr>
                <a:noFill/>
                <a:ln>
                  <a:noFill/>
                </a:ln>
                <a:effectLst/>
              </c:spPr>
              <c:txPr>
                <a:bodyPr/>
                <a:lstStyle/>
                <a:p>
                  <a:pPr>
                    <a:defRPr sz="1800" b="1" i="0">
                      <a:solidFill>
                        <a:schemeClr val="bg1"/>
                      </a:solidFill>
                      <a:latin typeface="Century Gothic"/>
                      <a:cs typeface="Rockwell"/>
                    </a:defRPr>
                  </a:pPr>
                  <a:endParaRPr lang="en-US"/>
                </a:p>
              </c:txPr>
              <c:showLegendKey val="0"/>
              <c:showVal val="1"/>
              <c:showCatName val="0"/>
              <c:showSerName val="0"/>
              <c:showPercent val="0"/>
              <c:showBubbleSize val="0"/>
            </c:dLbl>
            <c:numFmt formatCode="#,##0" sourceLinked="0"/>
            <c:spPr>
              <a:noFill/>
              <a:ln>
                <a:noFill/>
              </a:ln>
              <a:effectLst/>
            </c:spPr>
            <c:txPr>
              <a:bodyPr/>
              <a:lstStyle/>
              <a:p>
                <a:pPr>
                  <a:defRPr sz="1400" b="1" i="0">
                    <a:solidFill>
                      <a:schemeClr val="bg1"/>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Sheet1!$B$3:$B$3</c:f>
              <c:numCache>
                <c:formatCode>###0</c:formatCode>
                <c:ptCount val="1"/>
                <c:pt idx="0">
                  <c:v>49</c:v>
                </c:pt>
              </c:numCache>
            </c:numRef>
          </c:val>
        </c:ser>
        <c:ser>
          <c:idx val="2"/>
          <c:order val="2"/>
          <c:tx>
            <c:strRef>
              <c:f>Sheet1!$A$4</c:f>
              <c:strCache>
                <c:ptCount val="1"/>
                <c:pt idx="0">
                  <c:v>Less concerned</c:v>
                </c:pt>
              </c:strCache>
            </c:strRef>
          </c:tx>
          <c:spPr>
            <a:solidFill>
              <a:srgbClr val="053A5B">
                <a:lumMod val="50000"/>
                <a:lumOff val="50000"/>
              </a:srgbClr>
            </a:solidFill>
            <a:ln w="25400">
              <a:solidFill>
                <a:srgbClr val="FFFFFF"/>
              </a:solidFill>
            </a:ln>
            <a:effectLst/>
          </c:spPr>
          <c:invertIfNegative val="0"/>
          <c:dLbls>
            <c:dLbl>
              <c:idx val="0"/>
              <c:numFmt formatCode="#,##0" sourceLinked="0"/>
              <c:spPr>
                <a:noFill/>
                <a:ln>
                  <a:noFill/>
                </a:ln>
                <a:effectLst/>
              </c:spPr>
              <c:txPr>
                <a:bodyPr/>
                <a:lstStyle/>
                <a:p>
                  <a:pPr>
                    <a:defRPr sz="1800" b="1" i="0">
                      <a:solidFill>
                        <a:srgbClr val="FFFFFF"/>
                      </a:solidFill>
                      <a:latin typeface="Century Gothic"/>
                      <a:cs typeface="Rockwell"/>
                    </a:defRPr>
                  </a:pPr>
                  <a:endParaRPr lang="en-US"/>
                </a:p>
              </c:txPr>
              <c:showLegendKey val="0"/>
              <c:showVal val="1"/>
              <c:showCatName val="0"/>
              <c:showSerName val="0"/>
              <c:showPercent val="0"/>
              <c:showBubbleSize val="0"/>
            </c:dLbl>
            <c:numFmt formatCode="#,##0" sourceLinked="0"/>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Sheet1!$B$4:$B$4</c:f>
              <c:numCache>
                <c:formatCode>###0</c:formatCode>
                <c:ptCount val="1"/>
                <c:pt idx="0">
                  <c:v>4</c:v>
                </c:pt>
              </c:numCache>
            </c:numRef>
          </c:val>
        </c:ser>
        <c:ser>
          <c:idx val="4"/>
          <c:order val="3"/>
          <c:tx>
            <c:strRef>
              <c:f>Sheet1!$A$5</c:f>
              <c:strCache>
                <c:ptCount val="1"/>
                <c:pt idx="0">
                  <c:v>Depends</c:v>
                </c:pt>
              </c:strCache>
            </c:strRef>
          </c:tx>
          <c:spPr>
            <a:solidFill>
              <a:srgbClr val="1D5659"/>
            </a:solidFill>
            <a:ln w="25400">
              <a:solidFill>
                <a:srgbClr val="FFFFFF"/>
              </a:solidFill>
            </a:ln>
            <a:effectLst/>
          </c:spPr>
          <c:invertIfNegative val="0"/>
          <c:dLbls>
            <c:dLbl>
              <c:idx val="0"/>
              <c:numFmt formatCode="#,##0" sourceLinked="0"/>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dLbl>
            <c:numFmt formatCode="#,##0" sourceLinked="0"/>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Sheet1!$B$5:$B$5</c:f>
              <c:numCache>
                <c:formatCode>###0</c:formatCode>
                <c:ptCount val="1"/>
                <c:pt idx="0">
                  <c:v>1</c:v>
                </c:pt>
              </c:numCache>
            </c:numRef>
          </c:val>
        </c:ser>
        <c:ser>
          <c:idx val="5"/>
          <c:order val="4"/>
          <c:tx>
            <c:strRef>
              <c:f>Sheet1!$A$6</c:f>
              <c:strCache>
                <c:ptCount val="1"/>
                <c:pt idx="0">
                  <c:v>Unsure</c:v>
                </c:pt>
              </c:strCache>
            </c:strRef>
          </c:tx>
          <c:spPr>
            <a:solidFill>
              <a:srgbClr val="A6A6A6"/>
            </a:solidFill>
            <a:ln w="25400">
              <a:solidFill>
                <a:srgbClr val="FFFFFF"/>
              </a:solidFill>
            </a:ln>
            <a:effectLst/>
          </c:spPr>
          <c:invertIfNegative val="0"/>
          <c:dLbls>
            <c:numFmt formatCode="#,##0" sourceLinked="0"/>
            <c:spPr>
              <a:noFill/>
              <a:ln>
                <a:noFill/>
              </a:ln>
              <a:effectLst/>
            </c:spPr>
            <c:txPr>
              <a:bodyPr/>
              <a:lstStyle/>
              <a:p>
                <a:pPr>
                  <a:defRPr sz="1800" b="1" i="0">
                    <a:solidFill>
                      <a:schemeClr val="bg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Sheet1!$B$6:$B$6</c:f>
              <c:numCache>
                <c:formatCode>###0</c:formatCode>
                <c:ptCount val="1"/>
              </c:numCache>
            </c:numRef>
          </c:val>
        </c:ser>
        <c:dLbls>
          <c:showLegendKey val="0"/>
          <c:showVal val="1"/>
          <c:showCatName val="0"/>
          <c:showSerName val="0"/>
          <c:showPercent val="0"/>
          <c:showBubbleSize val="0"/>
        </c:dLbls>
        <c:gapWidth val="50"/>
        <c:overlap val="100"/>
        <c:axId val="104012800"/>
        <c:axId val="104030976"/>
      </c:barChart>
      <c:catAx>
        <c:axId val="104012800"/>
        <c:scaling>
          <c:orientation val="maxMin"/>
        </c:scaling>
        <c:delete val="1"/>
        <c:axPos val="l"/>
        <c:numFmt formatCode="General" sourceLinked="1"/>
        <c:majorTickMark val="none"/>
        <c:minorTickMark val="none"/>
        <c:tickLblPos val="nextTo"/>
        <c:crossAx val="104030976"/>
        <c:crosses val="autoZero"/>
        <c:auto val="1"/>
        <c:lblAlgn val="ctr"/>
        <c:lblOffset val="100"/>
        <c:noMultiLvlLbl val="0"/>
      </c:catAx>
      <c:valAx>
        <c:axId val="104030976"/>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2235990813648281"/>
              <c:y val="0.57301848771035668"/>
            </c:manualLayout>
          </c:layout>
          <c:overlay val="0"/>
        </c:title>
        <c:numFmt formatCode="0%" sourceLinked="1"/>
        <c:majorTickMark val="out"/>
        <c:minorTickMark val="none"/>
        <c:tickLblPos val="none"/>
        <c:crossAx val="104012800"/>
        <c:crosses val="autoZero"/>
        <c:crossBetween val="between"/>
      </c:valAx>
    </c:plotArea>
    <c:legend>
      <c:legendPos val="b"/>
      <c:layout>
        <c:manualLayout>
          <c:xMode val="edge"/>
          <c:yMode val="edge"/>
          <c:x val="1.2888998250218723E-2"/>
          <c:y val="0.76207703386409964"/>
          <c:w val="0.97652362204724408"/>
          <c:h val="0.17171989473041421"/>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03412073490817E-2"/>
          <c:y val="1.4168525123472563E-2"/>
          <c:w val="0.94274103237095364"/>
          <c:h val="0.68103931689288222"/>
        </c:manualLayout>
      </c:layout>
      <c:barChart>
        <c:barDir val="bar"/>
        <c:grouping val="percentStacked"/>
        <c:varyColors val="0"/>
        <c:ser>
          <c:idx val="0"/>
          <c:order val="0"/>
          <c:tx>
            <c:strRef>
              <c:f>Sheet1!$A$2</c:f>
              <c:strCache>
                <c:ptCount val="1"/>
                <c:pt idx="0">
                  <c:v>1 - Very important</c:v>
                </c:pt>
              </c:strCache>
            </c:strRef>
          </c:tx>
          <c:spPr>
            <a:solidFill>
              <a:srgbClr val="1F497D">
                <a:lumMod val="75000"/>
              </a:srgbClr>
            </a:solidFill>
            <a:ln w="25400">
              <a:solidFill>
                <a:srgbClr val="FFFFFF"/>
              </a:solidFill>
            </a:ln>
            <a:effectLst/>
          </c:spPr>
          <c:invertIfNegative val="0"/>
          <c:dPt>
            <c:idx val="0"/>
            <c:invertIfNegative val="0"/>
            <c:bubble3D val="0"/>
            <c:spPr>
              <a:solidFill>
                <a:srgbClr val="004C7B"/>
              </a:solidFill>
              <a:ln w="25400">
                <a:solidFill>
                  <a:srgbClr val="FFFFFF"/>
                </a:solidFill>
              </a:ln>
              <a:effectLst/>
            </c:spPr>
          </c:dPt>
          <c:dLbls>
            <c:spPr>
              <a:noFill/>
              <a:ln>
                <a:noFill/>
              </a:ln>
              <a:effectLst/>
            </c:spPr>
            <c:txPr>
              <a:bodyPr/>
              <a:lstStyle/>
              <a:p>
                <a:pPr>
                  <a:defRPr sz="18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Sheet1!$B$2:$B$2</c:f>
              <c:numCache>
                <c:formatCode>###0</c:formatCode>
                <c:ptCount val="1"/>
                <c:pt idx="0">
                  <c:v>38</c:v>
                </c:pt>
              </c:numCache>
            </c:numRef>
          </c:val>
        </c:ser>
        <c:ser>
          <c:idx val="1"/>
          <c:order val="1"/>
          <c:tx>
            <c:strRef>
              <c:f>Sheet1!$A$3</c:f>
              <c:strCache>
                <c:ptCount val="1"/>
                <c:pt idx="0">
                  <c:v>2</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8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Sheet1!$B$3:$B$3</c:f>
              <c:numCache>
                <c:formatCode>###0</c:formatCode>
                <c:ptCount val="1"/>
                <c:pt idx="0">
                  <c:v>18</c:v>
                </c:pt>
              </c:numCache>
            </c:numRef>
          </c:val>
        </c:ser>
        <c:ser>
          <c:idx val="2"/>
          <c:order val="2"/>
          <c:tx>
            <c:strRef>
              <c:f>Sheet1!$A$4</c:f>
              <c:strCache>
                <c:ptCount val="1"/>
                <c:pt idx="0">
                  <c:v>3</c:v>
                </c:pt>
              </c:strCache>
            </c:strRef>
          </c:tx>
          <c:spPr>
            <a:solidFill>
              <a:srgbClr val="A6A6A6"/>
            </a:solidFill>
            <a:ln w="25400">
              <a:solidFill>
                <a:srgbClr val="FFFFFF"/>
              </a:solidFill>
            </a:ln>
            <a:effectLst/>
          </c:spPr>
          <c:invertIfNegative val="0"/>
          <c:dLbls>
            <c:spPr>
              <a:noFill/>
              <a:ln>
                <a:noFill/>
              </a:ln>
              <a:effectLst/>
            </c:spPr>
            <c:txPr>
              <a:bodyPr/>
              <a:lstStyle/>
              <a:p>
                <a:pPr>
                  <a:defRPr sz="18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Sheet1!$B$4:$B$4</c:f>
              <c:numCache>
                <c:formatCode>###0</c:formatCode>
                <c:ptCount val="1"/>
                <c:pt idx="0">
                  <c:v>19</c:v>
                </c:pt>
              </c:numCache>
            </c:numRef>
          </c:val>
        </c:ser>
        <c:ser>
          <c:idx val="3"/>
          <c:order val="3"/>
          <c:tx>
            <c:strRef>
              <c:f>Sheet1!$A$5</c:f>
              <c:strCache>
                <c:ptCount val="1"/>
                <c:pt idx="0">
                  <c:v>4</c:v>
                </c:pt>
              </c:strCache>
            </c:strRef>
          </c:tx>
          <c:spPr>
            <a:solidFill>
              <a:srgbClr val="F79646"/>
            </a:solidFill>
            <a:ln w="25400">
              <a:solidFill>
                <a:srgbClr val="FFFFFF"/>
              </a:solidFill>
            </a:ln>
            <a:effectLst/>
          </c:spPr>
          <c:invertIfNegative val="0"/>
          <c:dLbls>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Sheet1!$B$5:$B$5</c:f>
              <c:numCache>
                <c:formatCode>###0</c:formatCode>
                <c:ptCount val="1"/>
                <c:pt idx="0">
                  <c:v>8</c:v>
                </c:pt>
              </c:numCache>
            </c:numRef>
          </c:val>
        </c:ser>
        <c:ser>
          <c:idx val="4"/>
          <c:order val="4"/>
          <c:tx>
            <c:strRef>
              <c:f>Sheet1!$A$6</c:f>
              <c:strCache>
                <c:ptCount val="1"/>
                <c:pt idx="0">
                  <c:v>5 - Not important at all</c:v>
                </c:pt>
              </c:strCache>
            </c:strRef>
          </c:tx>
          <c:spPr>
            <a:solidFill>
              <a:srgbClr val="E46C0A"/>
            </a:solidFill>
            <a:ln w="25400">
              <a:solidFill>
                <a:srgbClr val="FFFFFF"/>
              </a:solidFill>
            </a:ln>
            <a:effectLst/>
          </c:spPr>
          <c:invertIfNegative val="0"/>
          <c:dLbls>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Sheet1!$B$6:$B$6</c:f>
              <c:numCache>
                <c:formatCode>###0</c:formatCode>
                <c:ptCount val="1"/>
                <c:pt idx="0">
                  <c:v>9</c:v>
                </c:pt>
              </c:numCache>
            </c:numRef>
          </c:val>
        </c:ser>
        <c:ser>
          <c:idx val="5"/>
          <c:order val="5"/>
          <c:tx>
            <c:strRef>
              <c:f>Sheet1!$A$7</c:f>
              <c:strCache>
                <c:ptCount val="1"/>
                <c:pt idx="0">
                  <c:v>Unsure</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8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Sheet1!$B$7:$B$7</c:f>
              <c:numCache>
                <c:formatCode>###0</c:formatCode>
                <c:ptCount val="1"/>
                <c:pt idx="0">
                  <c:v>8</c:v>
                </c:pt>
              </c:numCache>
            </c:numRef>
          </c:val>
        </c:ser>
        <c:dLbls>
          <c:showLegendKey val="0"/>
          <c:showVal val="0"/>
          <c:showCatName val="0"/>
          <c:showSerName val="0"/>
          <c:showPercent val="0"/>
          <c:showBubbleSize val="0"/>
        </c:dLbls>
        <c:gapWidth val="100"/>
        <c:overlap val="100"/>
        <c:axId val="119427456"/>
        <c:axId val="119428992"/>
      </c:barChart>
      <c:catAx>
        <c:axId val="119427456"/>
        <c:scaling>
          <c:orientation val="maxMin"/>
        </c:scaling>
        <c:delete val="1"/>
        <c:axPos val="l"/>
        <c:numFmt formatCode="General" sourceLinked="1"/>
        <c:majorTickMark val="out"/>
        <c:minorTickMark val="none"/>
        <c:tickLblPos val="nextTo"/>
        <c:crossAx val="119428992"/>
        <c:crosses val="autoZero"/>
        <c:auto val="1"/>
        <c:lblAlgn val="ctr"/>
        <c:lblOffset val="100"/>
        <c:noMultiLvlLbl val="0"/>
      </c:catAx>
      <c:valAx>
        <c:axId val="119428992"/>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48617661854768152"/>
              <c:y val="0.54363463540007217"/>
            </c:manualLayout>
          </c:layout>
          <c:overlay val="0"/>
        </c:title>
        <c:numFmt formatCode="0%" sourceLinked="1"/>
        <c:majorTickMark val="out"/>
        <c:minorTickMark val="none"/>
        <c:tickLblPos val="none"/>
        <c:crossAx val="119427456"/>
        <c:crosses val="autoZero"/>
        <c:crossBetween val="between"/>
      </c:valAx>
    </c:plotArea>
    <c:legend>
      <c:legendPos val="b"/>
      <c:layout>
        <c:manualLayout>
          <c:xMode val="edge"/>
          <c:yMode val="edge"/>
          <c:x val="2.668285214348207E-2"/>
          <c:y val="0.8367451284610713"/>
          <c:w val="0.93419389763779526"/>
          <c:h val="0.12522987913375574"/>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stacked"/>
        <c:varyColors val="0"/>
        <c:ser>
          <c:idx val="0"/>
          <c:order val="0"/>
          <c:tx>
            <c:strRef>
              <c:f>Sheet1!$B$1</c:f>
              <c:strCache>
                <c:ptCount val="1"/>
                <c:pt idx="0">
                  <c:v>Column2</c:v>
                </c:pt>
              </c:strCache>
            </c:strRef>
          </c:tx>
          <c:spPr>
            <a:solidFill>
              <a:srgbClr val="075382"/>
            </a:solidFill>
            <a:ln w="25400">
              <a:solidFill>
                <a:srgbClr val="FFFFFF"/>
              </a:solidFill>
            </a:ln>
          </c:spPr>
          <c:invertIfNegative val="0"/>
          <c:dLbls>
            <c:dLbl>
              <c:idx val="4"/>
              <c:numFmt formatCode="#,##0;[Whit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dLbl>
              <c:idx val="6"/>
              <c:numFmt formatCode="#,##0;[Whit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dLbl>
            <c:numFmt formatCode="#,##0;[Whit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mmm\-yy</c:formatCode>
                <c:ptCount val="5"/>
                <c:pt idx="0">
                  <c:v>39630</c:v>
                </c:pt>
                <c:pt idx="1">
                  <c:v>40238</c:v>
                </c:pt>
                <c:pt idx="2">
                  <c:v>40969</c:v>
                </c:pt>
                <c:pt idx="3">
                  <c:v>41699</c:v>
                </c:pt>
                <c:pt idx="4">
                  <c:v>42430</c:v>
                </c:pt>
              </c:numCache>
            </c:numRef>
          </c:cat>
          <c:val>
            <c:numRef>
              <c:f>Sheet1!$B$2:$B$6</c:f>
              <c:numCache>
                <c:formatCode>0</c:formatCode>
                <c:ptCount val="5"/>
                <c:pt idx="0">
                  <c:v>32</c:v>
                </c:pt>
                <c:pt idx="1">
                  <c:v>35</c:v>
                </c:pt>
                <c:pt idx="2">
                  <c:v>40</c:v>
                </c:pt>
                <c:pt idx="3">
                  <c:v>50</c:v>
                </c:pt>
                <c:pt idx="4">
                  <c:v>46</c:v>
                </c:pt>
              </c:numCache>
            </c:numRef>
          </c:val>
        </c:ser>
        <c:ser>
          <c:idx val="1"/>
          <c:order val="1"/>
          <c:tx>
            <c:strRef>
              <c:f>Sheet1!$C$1</c:f>
              <c:strCache>
                <c:ptCount val="1"/>
                <c:pt idx="0">
                  <c:v>Column3</c:v>
                </c:pt>
              </c:strCache>
            </c:strRef>
          </c:tx>
          <c:spPr>
            <a:solidFill>
              <a:srgbClr val="0A79BD"/>
            </a:solidFill>
            <a:ln w="25400">
              <a:solidFill>
                <a:srgbClr val="FFFFFF"/>
              </a:solidFill>
            </a:ln>
          </c:spPr>
          <c:invertIfNegative val="0"/>
          <c:dLbls>
            <c:dLbl>
              <c:idx val="4"/>
              <c:numFmt formatCode="#,##0;[White]#,##0" sourceLinked="0"/>
              <c:spPr>
                <a:noFill/>
                <a:ln>
                  <a:noFill/>
                </a:ln>
                <a:effectLst/>
              </c:spPr>
              <c:txPr>
                <a:bodyPr wrap="square" lIns="38100" tIns="19050" rIns="38100" bIns="19050" anchor="ctr">
                  <a:spAutoFit/>
                </a:bodyPr>
                <a:lstStyle/>
                <a:p>
                  <a:pPr>
                    <a:defRPr sz="2400">
                      <a:solidFill>
                        <a:schemeClr val="bg1"/>
                      </a:solidFill>
                      <a:latin typeface="Century Gothic" panose="020B0502020202020204" pitchFamily="34" charset="0"/>
                    </a:defRPr>
                  </a:pPr>
                  <a:endParaRPr lang="en-US"/>
                </a:p>
              </c:txPr>
              <c:showLegendKey val="0"/>
              <c:showVal val="1"/>
              <c:showCatName val="0"/>
              <c:showSerName val="0"/>
              <c:showPercent val="0"/>
              <c:showBubbleSize val="0"/>
            </c:dLbl>
            <c:numFmt formatCode="#,##0;[White]#,##0" sourceLinked="0"/>
            <c:spPr>
              <a:noFill/>
              <a:ln>
                <a:noFill/>
              </a:ln>
              <a:effectLst/>
            </c:spPr>
            <c:txPr>
              <a:bodyPr wrap="square" lIns="38100" tIns="19050" rIns="38100" bIns="19050" anchor="ctr">
                <a:spAutoFit/>
              </a:bodyPr>
              <a:lstStyle/>
              <a:p>
                <a:pPr>
                  <a:defRPr>
                    <a:solidFill>
                      <a:schemeClr val="bg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Sheet1!$A$2:$A$6</c:f>
              <c:numCache>
                <c:formatCode>mmm\-yy</c:formatCode>
                <c:ptCount val="5"/>
                <c:pt idx="0">
                  <c:v>39630</c:v>
                </c:pt>
                <c:pt idx="1">
                  <c:v>40238</c:v>
                </c:pt>
                <c:pt idx="2">
                  <c:v>40969</c:v>
                </c:pt>
                <c:pt idx="3">
                  <c:v>41699</c:v>
                </c:pt>
                <c:pt idx="4">
                  <c:v>42430</c:v>
                </c:pt>
              </c:numCache>
            </c:numRef>
          </c:cat>
          <c:val>
            <c:numRef>
              <c:f>Sheet1!$C$2:$C$6</c:f>
              <c:numCache>
                <c:formatCode>General</c:formatCode>
                <c:ptCount val="5"/>
                <c:pt idx="0">
                  <c:v>-64</c:v>
                </c:pt>
                <c:pt idx="1">
                  <c:v>-60</c:v>
                </c:pt>
                <c:pt idx="2">
                  <c:v>-58</c:v>
                </c:pt>
                <c:pt idx="3">
                  <c:v>-46</c:v>
                </c:pt>
                <c:pt idx="4">
                  <c:v>-49</c:v>
                </c:pt>
              </c:numCache>
            </c:numRef>
          </c:val>
        </c:ser>
        <c:dLbls>
          <c:showLegendKey val="0"/>
          <c:showVal val="0"/>
          <c:showCatName val="0"/>
          <c:showSerName val="0"/>
          <c:showPercent val="0"/>
          <c:showBubbleSize val="0"/>
        </c:dLbls>
        <c:gapWidth val="50"/>
        <c:overlap val="100"/>
        <c:axId val="105120128"/>
        <c:axId val="105121664"/>
      </c:barChart>
      <c:catAx>
        <c:axId val="105120128"/>
        <c:scaling>
          <c:orientation val="minMax"/>
        </c:scaling>
        <c:delete val="0"/>
        <c:axPos val="b"/>
        <c:numFmt formatCode="mmm\-yy" sourceLinked="1"/>
        <c:majorTickMark val="out"/>
        <c:minorTickMark val="none"/>
        <c:tickLblPos val="low"/>
        <c:spPr>
          <a:ln>
            <a:noFill/>
          </a:ln>
        </c:spPr>
        <c:txPr>
          <a:bodyPr/>
          <a:lstStyle/>
          <a:p>
            <a:pPr>
              <a:defRPr sz="1400">
                <a:latin typeface="Century Gothic" panose="020B0502020202020204" pitchFamily="34" charset="0"/>
              </a:defRPr>
            </a:pPr>
            <a:endParaRPr lang="en-US"/>
          </a:p>
        </c:txPr>
        <c:crossAx val="105121664"/>
        <c:crosses val="autoZero"/>
        <c:auto val="0"/>
        <c:lblAlgn val="ctr"/>
        <c:lblOffset val="100"/>
        <c:noMultiLvlLbl val="0"/>
      </c:catAx>
      <c:valAx>
        <c:axId val="105121664"/>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0512012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31454393771831"/>
          <c:y val="1.4168525123472563E-2"/>
          <c:w val="0.71079658792650924"/>
          <c:h val="0.85735709034275553"/>
        </c:manualLayout>
      </c:layout>
      <c:barChart>
        <c:barDir val="bar"/>
        <c:grouping val="percentStacked"/>
        <c:varyColors val="0"/>
        <c:ser>
          <c:idx val="0"/>
          <c:order val="0"/>
          <c:tx>
            <c:strRef>
              <c:f>Sheet1!$A$2</c:f>
              <c:strCache>
                <c:ptCount val="1"/>
                <c:pt idx="0">
                  <c:v>1 - Very concerned</c:v>
                </c:pt>
              </c:strCache>
            </c:strRef>
          </c:tx>
          <c:spPr>
            <a:solidFill>
              <a:srgbClr val="004C7B"/>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Sheet1!$B$2:$H$2</c:f>
              <c:numCache>
                <c:formatCode>General</c:formatCode>
                <c:ptCount val="7"/>
                <c:pt idx="0">
                  <c:v>67</c:v>
                </c:pt>
                <c:pt idx="1">
                  <c:v>61</c:v>
                </c:pt>
                <c:pt idx="2">
                  <c:v>56</c:v>
                </c:pt>
                <c:pt idx="3">
                  <c:v>56</c:v>
                </c:pt>
                <c:pt idx="4">
                  <c:v>55</c:v>
                </c:pt>
                <c:pt idx="5">
                  <c:v>40</c:v>
                </c:pt>
                <c:pt idx="6">
                  <c:v>31</c:v>
                </c:pt>
              </c:numCache>
            </c:numRef>
          </c:val>
        </c:ser>
        <c:ser>
          <c:idx val="1"/>
          <c:order val="1"/>
          <c:tx>
            <c:strRef>
              <c:f>Sheet1!$A$3</c:f>
              <c:strCache>
                <c:ptCount val="1"/>
                <c:pt idx="0">
                  <c:v>2</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4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Sheet1!$B$3:$H$3</c:f>
              <c:numCache>
                <c:formatCode>General</c:formatCode>
                <c:ptCount val="7"/>
                <c:pt idx="0">
                  <c:v>20</c:v>
                </c:pt>
                <c:pt idx="1">
                  <c:v>20</c:v>
                </c:pt>
                <c:pt idx="2">
                  <c:v>24</c:v>
                </c:pt>
                <c:pt idx="3">
                  <c:v>22</c:v>
                </c:pt>
                <c:pt idx="4">
                  <c:v>20</c:v>
                </c:pt>
                <c:pt idx="5">
                  <c:v>19</c:v>
                </c:pt>
                <c:pt idx="6">
                  <c:v>16</c:v>
                </c:pt>
              </c:numCache>
            </c:numRef>
          </c:val>
        </c:ser>
        <c:ser>
          <c:idx val="2"/>
          <c:order val="2"/>
          <c:tx>
            <c:strRef>
              <c:f>Sheet1!$A$4</c:f>
              <c:strCache>
                <c:ptCount val="1"/>
                <c:pt idx="0">
                  <c:v>3</c:v>
                </c:pt>
              </c:strCache>
            </c:strRef>
          </c:tx>
          <c:spPr>
            <a:solidFill>
              <a:srgbClr val="A6A6A6"/>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Sheet1!$B$4:$H$4</c:f>
              <c:numCache>
                <c:formatCode>General</c:formatCode>
                <c:ptCount val="7"/>
                <c:pt idx="0">
                  <c:v>5</c:v>
                </c:pt>
                <c:pt idx="1">
                  <c:v>9</c:v>
                </c:pt>
                <c:pt idx="2">
                  <c:v>10</c:v>
                </c:pt>
                <c:pt idx="3">
                  <c:v>12</c:v>
                </c:pt>
                <c:pt idx="4">
                  <c:v>13</c:v>
                </c:pt>
                <c:pt idx="5">
                  <c:v>14</c:v>
                </c:pt>
                <c:pt idx="6">
                  <c:v>19</c:v>
                </c:pt>
              </c:numCache>
            </c:numRef>
          </c:val>
        </c:ser>
        <c:ser>
          <c:idx val="3"/>
          <c:order val="3"/>
          <c:tx>
            <c:strRef>
              <c:f>Sheet1!$A$5</c:f>
              <c:strCache>
                <c:ptCount val="1"/>
                <c:pt idx="0">
                  <c:v>4</c:v>
                </c:pt>
              </c:strCache>
            </c:strRef>
          </c:tx>
          <c:spPr>
            <a:solidFill>
              <a:srgbClr val="F79646"/>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Sheet1!$B$5:$H$5</c:f>
              <c:numCache>
                <c:formatCode>General</c:formatCode>
                <c:ptCount val="7"/>
                <c:pt idx="0">
                  <c:v>3</c:v>
                </c:pt>
                <c:pt idx="1">
                  <c:v>5</c:v>
                </c:pt>
                <c:pt idx="2">
                  <c:v>5</c:v>
                </c:pt>
                <c:pt idx="3">
                  <c:v>4</c:v>
                </c:pt>
                <c:pt idx="4">
                  <c:v>6</c:v>
                </c:pt>
                <c:pt idx="5">
                  <c:v>12</c:v>
                </c:pt>
                <c:pt idx="6">
                  <c:v>15</c:v>
                </c:pt>
              </c:numCache>
            </c:numRef>
          </c:val>
        </c:ser>
        <c:ser>
          <c:idx val="4"/>
          <c:order val="4"/>
          <c:tx>
            <c:strRef>
              <c:f>Sheet1!$A$6</c:f>
              <c:strCache>
                <c:ptCount val="1"/>
                <c:pt idx="0">
                  <c:v>5 - Not concerned at all</c:v>
                </c:pt>
              </c:strCache>
            </c:strRef>
          </c:tx>
          <c:spPr>
            <a:solidFill>
              <a:srgbClr val="E46C0A"/>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Sheet1!$B$6:$H$6</c:f>
              <c:numCache>
                <c:formatCode>General</c:formatCode>
                <c:ptCount val="7"/>
                <c:pt idx="0">
                  <c:v>4</c:v>
                </c:pt>
                <c:pt idx="1">
                  <c:v>5</c:v>
                </c:pt>
                <c:pt idx="2">
                  <c:v>5</c:v>
                </c:pt>
                <c:pt idx="3">
                  <c:v>6</c:v>
                </c:pt>
                <c:pt idx="4">
                  <c:v>5</c:v>
                </c:pt>
                <c:pt idx="5">
                  <c:v>14</c:v>
                </c:pt>
                <c:pt idx="6">
                  <c:v>19</c:v>
                </c:pt>
              </c:numCache>
            </c:numRef>
          </c:val>
        </c:ser>
        <c:ser>
          <c:idx val="5"/>
          <c:order val="5"/>
          <c:tx>
            <c:strRef>
              <c:f>Sheet1!$A$7</c:f>
              <c:strCache>
                <c:ptCount val="1"/>
                <c:pt idx="0">
                  <c:v>Unsure</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4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Sheet1!$B$7:$H$7</c:f>
              <c:numCache>
                <c:formatCode>General</c:formatCode>
                <c:ptCount val="7"/>
                <c:pt idx="0">
                  <c:v>1</c:v>
                </c:pt>
                <c:pt idx="4">
                  <c:v>1</c:v>
                </c:pt>
                <c:pt idx="5">
                  <c:v>1</c:v>
                </c:pt>
              </c:numCache>
            </c:numRef>
          </c:val>
        </c:ser>
        <c:dLbls>
          <c:showLegendKey val="0"/>
          <c:showVal val="0"/>
          <c:showCatName val="0"/>
          <c:showSerName val="0"/>
          <c:showPercent val="0"/>
          <c:showBubbleSize val="0"/>
        </c:dLbls>
        <c:gapWidth val="100"/>
        <c:overlap val="100"/>
        <c:axId val="103817600"/>
        <c:axId val="103819136"/>
      </c:barChart>
      <c:catAx>
        <c:axId val="103817600"/>
        <c:scaling>
          <c:orientation val="maxMin"/>
        </c:scaling>
        <c:delete val="0"/>
        <c:axPos val="l"/>
        <c:numFmt formatCode="General" sourceLinked="1"/>
        <c:majorTickMark val="out"/>
        <c:minorTickMark val="none"/>
        <c:tickLblPos val="nextTo"/>
        <c:spPr>
          <a:ln w="12700" cap="rnd">
            <a:prstDash val="sysDot"/>
          </a:ln>
        </c:spPr>
        <c:txPr>
          <a:bodyPr lIns="2">
            <a:spAutoFit/>
          </a:bodyPr>
          <a:lstStyle/>
          <a:p>
            <a:pPr algn="r">
              <a:defRPr sz="1000" b="0" i="0" kern="1200">
                <a:latin typeface="+mn-lt"/>
              </a:defRPr>
            </a:pPr>
            <a:endParaRPr lang="en-US"/>
          </a:p>
        </c:txPr>
        <c:crossAx val="103819136"/>
        <c:crosses val="autoZero"/>
        <c:auto val="1"/>
        <c:lblAlgn val="ctr"/>
        <c:lblOffset val="100"/>
        <c:noMultiLvlLbl val="0"/>
      </c:catAx>
      <c:valAx>
        <c:axId val="103819136"/>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6256550743657052"/>
              <c:y val="0.86179918259802113"/>
            </c:manualLayout>
          </c:layout>
          <c:overlay val="0"/>
        </c:title>
        <c:numFmt formatCode="0%" sourceLinked="1"/>
        <c:majorTickMark val="out"/>
        <c:minorTickMark val="none"/>
        <c:tickLblPos val="none"/>
        <c:crossAx val="103817600"/>
        <c:crosses val="autoZero"/>
        <c:crossBetween val="between"/>
      </c:valAx>
    </c:plotArea>
    <c:legend>
      <c:legendPos val="b"/>
      <c:layout>
        <c:manualLayout>
          <c:xMode val="edge"/>
          <c:yMode val="edge"/>
          <c:x val="0.11696062992125988"/>
          <c:y val="0.89702895125743454"/>
          <c:w val="0.86197163995167558"/>
          <c:h val="6.4945618523059551E-2"/>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3"/>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mmm\-yy</c:formatCode>
                <c:ptCount val="4"/>
                <c:pt idx="0">
                  <c:v>40238</c:v>
                </c:pt>
                <c:pt idx="1">
                  <c:v>40969</c:v>
                </c:pt>
                <c:pt idx="2">
                  <c:v>41699</c:v>
                </c:pt>
                <c:pt idx="3">
                  <c:v>42430</c:v>
                </c:pt>
              </c:numCache>
            </c:numRef>
          </c:cat>
          <c:val>
            <c:numRef>
              <c:f>Sheet1!$B$2:$B$5</c:f>
              <c:numCache>
                <c:formatCode>0</c:formatCode>
                <c:ptCount val="4"/>
                <c:pt idx="0">
                  <c:v>88</c:v>
                </c:pt>
                <c:pt idx="1">
                  <c:v>84</c:v>
                </c:pt>
                <c:pt idx="2">
                  <c:v>85</c:v>
                </c:pt>
                <c:pt idx="3">
                  <c:v>87</c:v>
                </c:pt>
              </c:numCache>
            </c:numRef>
          </c:val>
        </c:ser>
        <c:dLbls>
          <c:showLegendKey val="0"/>
          <c:showVal val="0"/>
          <c:showCatName val="0"/>
          <c:showSerName val="0"/>
          <c:showPercent val="0"/>
          <c:showBubbleSize val="0"/>
        </c:dLbls>
        <c:gapWidth val="50"/>
        <c:axId val="103955456"/>
        <c:axId val="103965440"/>
      </c:barChart>
      <c:catAx>
        <c:axId val="103955456"/>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103965440"/>
        <c:crosses val="autoZero"/>
        <c:auto val="0"/>
        <c:lblAlgn val="ctr"/>
        <c:lblOffset val="100"/>
        <c:noMultiLvlLbl val="0"/>
      </c:catAx>
      <c:valAx>
        <c:axId val="103965440"/>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0395545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27534906660575"/>
          <c:y val="4.4636894678016854E-2"/>
          <c:w val="0.45614633827315598"/>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1"/>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dLbl>
              <c:idx val="3"/>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mmm\-yy</c:formatCode>
                <c:ptCount val="2"/>
                <c:pt idx="0">
                  <c:v>41699</c:v>
                </c:pt>
                <c:pt idx="1">
                  <c:v>42430</c:v>
                </c:pt>
              </c:numCache>
            </c:numRef>
          </c:cat>
          <c:val>
            <c:numRef>
              <c:f>Sheet1!$B$2:$B$3</c:f>
              <c:numCache>
                <c:formatCode>0</c:formatCode>
                <c:ptCount val="2"/>
                <c:pt idx="0">
                  <c:v>83</c:v>
                </c:pt>
                <c:pt idx="1">
                  <c:v>81</c:v>
                </c:pt>
              </c:numCache>
            </c:numRef>
          </c:val>
        </c:ser>
        <c:dLbls>
          <c:showLegendKey val="0"/>
          <c:showVal val="0"/>
          <c:showCatName val="0"/>
          <c:showSerName val="0"/>
          <c:showPercent val="0"/>
          <c:showBubbleSize val="0"/>
        </c:dLbls>
        <c:gapWidth val="50"/>
        <c:axId val="105224448"/>
        <c:axId val="105230336"/>
      </c:barChart>
      <c:catAx>
        <c:axId val="105224448"/>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105230336"/>
        <c:crosses val="autoZero"/>
        <c:auto val="0"/>
        <c:lblAlgn val="ctr"/>
        <c:lblOffset val="100"/>
        <c:noMultiLvlLbl val="0"/>
      </c:catAx>
      <c:valAx>
        <c:axId val="105230336"/>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052244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mmm\-yy</c:formatCode>
                <c:ptCount val="7"/>
                <c:pt idx="0">
                  <c:v>37135</c:v>
                </c:pt>
                <c:pt idx="1">
                  <c:v>38749</c:v>
                </c:pt>
                <c:pt idx="2">
                  <c:v>39630</c:v>
                </c:pt>
                <c:pt idx="3">
                  <c:v>40238</c:v>
                </c:pt>
                <c:pt idx="4">
                  <c:v>40969</c:v>
                </c:pt>
                <c:pt idx="5">
                  <c:v>41699</c:v>
                </c:pt>
                <c:pt idx="6">
                  <c:v>42430</c:v>
                </c:pt>
              </c:numCache>
            </c:numRef>
          </c:cat>
          <c:val>
            <c:numRef>
              <c:f>Sheet1!$B$2:$B$8</c:f>
              <c:numCache>
                <c:formatCode>0</c:formatCode>
                <c:ptCount val="7"/>
                <c:pt idx="0">
                  <c:v>84</c:v>
                </c:pt>
                <c:pt idx="1">
                  <c:v>84</c:v>
                </c:pt>
                <c:pt idx="2">
                  <c:v>82</c:v>
                </c:pt>
                <c:pt idx="3">
                  <c:v>83</c:v>
                </c:pt>
                <c:pt idx="4">
                  <c:v>81</c:v>
                </c:pt>
                <c:pt idx="5">
                  <c:v>80</c:v>
                </c:pt>
                <c:pt idx="6">
                  <c:v>80</c:v>
                </c:pt>
              </c:numCache>
            </c:numRef>
          </c:val>
        </c:ser>
        <c:dLbls>
          <c:showLegendKey val="0"/>
          <c:showVal val="0"/>
          <c:showCatName val="0"/>
          <c:showSerName val="0"/>
          <c:showPercent val="0"/>
          <c:showBubbleSize val="0"/>
        </c:dLbls>
        <c:gapWidth val="50"/>
        <c:axId val="105297792"/>
        <c:axId val="105299328"/>
      </c:barChart>
      <c:catAx>
        <c:axId val="105297792"/>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105299328"/>
        <c:crosses val="autoZero"/>
        <c:auto val="0"/>
        <c:lblAlgn val="ctr"/>
        <c:lblOffset val="100"/>
        <c:noMultiLvlLbl val="0"/>
      </c:catAx>
      <c:valAx>
        <c:axId val="105299328"/>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0529779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9139626042279789"/>
          <c:y val="4.4636894678016854E-2"/>
          <c:w val="0.25802542691696384"/>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1"/>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dLbl>
              <c:idx val="3"/>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mmm\-yy</c:formatCode>
                <c:ptCount val="2"/>
                <c:pt idx="0">
                  <c:v>41699</c:v>
                </c:pt>
                <c:pt idx="1">
                  <c:v>42430</c:v>
                </c:pt>
              </c:numCache>
            </c:numRef>
          </c:cat>
          <c:val>
            <c:numRef>
              <c:f>Sheet1!$B$2:$B$3</c:f>
              <c:numCache>
                <c:formatCode>0</c:formatCode>
                <c:ptCount val="2"/>
                <c:pt idx="0">
                  <c:v>81</c:v>
                </c:pt>
                <c:pt idx="1">
                  <c:v>78</c:v>
                </c:pt>
              </c:numCache>
            </c:numRef>
          </c:val>
        </c:ser>
        <c:dLbls>
          <c:showLegendKey val="0"/>
          <c:showVal val="0"/>
          <c:showCatName val="0"/>
          <c:showSerName val="0"/>
          <c:showPercent val="0"/>
          <c:showBubbleSize val="0"/>
        </c:dLbls>
        <c:gapWidth val="50"/>
        <c:axId val="114176768"/>
        <c:axId val="114178304"/>
      </c:barChart>
      <c:catAx>
        <c:axId val="114176768"/>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114178304"/>
        <c:crosses val="autoZero"/>
        <c:auto val="0"/>
        <c:lblAlgn val="ctr"/>
        <c:lblOffset val="100"/>
        <c:noMultiLvlLbl val="0"/>
      </c:catAx>
      <c:valAx>
        <c:axId val="114178304"/>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1417676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0.65441</cdr:x>
      <cdr:y>0.50904</cdr:y>
    </cdr:from>
    <cdr:to>
      <cdr:x>0.76022</cdr:x>
      <cdr:y>0.6401</cdr:y>
    </cdr:to>
    <cdr:sp macro="" textlink="">
      <cdr:nvSpPr>
        <cdr:cNvPr id="2" name="TextBox 1"/>
        <cdr:cNvSpPr txBox="1"/>
      </cdr:nvSpPr>
      <cdr:spPr>
        <a:xfrm xmlns:a="http://schemas.openxmlformats.org/drawingml/2006/main">
          <a:off x="3908225" y="2240075"/>
          <a:ext cx="631916" cy="576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2800" b="1" dirty="0" smtClean="0">
              <a:latin typeface="Century Gothic" panose="020B0502020202020204" pitchFamily="34" charset="0"/>
            </a:rPr>
            <a:t>%</a:t>
          </a:r>
          <a:endParaRPr lang="en-NZ" sz="2800" b="1" dirty="0">
            <a:latin typeface="Century Gothic" panose="020B0502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0.39948</cdr:x>
      <cdr:y>0.50997</cdr:y>
    </cdr:from>
    <cdr:to>
      <cdr:x>0.50529</cdr:x>
      <cdr:y>0.64103</cdr:y>
    </cdr:to>
    <cdr:sp macro="" textlink="">
      <cdr:nvSpPr>
        <cdr:cNvPr id="2" name="TextBox 1"/>
        <cdr:cNvSpPr txBox="1"/>
      </cdr:nvSpPr>
      <cdr:spPr>
        <a:xfrm xmlns:a="http://schemas.openxmlformats.org/drawingml/2006/main">
          <a:off x="1346983" y="1704957"/>
          <a:ext cx="356776" cy="4381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1600" b="1" dirty="0" smtClean="0">
              <a:latin typeface="Century Gothic" panose="020B0502020202020204" pitchFamily="34" charset="0"/>
            </a:rPr>
            <a:t>%</a:t>
          </a:r>
          <a:endParaRPr lang="en-NZ" sz="1600" b="1" dirty="0">
            <a:latin typeface="Century Gothic" panose="020B0502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0.65441</cdr:x>
      <cdr:y>0.50904</cdr:y>
    </cdr:from>
    <cdr:to>
      <cdr:x>0.76022</cdr:x>
      <cdr:y>0.6401</cdr:y>
    </cdr:to>
    <cdr:sp macro="" textlink="">
      <cdr:nvSpPr>
        <cdr:cNvPr id="2" name="TextBox 1"/>
        <cdr:cNvSpPr txBox="1"/>
      </cdr:nvSpPr>
      <cdr:spPr>
        <a:xfrm xmlns:a="http://schemas.openxmlformats.org/drawingml/2006/main">
          <a:off x="3908225" y="2240075"/>
          <a:ext cx="631916" cy="576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2800" b="1" dirty="0" smtClean="0">
              <a:latin typeface="Century Gothic" panose="020B0502020202020204" pitchFamily="34" charset="0"/>
            </a:rPr>
            <a:t>%</a:t>
          </a:r>
          <a:endParaRPr lang="en-NZ" sz="2800" b="1" dirty="0">
            <a:latin typeface="Century Gothic" panose="020B0502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0.42636</cdr:x>
      <cdr:y>0.56072</cdr:y>
    </cdr:from>
    <cdr:to>
      <cdr:x>0.53217</cdr:x>
      <cdr:y>0.69178</cdr:y>
    </cdr:to>
    <cdr:sp macro="" textlink="">
      <cdr:nvSpPr>
        <cdr:cNvPr id="2" name="TextBox 1"/>
        <cdr:cNvSpPr txBox="1"/>
      </cdr:nvSpPr>
      <cdr:spPr>
        <a:xfrm xmlns:a="http://schemas.openxmlformats.org/drawingml/2006/main">
          <a:off x="1495153" y="1874652"/>
          <a:ext cx="371051" cy="4381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1600" b="1" dirty="0" smtClean="0">
              <a:latin typeface="Century Gothic" panose="020B0502020202020204" pitchFamily="34" charset="0"/>
            </a:rPr>
            <a:t>%</a:t>
          </a:r>
          <a:endParaRPr lang="en-NZ" sz="1600" b="1" dirty="0">
            <a:latin typeface="Century Gothic" panose="020B0502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0.27242</cdr:x>
      <cdr:y>0.47691</cdr:y>
    </cdr:from>
    <cdr:to>
      <cdr:x>0.37823</cdr:x>
      <cdr:y>0.60797</cdr:y>
    </cdr:to>
    <cdr:sp macro="" textlink="">
      <cdr:nvSpPr>
        <cdr:cNvPr id="2" name="TextBox 1"/>
        <cdr:cNvSpPr txBox="1"/>
      </cdr:nvSpPr>
      <cdr:spPr>
        <a:xfrm xmlns:a="http://schemas.openxmlformats.org/drawingml/2006/main">
          <a:off x="1626965" y="2098654"/>
          <a:ext cx="631916" cy="5767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2800" b="1" dirty="0" smtClean="0">
              <a:latin typeface="Century Gothic" panose="020B0502020202020204" pitchFamily="34" charset="0"/>
            </a:rPr>
            <a:t>%</a:t>
          </a:r>
          <a:endParaRPr lang="en-NZ" sz="2800" b="1" dirty="0">
            <a:latin typeface="Century Gothic" panose="020B0502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46EE092-77DC-4412-A1C3-9996E9263B60}" type="datetime1">
              <a:rPr lang="en-US" altLang="en-US"/>
              <a:pPr>
                <a:defRPr/>
              </a:pPr>
              <a:t>5/9/2016</a:t>
            </a:fld>
            <a:endParaRPr lang="en-US" altLang="en-US"/>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F29186C-9F80-42DD-9D26-14352978B122}" type="slidenum">
              <a:rPr lang="en-US" altLang="en-US"/>
              <a:pPr/>
              <a:t>‹#›</a:t>
            </a:fld>
            <a:endParaRPr lang="en-US" altLang="en-US"/>
          </a:p>
        </p:txBody>
      </p:sp>
    </p:spTree>
    <p:extLst>
      <p:ext uri="{BB962C8B-B14F-4D97-AF65-F5344CB8AC3E}">
        <p14:creationId xmlns:p14="http://schemas.microsoft.com/office/powerpoint/2010/main" val="907263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3E3B108-F2A7-42B6-937E-8F40C226DEB4}" type="datetime1">
              <a:rPr lang="en-US" altLang="en-US"/>
              <a:pPr>
                <a:defRPr/>
              </a:pPr>
              <a:t>5/9/2016</a:t>
            </a:fld>
            <a:endParaRPr lang="en-US"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noProof="0" smtClean="0"/>
              <a:t>Click to edit Master text styles</a:t>
            </a:r>
          </a:p>
          <a:p>
            <a:pPr lvl="1"/>
            <a:r>
              <a:rPr lang="en-AU" altLang="en-US" noProof="0" smtClean="0"/>
              <a:t>Second level</a:t>
            </a:r>
          </a:p>
          <a:p>
            <a:pPr lvl="2"/>
            <a:r>
              <a:rPr lang="en-AU" altLang="en-US" noProof="0" smtClean="0"/>
              <a:t>Third level</a:t>
            </a:r>
          </a:p>
          <a:p>
            <a:pPr lvl="3"/>
            <a:r>
              <a:rPr lang="en-AU" altLang="en-US" noProof="0" smtClean="0"/>
              <a:t>Fourth level</a:t>
            </a:r>
          </a:p>
          <a:p>
            <a:pPr lvl="4"/>
            <a:r>
              <a:rPr lang="en-AU" altLang="en-US" noProof="0" smtClean="0"/>
              <a:t>Fifth level</a:t>
            </a:r>
            <a:endParaRPr lang="en-US" altLang="en-US"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695AC410-EFFD-4149-B589-F2B8955AC1BF}" type="slidenum">
              <a:rPr lang="en-US" altLang="en-US"/>
              <a:pPr/>
              <a:t>‹#›</a:t>
            </a:fld>
            <a:endParaRPr lang="en-US" altLang="en-US"/>
          </a:p>
        </p:txBody>
      </p:sp>
    </p:spTree>
    <p:extLst>
      <p:ext uri="{BB962C8B-B14F-4D97-AF65-F5344CB8AC3E}">
        <p14:creationId xmlns:p14="http://schemas.microsoft.com/office/powerpoint/2010/main" val="3878085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95AC410-EFFD-4149-B589-F2B8955AC1BF}" type="slidenum">
              <a:rPr lang="en-US" altLang="en-US" smtClean="0"/>
              <a:pPr/>
              <a:t>3</a:t>
            </a:fld>
            <a:endParaRPr lang="en-US" altLang="en-US"/>
          </a:p>
        </p:txBody>
      </p:sp>
    </p:spTree>
    <p:extLst>
      <p:ext uri="{BB962C8B-B14F-4D97-AF65-F5344CB8AC3E}">
        <p14:creationId xmlns:p14="http://schemas.microsoft.com/office/powerpoint/2010/main" val="161921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23</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23</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23</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52217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24</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24</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24</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396288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32</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32</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32</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343378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33</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33</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33</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963979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34</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34</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34</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53786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35</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35</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35</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604811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36</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36</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36</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318303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37</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37</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37</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324758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40</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40</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40</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71994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7</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7</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7</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76322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9</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9</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9</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155634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10</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10</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10</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53203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11</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11</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11</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83272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12</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12</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12</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34557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13</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13</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13</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23583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95AC410-EFFD-4149-B589-F2B8955AC1BF}" type="slidenum">
              <a:rPr lang="en-US" altLang="en-US" smtClean="0"/>
              <a:pPr/>
              <a:t>18</a:t>
            </a:fld>
            <a:endParaRPr lang="en-US" altLang="en-US"/>
          </a:p>
        </p:txBody>
      </p:sp>
    </p:spTree>
    <p:extLst>
      <p:ext uri="{BB962C8B-B14F-4D97-AF65-F5344CB8AC3E}">
        <p14:creationId xmlns:p14="http://schemas.microsoft.com/office/powerpoint/2010/main" val="35032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22</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22</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22</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4120033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2 Pictures">
    <p:spTree>
      <p:nvGrpSpPr>
        <p:cNvPr id="1" name=""/>
        <p:cNvGrpSpPr/>
        <p:nvPr/>
      </p:nvGrpSpPr>
      <p:grpSpPr>
        <a:xfrm>
          <a:off x="0" y="0"/>
          <a:ext cx="0" cy="0"/>
          <a:chOff x="0" y="0"/>
          <a:chExt cx="0" cy="0"/>
        </a:xfrm>
      </p:grpSpPr>
      <p:sp>
        <p:nvSpPr>
          <p:cNvPr id="6" name="Rectangle 5"/>
          <p:cNvSpPr/>
          <p:nvPr/>
        </p:nvSpPr>
        <p:spPr>
          <a:xfrm>
            <a:off x="6729413" y="338138"/>
            <a:ext cx="1941512" cy="1924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7" name="Rectangle 6"/>
          <p:cNvSpPr/>
          <p:nvPr/>
        </p:nvSpPr>
        <p:spPr>
          <a:xfrm>
            <a:off x="4632325" y="2386013"/>
            <a:ext cx="1939925" cy="1924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pic>
        <p:nvPicPr>
          <p:cNvPr id="8" name="Picture 6" descr="UMR Logo 2012 blue on white cropp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2688" y="6040627"/>
            <a:ext cx="1516900" cy="73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6729413" y="2386013"/>
            <a:ext cx="1941512" cy="19240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2" name="Title 1"/>
          <p:cNvSpPr>
            <a:spLocks noGrp="1"/>
          </p:cNvSpPr>
          <p:nvPr>
            <p:ph type="ctrTitle"/>
          </p:nvPr>
        </p:nvSpPr>
        <p:spPr>
          <a:xfrm>
            <a:off x="347714" y="4588940"/>
            <a:ext cx="8127421" cy="635000"/>
          </a:xfrm>
          <a:prstGeom prst="rect">
            <a:avLst/>
          </a:prstGeom>
        </p:spPr>
        <p:txBody>
          <a:bodyPr>
            <a:noAutofit/>
          </a:bodyPr>
          <a:lstStyle>
            <a:lvl1pPr>
              <a:defRPr sz="3600" b="1">
                <a:solidFill>
                  <a:schemeClr val="tx2">
                    <a:lumMod val="75000"/>
                  </a:schemeClr>
                </a:solidFill>
                <a:latin typeface="Century Gothic"/>
                <a:cs typeface="Century Gothic"/>
              </a:defRPr>
            </a:lvl1pPr>
          </a:lstStyle>
          <a:p>
            <a:r>
              <a:rPr lang="en-AU" dirty="0" smtClean="0"/>
              <a:t>Click to edit Master title style</a:t>
            </a:r>
            <a:endParaRPr dirty="0"/>
          </a:p>
        </p:txBody>
      </p:sp>
      <p:sp>
        <p:nvSpPr>
          <p:cNvPr id="3" name="Subtitle 2"/>
          <p:cNvSpPr>
            <a:spLocks noGrp="1"/>
          </p:cNvSpPr>
          <p:nvPr>
            <p:ph type="subTitle" idx="1"/>
          </p:nvPr>
        </p:nvSpPr>
        <p:spPr>
          <a:xfrm>
            <a:off x="347713" y="5230528"/>
            <a:ext cx="4038600" cy="748553"/>
          </a:xfrm>
          <a:prstGeom prst="rect">
            <a:avLst/>
          </a:prstGeo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11" name="Picture Placeholder 12"/>
          <p:cNvSpPr>
            <a:spLocks noGrp="1"/>
          </p:cNvSpPr>
          <p:nvPr>
            <p:ph type="pic" sz="quarter" idx="12"/>
          </p:nvPr>
        </p:nvSpPr>
        <p:spPr>
          <a:xfrm>
            <a:off x="428300" y="337909"/>
            <a:ext cx="4007246" cy="3971627"/>
          </a:xfrm>
          <a:prstGeom prst="rect">
            <a:avLst/>
          </a:prstGeom>
        </p:spPr>
        <p:txBody>
          <a:bodyPr/>
          <a:lstStyle>
            <a:lvl1pPr>
              <a:buNone/>
              <a:defRPr/>
            </a:lvl1pPr>
          </a:lstStyle>
          <a:p>
            <a:pPr lvl="0"/>
            <a:r>
              <a:rPr lang="en-AU" noProof="0" dirty="0" smtClean="0"/>
              <a:t>Drag picture to placeholder or click icon to add</a:t>
            </a:r>
            <a:endParaRPr noProof="0" dirty="0"/>
          </a:p>
        </p:txBody>
      </p:sp>
      <p:sp>
        <p:nvSpPr>
          <p:cNvPr id="13" name="Picture Placeholder 12"/>
          <p:cNvSpPr>
            <a:spLocks noGrp="1"/>
          </p:cNvSpPr>
          <p:nvPr>
            <p:ph type="pic" sz="quarter" idx="16"/>
          </p:nvPr>
        </p:nvSpPr>
        <p:spPr>
          <a:xfrm>
            <a:off x="4631845" y="337909"/>
            <a:ext cx="1940879" cy="1923627"/>
          </a:xfrm>
          <a:prstGeom prst="rect">
            <a:avLst/>
          </a:prstGeom>
        </p:spPr>
        <p:txBody>
          <a:bodyPr/>
          <a:lstStyle>
            <a:lvl1pPr>
              <a:buNone/>
              <a:defRPr/>
            </a:lvl1pPr>
          </a:lstStyle>
          <a:p>
            <a:pPr lvl="0"/>
            <a:r>
              <a:rPr lang="en-AU" noProof="0" smtClean="0"/>
              <a:t>Drag picture to placeholder or click icon to add</a:t>
            </a:r>
            <a:endParaRPr noProof="0"/>
          </a:p>
        </p:txBody>
      </p:sp>
      <p:pic>
        <p:nvPicPr>
          <p:cNvPr id="12" name="Picture 1" descr="C:\Users\Thomas.B\Desktop\logo-desktop.png"/>
          <p:cNvPicPr>
            <a:picLocks noChangeAspect="1" noChangeArrowheads="1"/>
          </p:cNvPicPr>
          <p:nvPr userDrawn="1"/>
        </p:nvPicPr>
        <p:blipFill>
          <a:blip r:embed="rId3" cstate="print"/>
          <a:srcRect/>
          <a:stretch>
            <a:fillRect/>
          </a:stretch>
        </p:blipFill>
        <p:spPr bwMode="auto">
          <a:xfrm>
            <a:off x="332788" y="6076804"/>
            <a:ext cx="2619376" cy="571500"/>
          </a:xfrm>
          <a:prstGeom prst="rect">
            <a:avLst/>
          </a:prstGeom>
          <a:noFill/>
        </p:spPr>
      </p:pic>
    </p:spTree>
    <p:extLst>
      <p:ext uri="{BB962C8B-B14F-4D97-AF65-F5344CB8AC3E}">
        <p14:creationId xmlns:p14="http://schemas.microsoft.com/office/powerpoint/2010/main" val="35036017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2 Pictures">
    <p:spTree>
      <p:nvGrpSpPr>
        <p:cNvPr id="1" name=""/>
        <p:cNvGrpSpPr/>
        <p:nvPr/>
      </p:nvGrpSpPr>
      <p:grpSpPr>
        <a:xfrm>
          <a:off x="0" y="0"/>
          <a:ext cx="0" cy="0"/>
          <a:chOff x="0" y="0"/>
          <a:chExt cx="0" cy="0"/>
        </a:xfrm>
      </p:grpSpPr>
      <p:sp>
        <p:nvSpPr>
          <p:cNvPr id="7" name="Rectangle 6"/>
          <p:cNvSpPr/>
          <p:nvPr/>
        </p:nvSpPr>
        <p:spPr>
          <a:xfrm>
            <a:off x="6729413" y="338137"/>
            <a:ext cx="1941512" cy="19240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itchFamily="34" charset="0"/>
                <a:ea typeface="ＭＳ Ｐゴシック" pitchFamily="34" charset="-128"/>
              </a:defRPr>
            </a:lvl1pPr>
            <a:lvl2pPr marL="37931725" indent="-37474525" eaLnBrk="0" hangingPunct="0">
              <a:defRPr sz="2400">
                <a:solidFill>
                  <a:schemeClr val="tx1"/>
                </a:solidFill>
                <a:latin typeface="Century Gothic" pitchFamily="34" charset="0"/>
                <a:ea typeface="ＭＳ Ｐゴシック" pitchFamily="34" charset="-128"/>
              </a:defRPr>
            </a:lvl2pPr>
            <a:lvl3pPr eaLnBrk="0" hangingPunct="0">
              <a:defRPr sz="2400">
                <a:solidFill>
                  <a:schemeClr val="tx1"/>
                </a:solidFill>
                <a:latin typeface="Century Gothic" pitchFamily="34" charset="0"/>
                <a:ea typeface="ＭＳ Ｐゴシック" pitchFamily="34" charset="-128"/>
              </a:defRPr>
            </a:lvl3pPr>
            <a:lvl4pPr eaLnBrk="0" hangingPunct="0">
              <a:defRPr sz="2400">
                <a:solidFill>
                  <a:schemeClr val="tx1"/>
                </a:solidFill>
                <a:latin typeface="Century Gothic" pitchFamily="34" charset="0"/>
                <a:ea typeface="ＭＳ Ｐゴシック" pitchFamily="34" charset="-128"/>
              </a:defRPr>
            </a:lvl4pPr>
            <a:lvl5pPr eaLnBrk="0" hangingPunct="0">
              <a:defRPr sz="2400">
                <a:solidFill>
                  <a:schemeClr val="tx1"/>
                </a:solidFill>
                <a:latin typeface="Century Gothic"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eaLnBrk="1" hangingPunct="1"/>
            <a:endParaRPr lang="en-US" altLang="en-US" sz="1800" dirty="0">
              <a:solidFill>
                <a:srgbClr val="FFFFFF"/>
              </a:solidFill>
            </a:endParaRPr>
          </a:p>
        </p:txBody>
      </p:sp>
      <p:sp>
        <p:nvSpPr>
          <p:cNvPr id="8" name="Rectangle 7"/>
          <p:cNvSpPr/>
          <p:nvPr/>
        </p:nvSpPr>
        <p:spPr>
          <a:xfrm>
            <a:off x="4632327" y="2386013"/>
            <a:ext cx="1939925" cy="1924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itchFamily="34" charset="0"/>
                <a:ea typeface="ＭＳ Ｐゴシック" pitchFamily="34" charset="-128"/>
              </a:defRPr>
            </a:lvl1pPr>
            <a:lvl2pPr marL="37931725" indent="-37474525" eaLnBrk="0" hangingPunct="0">
              <a:defRPr sz="2400">
                <a:solidFill>
                  <a:schemeClr val="tx1"/>
                </a:solidFill>
                <a:latin typeface="Century Gothic" pitchFamily="34" charset="0"/>
                <a:ea typeface="ＭＳ Ｐゴシック" pitchFamily="34" charset="-128"/>
              </a:defRPr>
            </a:lvl2pPr>
            <a:lvl3pPr eaLnBrk="0" hangingPunct="0">
              <a:defRPr sz="2400">
                <a:solidFill>
                  <a:schemeClr val="tx1"/>
                </a:solidFill>
                <a:latin typeface="Century Gothic" pitchFamily="34" charset="0"/>
                <a:ea typeface="ＭＳ Ｐゴシック" pitchFamily="34" charset="-128"/>
              </a:defRPr>
            </a:lvl3pPr>
            <a:lvl4pPr eaLnBrk="0" hangingPunct="0">
              <a:defRPr sz="2400">
                <a:solidFill>
                  <a:schemeClr val="tx1"/>
                </a:solidFill>
                <a:latin typeface="Century Gothic" pitchFamily="34" charset="0"/>
                <a:ea typeface="ＭＳ Ｐゴシック" pitchFamily="34" charset="-128"/>
              </a:defRPr>
            </a:lvl4pPr>
            <a:lvl5pPr eaLnBrk="0" hangingPunct="0">
              <a:defRPr sz="2400">
                <a:solidFill>
                  <a:schemeClr val="tx1"/>
                </a:solidFill>
                <a:latin typeface="Century Gothic"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eaLnBrk="1" hangingPunct="1"/>
            <a:endParaRPr lang="en-US" altLang="en-US" sz="1800" dirty="0">
              <a:solidFill>
                <a:srgbClr val="FFFFFF"/>
              </a:solidFill>
            </a:endParaRPr>
          </a:p>
        </p:txBody>
      </p:sp>
      <p:pic>
        <p:nvPicPr>
          <p:cNvPr id="9" name="Picture 6" descr="UMR Logo 2012 blue on white cropp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937796"/>
            <a:ext cx="3642721" cy="176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29413" y="2386013"/>
            <a:ext cx="1941512" cy="19240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itchFamily="34" charset="0"/>
                <a:ea typeface="ＭＳ Ｐゴシック" pitchFamily="34" charset="-128"/>
              </a:defRPr>
            </a:lvl1pPr>
            <a:lvl2pPr marL="37931725" indent="-37474525" eaLnBrk="0" hangingPunct="0">
              <a:defRPr sz="2400">
                <a:solidFill>
                  <a:schemeClr val="tx1"/>
                </a:solidFill>
                <a:latin typeface="Century Gothic" pitchFamily="34" charset="0"/>
                <a:ea typeface="ＭＳ Ｐゴシック" pitchFamily="34" charset="-128"/>
              </a:defRPr>
            </a:lvl2pPr>
            <a:lvl3pPr eaLnBrk="0" hangingPunct="0">
              <a:defRPr sz="2400">
                <a:solidFill>
                  <a:schemeClr val="tx1"/>
                </a:solidFill>
                <a:latin typeface="Century Gothic" pitchFamily="34" charset="0"/>
                <a:ea typeface="ＭＳ Ｐゴシック" pitchFamily="34" charset="-128"/>
              </a:defRPr>
            </a:lvl3pPr>
            <a:lvl4pPr eaLnBrk="0" hangingPunct="0">
              <a:defRPr sz="2400">
                <a:solidFill>
                  <a:schemeClr val="tx1"/>
                </a:solidFill>
                <a:latin typeface="Century Gothic" pitchFamily="34" charset="0"/>
                <a:ea typeface="ＭＳ Ｐゴシック" pitchFamily="34" charset="-128"/>
              </a:defRPr>
            </a:lvl4pPr>
            <a:lvl5pPr eaLnBrk="0" hangingPunct="0">
              <a:defRPr sz="2400">
                <a:solidFill>
                  <a:schemeClr val="tx1"/>
                </a:solidFill>
                <a:latin typeface="Century Gothic"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eaLnBrk="1" hangingPunct="1"/>
            <a:endParaRPr lang="en-US" altLang="en-US" sz="1800" dirty="0">
              <a:solidFill>
                <a:srgbClr val="FFFFFF"/>
              </a:solidFill>
            </a:endParaRPr>
          </a:p>
        </p:txBody>
      </p:sp>
      <p:sp>
        <p:nvSpPr>
          <p:cNvPr id="13" name="Picture Placeholder 12"/>
          <p:cNvSpPr>
            <a:spLocks noGrp="1"/>
          </p:cNvSpPr>
          <p:nvPr>
            <p:ph type="pic" sz="quarter" idx="16"/>
          </p:nvPr>
        </p:nvSpPr>
        <p:spPr>
          <a:xfrm>
            <a:off x="4631846" y="337909"/>
            <a:ext cx="1940879" cy="1923627"/>
          </a:xfrm>
          <a:prstGeom prst="rect">
            <a:avLst/>
          </a:prstGeom>
        </p:spPr>
        <p:txBody>
          <a:bodyPr/>
          <a:lstStyle>
            <a:lvl1pPr>
              <a:buNone/>
              <a:defRPr/>
            </a:lvl1pPr>
          </a:lstStyle>
          <a:p>
            <a:pPr lvl="0"/>
            <a:r>
              <a:rPr lang="en-US" noProof="0" dirty="0" smtClean="0"/>
              <a:t>Click icon to add picture</a:t>
            </a:r>
            <a:endParaRPr noProof="0" dirty="0"/>
          </a:p>
        </p:txBody>
      </p:sp>
      <p:sp>
        <p:nvSpPr>
          <p:cNvPr id="4" name="AutoShape 2" descr="data:image/jpeg;base64,/9j/4AAQSkZJRgABAQAAAQABAAD/2wCEAAkGBxQSEhUUEBQUFBQWFh4YGRcYGB4ZHRgYHRgYHyEgHBsYHCgkGR8mHhYWIT0iJSwrOi4uFyAzODMsNygtLiwBCgoKDg0OGhAQGzQlICQsLCwsNCwsLCwsLCwsLCwsLSwsLCwsLCwsLCwsLCwsLCwsLCwsLCwsLCwsLCwsLCwsLP/AABEIAI0A8QMBEQACEQEDEQH/xAAcAAEAAgMBAQEAAAAAAAAAAAAABQYDBAcCAQj/xABHEAACAQMBBAcCCQoFAwUAAAABAgMABBESBQYhMQcTIkFRYXEygRQ1YnKCkZKhshUWI0JSVXOxs+EkM1Nj0aLBwhc0NkPx/8QAGgEBAAMBAQEAAAAAAAAAAAAAAAECAwQFBv/EADYRAAICAQIFAgMGBgEFAAAAAAABAhEDEiEEMTJBURMiYYGRBRQzcaHhQlJyscHw0QYVU7Li/9oADAMBAAIRAxEAPwDuNAKAUAoBQCgFAKAUAoBQCgFAKAUAoBQCgFAKAUAoBQCgFAKAUAoBQCgFAKAUAoBQCgFAKAUAoBQCgFAKAUAoBQCgFAKAUAoBQCgFAKAUAoBQCgFAKAUAoBQCgFAKAUAoBQCgFAKAUAoBQCgFAKAUAoBQCgFAKAUAoBQCgFAKAUAoBQCgFAKAUAoBQCgFAKAUAoBQCgFAKAUAoBQCgK/vXvSliI16uSeWVtMcUYyzY51aMbKylpIX8/Ln903/ANn+1W0LyV1vwPz8uf3Rf/Z/tTQvI1vwPz8uf3Rf/Z/tTQvI1vwPz8uf3Rf/AGf7VGheRrfgfn5c/ui/+z/amheRrfgfn5c/um/+z/ap0LyNb8D8/Ln90X/2f7U0LyNb8HibpHeIB7nZ15BFkBpHXsrk4yaenfJj1K5otv5Zg/1FqmlltRIVBYUAoBQCgFAKAUAoBQCgFAKAUAoBQCgFAKAUAoCg76/G2yvnyfhrSHSzKfUi/VmaigPmaA8vKq+0QM8Bk4zUNpcyVFvkj1mpIPtAKApvS/8AFNx9D+qlaYupGeXpZX6A6lWZoKAUB5kcKCWIAAySe4CgPz7f9JF80zyRTMsZfUkeFxoB4A5GeIHH1NdKxqjleV9jvWy71Z4Y5U9mRAw94zXO1R0p2bVQSKAUB81CgKV0sbYmtbVHtpDGxlCkjHLB4cR5VpjSb3M8jaWxI9HW0JLjZ8Ms7l5G15Y444kYDl5AVXIqlRONtxtk5tGQrFIynBCMQfAhTVVzLPkc46Ht47q7knF1M0oWNCMgDBJOeQHhW2WKXIyxScuZ08t41ibDNAfaA+BqAZoDS2zOUt5nQ4ZY2II7iFJFSuZD5HPuiDeS5u5JxdSmQIiFcgDBJbPIeQrTLFLkY4pOV2SO+vxtsr58n4aiHSy0+qJfc1mamNpxxwQSBnSDx+qossoPa+RyaPfe7+EBtXZL46rA04LYx4588868xcTk1X+h9nL7G4X0NNb11Xvdc/B66SoZTd5kDGIqvVcMj2RkD5WrP3U4pS178uxH2FPEuGqD91vV557fKiV2hte7tNnWwJKyuSCzDLKgyVHHk2Mc/CtZZMmPFHyceHhOF4rjsrW8VWy5N9/kSHR3vBNcCVJzq6vSQ5GOeeBxw7s++r8LllO1Lscv23wOLA4SxKtVqvy7oukcgbipBHiDn+VdlnhNNOmU/pf+Kbj6H9RK0xdSMsvSyBoDqNZmgoBQFK6Wds/B7B0Bw856pfHB9r/pz9daY1cjPLKonPtm7o69iTXJH6Uv1q8P/qjyuPeC7fV4Vo5e+jJQ9llt6FdsdZayW7HtQNlR/tvxH1NqH1VTKt7L4ntRXeiC/lk2g6ySyuvVPwZ2YZ1L3E1bKlRXE3qJrpwvJI0teqkePLSZ0MVz2V56TxqMK5lszaoiN6t8rhLe0tLZ2Ej28bSODlyX4KoJ5E8yefEVMYK22VlN7JC/6N72CA3Edy7zousxoXLHHEhWDZZvLHHFFkTdUHiaV2am8u1rqfZSrfxSJLHcqA8kbIZEKMQcMBkjiDjyqYpKWxDbcNz1Z78m22XBa2hzcuGDMOPVhpXwB8sgjA7sg+FHC5Wwp1FJFv3R3Umt7aSe9lledomwjSMyxgoeBBOGbz7u6qSmm6RpCDStlJ6KZ544r5rROsnECdWvD2ixGeJAOM5591XyVasyxNpOvgSuydwry81y7TuZoG1YClgxPAHPBtKrxxgeFQ5pbRLLG5byZH7mbWntdpi0W4M8DO8Z7WpThGIZck6SCByPjUyScbIi2pVZHboTX11cPbW9zIvWK2t2Zm0Rq3HTk8CSQOHjUy0pXREdTdJnrefZF3seeJ1uGYuCyuCwyVPEMpJzzHrmkWpoSTg+ZN7+76z3BgtrVmTrIo2k0HDM8oUqoYcQACDw/aFVhBLdlpzb2Rkutw76xt5J4bsuwjYyRdohlI7Q4khiASeXdUa4t00S4SirTHQP/m3X8OP8T1ObsRh7ll31+NtlfPk/DVIdLLz6ol3vQxjcRnDlTp+djhWMrp0dGLTrWrlav8jimyYpobpHdZI2WQdY7KwwM9osccvM8K8iClGab8n33Ezw5eGcYtNNbJNb+KXk6Vtvd+FT8LhiXrUcSnGcOoPa7I4E6cnPiBXoZMUV70t1ufKcLx2aS+75Je1px/Lxv+f6EhtpwywMMEGeIg88gnnWmTdL80c3CpxlkT5qMjDvLarctFasAQzdY/iI08CORLFV9CarlSm1D5/JF+ByS4dT4hdlpXxb/wCFb+hAb92CW9osFoujXKC0aZLOoDZPDJIB05J8qx4iChBRgen9kZ55+KeXO7pbN8k/7Xzo0uiq2mWSVirLAUxxBAL6hjTnwGrPqKpwakm/Bv8A9QZMMscEmnO/0rv86ol+l/4puPof1Er1MXUj5HL0MgaA6jWZoKAUBwzpX2g13tFLaLtdViJR4ySFc/8AgPca6MaqNnNkdypG7HuHthU6tbhBHp06BM2nTjGMaOWKjXDmTon5IXcq4fZm1RFPhct1EmDw7WNJHiM6ePgTVpe6NlYe2VGTovvkttpMLhhHkSR5Y4AfUOBJ5eyaZE3HYY3UtyU6a9tQzPBFC6yGPWzlSGC6tIAyOGeBOPTxquJVuWzNOkV3eNDDc2M7AlDDbSA+IjI1AeY08vlCrR3TRWW0kzs+1987WG1a5SWOTsZjQOMu2OC45jjz4cONYKDbo3c0lZzTfDeqTaOzuseAQqlyqKQxbWdDE4yo5ZH11rGOmRlKblGyIXctm2Ut/GzM+pmZByWJWK5HeSCuo+XpVtfu0ldHt1HQdwd7PhljLFM3+IhiYHxdNJw3r3HzHnWc41KzXHO0c23O2xLaWt5JAdMhSFA37Op2BI88cvM1rJW1ZjB1F18Cybl7rRbSga4v7yckOylOtAwBji2vPPOe7hVJS0uki8Ya1bZB7vxwptqNbU5hWdhGc5yojcZyeffxq7tw3KRpT2JboW+MJv4Lf1FqmXpL4upkr08crX6f8lqMPcnN2Kbfg2l5Z3DglGitph5qscasPUFDw8x41pzTRm9mmdl3j3qtUspJlmjcPGQgVgS7MMAAZznJ93HNc8Yu6OhySVlC6BhiW6/hx/zetc3Yywdyzb6/G2yvnyfhqkell59SK9v7e3AvZAzyKqkdUASBp0rxGOZzmvH4mU/Uf6H3f2RhwPhItJN76u+9vn8i8bubcDQRpeZjlK4PWqUEg44ILDDZGOHrwrrxZU4pT5/HufPcdwTjmlPh943/AAu6+m6oz8bPxezb3mDPpzi/D6crfh/0/wBv2M9uL+GVfLV/9f8At+fPSiYIqW+ciG5i0HxhYlkI8QOKfQqi2Wnw19Ox0STk3m/mhK/6ls/rz+Zmt9o9p5lUvLOxjgTvMaEgMf2ULamLHuK+VWU93Lu+X5Iznw/tjibqMFcn8Zdl5dUq/M3bdI7bMt1Kpmf2nJxj5EY5hR3DiT35NWSUPdJ7/wC8jCbnxFY8MXpXJf5k/Px7HP8Af7bE0kwK9dHAFGjIaPWe88cZ99cXE5JOXdL6H0v2PwmLHid059+Uq+Bm3jmlfd2Uz6i2VwW5lOtTHPn616HBOTS1Hzf25DFHiJrFy25ee57rc8w6jWZoKA+UBUtm9HtrDdC6DTPKHZ+24I1NnJwFHiau8jaoosaTst1ULlS3h6PrW8nM8pmWQgA9W4UdnkcFTx/4FXU2lRSWNSds09v9GFrdSGXXLG7e2VIIc/tEMvAnvxj0qVka2IliT3Iza+6exbSFYLmTq2J16usPWk4xyUHs+WnHvqVObdoq4QSpm1b3exru3isTOsioAsfWEo4PIaWKr2u7z86ipp6ibg1pMUPQ7Zh9RlnZf2cqM+RYLn6sVPrMj0Yll2tuZaz20dqVaOGNtSrGdODx7yDnmaoptOy7gmqN/YexIrW3W2j1NGoYds6iQxJOeAz7RqG23ZKikqISy6OrOGcTwCWI8QUV+wVYYKlWB7JHcD4YxirPJJqmVWOKdo+bM6OLKATKgkaOZNDxs+VwDkYONQIPI5o8kmFjiiHXods9eTJcFP2NS8vAsFziretIr6MSXh6OLKOeOeFZImjIICv2SQMcQwPMc8YqvqSqi3pxTtGxu1uLbWMzTQGUuylTrYEYJB5BR4UlNyVExgou0be9O6dvtBUFwHyhJVkbSRnn4g+8VEZOPImUVLmYdo7l209rFbSh2WFQsb5xIoAA9oDB4DvGD4UU2nZDgmqKNsTdLYqzPm5Ny6B2MRI4BAdRIRQWx6+6tHOdGahCyw9Huz9mpLK+zJ3kJQB0LEhVySODKD48zVZuVbl4KPOJ431+NdlfPk/DSHSyJ9SLNtzaaxY/RGVhxwBnT6nHCuLPmWPtbNfUceTIR98VbsywZU8wSD9xFcv/AHBPaUSscri7Wxs7OSCUYspmgbviPaX06t8jHzMVvinjyfhun4/b/g7o8dr/ABoqX6S+q/zZQt5rmaC4aENoEeMBMhcEBuznJC5JwMnHEDhwrlyuUJaT67gceHPgWVq7u757bb1tdc3Sva9y2boW0stuJ3lEKkaS6qNZRDgAM3ZRAByUeeeNdOBNw1N1/v8AY8T7UzYsOZ49Oqt6b9qb3bpbt/Fsztti0gYmCMyyd8jEkn6b5P1cKylxeGD9qt+Txs3G5Mi0t7eFsvojNDvX1pAa2LLnu7ePcRSPHa30f5OeOWS5bGv0sSBtjzleRCf1E+qvUwtNporl6GQlWB1GszQUAoBQCgFAQG/G3TZWcky4L40pnlrbgMjvA5+6rQjborOVKzku4W5zbUeSe7kk6sNhmz2pHxkjJ5AAj6wBW056dkYQhq3ZN759FkcUDS2JlZk4mJjrLD5OBnI8PKqxytvctLEktiy9FV9cm2eO9SRDCwCNIpUtGRniW56SCM+GKrkSu0Xxt1TPO1OlaxhcohebBwWQDT7mYjV6iixSYeWKJrdjfK1v8iByJBxMbjS2PED9YeYqsouPMtGalyMWz9+LWa6NpH1nXBmXimFygOeOfKpcGlZCmm6N7ebeSGwjWS416WbSNK6jnBPL3VEYuXImUlHmQ950j2UUcMrmXTOrMmIyThW0nIzw41KxyZV5IpWa+1+lKygfQOslI5lAMDhyySMn0qVjbDypFh3c3jgvojJbtkA4ZSMMh+UPvz31SUXHmWjJSWxX9s9KNlA5jBeYqcExjKg+GokA+6rrG2VeWKJPdnfa0vjohcrIBnq3GliPEdzD0qsoOPMmM1LkUbZa7L+EXPwQ3PwnqbjOv2OR1/fyrR6qVma0W65mDoF/zbn+HH/N6nN2K4O5Zt9fjbZXz5Pw1SHSzSfVEk96thO79fBktgBlBwTjvH/FeVxfDSlL1Icy0o90VVruRezIA3yZF4j3nDD3GvOeSa2l+pS2fY2jJBRmhcd+Syg+RHaH31K0c09L/wB+Y2J65hju0hNzGjyLMiFxydGJ5FTxBxy7vKvSg1lita3TW/ZnrfZ3F5sSmoSr2t/NdzW29dazoyIYE4JGB2mx36RyHhqxXNxGTU9LdRXbu/8AfieZkm5ybkyINyi/5aD50naPuX2R9Rrl1xj0r67/ALFLNmytLi5OF1EHmx4KP+3uFXhDLme37BJskOkuyEOxJo14hQnHxPWqT95r3uFxrHUV2JyKoEXWpJ1GszQUAoBQCgFAc96bY2NihHJZlLehDAfeRWmLmZZuky9C8ynZwVcakmcN6k6h/wBJWmXqGHpLntK/S3ieaY6Y41LMcE4A8hxPoKolZo3SOdb977QXOzphZSO2XSNzoZMK5OR2gM5CkcK0hBqW5lOacXRk6JN2LdrITyxJJJKzcXUNpVWKhRnl7JPv9KZZO6GKK02VLfOzXZ22Ijafo1/RyhV5DU7Kyj5JCnh8qtI+6G5SS0z2M+5//wAgb+LP+F6iXQI/iFo6cv8A2kP8f/waqYuZpm5HN95D/gdmfwZ/65rWPNmEulfM61YbkWf5OVDBGWaDJk0jXrKZ1auYOaxc3Z0LHHTyOT7rbTeGz2gUYqXjiTI4Y1yFSfslh762kk2jnhJ6WXroc3bt5LZ7iWJJHMhQawGCqoHIHgMknj6Vnlk7o1xRVWTD9GkS3q3dtKYNLhxGqjSCBhgOPANx4fKNV9R1TLemrtHOd0/jG6/g3f8AI1rLpXyMo9b+ZPdAv+bc/wAKP8TVXNyRODm/l/ks++vxtsr58n4apDpZpPqiX6szUwXNnHJ/mIreoBqkscZdSsijTO71t/opWX3XD/KhpRg2naJGsIjRUBuI+Qx31Lxxgkoqt0dfCKtf9Mjam2JbuSWiQk8zjH8qS4bFLdxRyUhFsO3XisKZ9M/zqVw2JcooUjfVQOA4CtqJKb0v/FNx9D+olaYupGeXpZA0B1GszQUAoBQCgFAR28OyEu7eSCX2XXGRzU9xHocGpTp2VkrVHE7X8o7DmfEeY2OGOktFKByII4oePqPOuj2zOdaoM97c3wv9qqLeKDCEjKRAsWI5amPADy4edQoRjuS5yltRcbDo4K7Klt2K/CZSJSc9kSL7K58BxGflE1R5PdZdY/bXcrO6u9tzshGtru1kKhiyjkVJ5gHiGUnjkHvNWlFS3TKRk4bNH3ZWyrrbG0Vup4migVlJJBA0IchFzxYkk5PmfSpbUI0gk5ytmpt+O42ZtZrlYmK9azoSDpdHByNQ5HtEeRApGpRoSuM7NjfLa17tWBZEtJEt4WyTgsWYjGQMZIA8PGkVGL5kzcpLkQm37OV7HZ4WKUlI51YBGyp67vGOGRg1aLVspJPSjvVgh+CIMHPUAY89Fcz5nV2OMbgbsyTpe2syPC7wrpLoRh0fI5jjgge410TklTRzY4OmmbO7G8t1sbrLe6tXZCxYDlhuRKtjDKcColFT3TLRk4bNG1sGG+2rtEXMgmhtgwYjUyrpTkijI1knmcd58hUPTGNdwtUpX2IzdLZ835Ruf0Ug1RXQGUIBLZwASMcamTWlfIiCep/MmehG1kinuVljkjJiT2lK8mbPMeYqMrTSonCmmyxb6/G2yvnyfhqkOll5dSLb+W4NbRmVA6nBVjpOffz91PSnV0PWx243uYb/AHltogS0qk/sqdRPuH/erQwZJckVnxGOHNkFBvfIr9ZcQuls/sNp4r5n9rP/AOZrd8LFqov3I51xck9U1UXyJi42jbzqhSePsyK/E4OFOcYOCK5MmDJtaPQ4fi8cdTu7TX1MO1N7YIhiJuukPBUTjx8yOHuHGtsfDTlz2Ry5OKhHaO7+BqbK3sKHq9oKYpOYYrhSDyzjl61fJw1+7FujPHxVe3Lsye/LFvjV10WPHWP+a5/Sn4Z0+rCrtFT6UL6ObY9y0TB1ygyOWRImefOrxhKM0pFZTjODcWRNVLHUazNBQCgFAKAjNp7XELKpilfXyKBcZwTg6nGOCk+FSlZDdGSbasSxdbqDJlV7JB7TMFA54zlhShZ5g2tDJ+sAGOF14HWY71B4lc8M9/dmlMWjIb2BMduNcgEcQMg8j6VFMWjxDtiIyNFqAdQDgkDIJflx4/5bH0qaYtHt7+AgEyREHOMsOOOeM+FKYtGQX0WjX1iaOWrIxnwzUULNTaO1VQR/opJlkOFMYVhnBP6zDuBOfKpSDYttuQMG7YQKdJ1dkZwDgHk2ARyzTSxaNkbShOMSx8TpHaHE8OHrxH10pi0eLbakcmjQc6+Q4ZHAnJGeAOPvFKFmo28kHVmTLECbqAAvFpNQXgO8cc58ONNLI1I2Zdpw5UFlYFiMjBCkKWOo93AfeKUybRnhvYjwV0JBxgEeBP8AIH6jUCzwdqwf6sf2h3++ppi0Z47hGxpZTnOMEHkcH6jwqCSjb6/G2yvnyfhrSPSzKXUj1vDATNIZbDrU1dmSMsCRge1oPPu4+FdeF+1aZ18GceaNzerHa8o07W3fnbWCx/7kxLBfP9IcVeUl/HO/gv2M4xf8GOvi/wBzzA7lyIrtZZ/10kH6KTyQtwOPQeVS0kvdGl2rmgm79s7fe+T/ACPk9sM/ptmsG/22cKfQKSPqopfy5PrRDiv4sX0bMqxTKpMcMVhH3yucvjyLZYn0HvqLi3u3J+OxappbJQXnueLQOykWzJeRd8MwAdT3kAnPHyPfyzUypP3e1+VyIjbXs9y8PmY/gyZ+LZdXhrkxU6nX4n6IjTG/wnf5syb8Iw2FcB4VgOpcIvcOtTGeJ4+tckq9XZ2dkE1i3VGvWRsdRrM0FAKAUAoCM2zsn4QMFyq6JEwPF1C5z5DV9qpTohqzTg3ZTqurkw4aUSyDBIcqAAMOzHA0rzJ5VOojSat1uiXwPhDaFAVQQcoFLEAEMAcahxYE9gVOojSZYt1z2zJKGZo+rGEACqVRSAMnhpTH0jUaidJ5bdFTFJG0h/SMWZgoB4xaAPQZJ+kaahpPUW62lXxJ23UjODgEsM+0xbBVET2s4XgRTUNJlt93ikSKkg1pK0uplLAltQ4gtk4DYBz3CmoaTO+w+xEiyMvVK2GwM6mRl1eGRqY4xiosmiPt90AFkDyajICCdJOAyxqR22Y+zGRz/XNW1FdIvN0tblll0gyCTTpOAVcEAAMBjCoOIPsDlxqNROk2tkbtLbsNDnSobSp44ZwmTqJyeKE8eWsjkBRysKNGvFunp5TN+oR2RwZVALDzYpG30PM01DSeItz+RaUlgwdSAeDqIwD2mOodg8Dw7Z8sNRGkQ7qOraxP28EaihbgVYE9pzhu0fLieFNQ0nqfdLMSxLLgAvq7Pta2z+qw5Ds8cjHdU6idJvbF2IYGyXDBU0IAunSC5YnmSWJIz6VVuwlRWd92A2rsokgDW/E/Nq8OllJ9SJm/3bZpXlgupIi5yQDwzgDhgjwrWGdKKjKNmM+Hbk5Rk1ZEbS2XBENe0doEoO4vjPljJP1CrriP/HGij4bvkm2REO9Oyp2EDRNBDyhuCCoc9/a5j6XvxULJli9V2T6eGS01Xgsdvu2+P8PfvoPLBzw9zUfExfVBD7rNdM2R21raxsx1u0bkzMOSFslj4BQST7+HjU/eJvaCoj7tCO+R2aFntrZt62JNVhcj9VuxkdxB9k8MeBqI5ckF5RMsWKb8MsMe7szDC7QkKeRJ4eoap+8Q56EPu0+WtkX0i2C22xriISFySpyxGSTImf5Vnr15E6o19P08bV2aVZmh1GszQUAoBQCgFAKAUAoBQCgFAKAUAoBQCgFAKAUAoCH3g3Ztr0KLqPXp9lgSrLnwKkeFWUmuRWUVLmQQ6MbPua5A8OvareoyvpL/AFmxY9G+zo21dR1jDvlZpPuY4P1VDySCxxJ++2PBNF1UsMbx/sFRgenh7qqm0XaT2KyejCxB7AnjH7KTOB95NX9SRT0om7sfcGxtn6xIdcg5PIxkI9NRwD54qHOTJWOKJPbG71rdjFzBHJ4EjiPRhxHuNVUmuRLinzK9/wCmFiPYE6DwWZwPvNX9SRX0onuLoysAwLpLLjuklZh9WeNR6kgscSyfkiD/AEo/siq6mW0o3qgsKAUAoBQCgFAKAUAoBQCgFAKAUAoBQCgFAKAUAoBQCgFAKAUAoBQCgFAKAUAoBQCgFAKAUAoBQCgFAKAUAoBQCgFAKAUAoBQCgFAKAUAoBQCgFAKAUAoBQCgFAKAUAoBQCgFAKAUAoBQCgFAKAUAoBQCgFAKAUAoBQCgFAKAUB//Z"/>
          <p:cNvSpPr>
            <a:spLocks noChangeAspect="1" noChangeArrowheads="1"/>
          </p:cNvSpPr>
          <p:nvPr userDrawn="1"/>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16" name="Group 18"/>
          <p:cNvGraphicFramePr>
            <a:graphicFrameLocks noGrp="1"/>
          </p:cNvGraphicFramePr>
          <p:nvPr userDrawn="1">
            <p:extLst>
              <p:ext uri="{D42A27DB-BD31-4B8C-83A1-F6EECF244321}">
                <p14:modId xmlns:p14="http://schemas.microsoft.com/office/powerpoint/2010/main" val="4003774257"/>
              </p:ext>
            </p:extLst>
          </p:nvPr>
        </p:nvGraphicFramePr>
        <p:xfrm>
          <a:off x="5882851" y="5765676"/>
          <a:ext cx="3048000" cy="914718"/>
        </p:xfrm>
        <a:graphic>
          <a:graphicData uri="http://schemas.openxmlformats.org/drawingml/2006/table">
            <a:tbl>
              <a:tblPr/>
              <a:tblGrid>
                <a:gridCol w="3048000"/>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NZ" sz="1400" b="1"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rPr>
                        <a:t>umr@umr.co.nz</a:t>
                      </a:r>
                      <a:endParaRPr kumimoji="0" lang="en-GB" sz="1400" b="0"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endParaRPr>
                    </a:p>
                  </a:txBody>
                  <a:tcPr marT="45773" marB="45773" horzOverflow="overflow">
                    <a:lnL>
                      <a:noFill/>
                    </a:lnL>
                    <a:lnR>
                      <a:noFill/>
                    </a:lnR>
                    <a:lnT>
                      <a:noFill/>
                    </a:lnT>
                    <a:lnB>
                      <a:noFill/>
                    </a:lnB>
                    <a:lnTlToBr>
                      <a:noFill/>
                    </a:lnTlToBr>
                    <a:lnBlToTr>
                      <a:noFill/>
                    </a:lnBlToTr>
                    <a:noFill/>
                  </a:tcPr>
                </a:tc>
              </a:tr>
              <a:tr h="19087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NZ" sz="1400" b="1"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rPr>
                        <a:t>www.umr.co.nz</a:t>
                      </a:r>
                      <a:endParaRPr kumimoji="0" lang="en-GB" sz="1400" b="0"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endParaRPr>
                    </a:p>
                  </a:txBody>
                  <a:tcPr marT="45773" marB="45773" horzOverflow="overflow">
                    <a:lnL>
                      <a:noFill/>
                    </a:lnL>
                    <a:lnR>
                      <a:noFill/>
                    </a:lnR>
                    <a:lnT>
                      <a:noFill/>
                    </a:lnT>
                    <a:lnB>
                      <a:noFill/>
                    </a:lnB>
                    <a:lnTlToBr>
                      <a:noFill/>
                    </a:lnTlToBr>
                    <a:lnBlToTr>
                      <a:noFill/>
                    </a:lnBlToTr>
                    <a:no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NZ" sz="1400" b="1"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rPr>
                        <a:t>www.facebook.com/umr.research</a:t>
                      </a:r>
                      <a:endParaRPr kumimoji="0" lang="en-GB" sz="1400" b="0"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endParaRPr>
                    </a:p>
                  </a:txBody>
                  <a:tcPr marT="45773" marB="45773" horzOverflow="overflow">
                    <a:lnL>
                      <a:noFill/>
                    </a:lnL>
                    <a:lnR>
                      <a:noFill/>
                    </a:lnR>
                    <a:lnT>
                      <a:noFill/>
                    </a:lnT>
                    <a:lnB>
                      <a:noFill/>
                    </a:lnB>
                    <a:lnTlToBr>
                      <a:noFill/>
                    </a:lnTlToBr>
                    <a:lnBlToTr>
                      <a:noFill/>
                    </a:lnBlToTr>
                    <a:noFill/>
                  </a:tcPr>
                </a:tc>
              </a:tr>
            </a:tbl>
          </a:graphicData>
        </a:graphic>
      </p:graphicFrame>
      <p:graphicFrame>
        <p:nvGraphicFramePr>
          <p:cNvPr id="17" name="Group 19"/>
          <p:cNvGraphicFramePr>
            <a:graphicFrameLocks noGrp="1"/>
          </p:cNvGraphicFramePr>
          <p:nvPr userDrawn="1">
            <p:extLst>
              <p:ext uri="{D42A27DB-BD31-4B8C-83A1-F6EECF244321}">
                <p14:modId xmlns:p14="http://schemas.microsoft.com/office/powerpoint/2010/main" val="815626085"/>
              </p:ext>
            </p:extLst>
          </p:nvPr>
        </p:nvGraphicFramePr>
        <p:xfrm>
          <a:off x="97314" y="6574621"/>
          <a:ext cx="3463570" cy="224400"/>
        </p:xfrm>
        <a:graphic>
          <a:graphicData uri="http://schemas.openxmlformats.org/drawingml/2006/table">
            <a:tbl>
              <a:tblPr/>
              <a:tblGrid>
                <a:gridCol w="1000735"/>
                <a:gridCol w="976936"/>
                <a:gridCol w="808892"/>
                <a:gridCol w="677007"/>
              </a:tblGrid>
              <a:tr h="156043">
                <a:tc>
                  <a:txBody>
                    <a:bodyPr/>
                    <a:lstStyle/>
                    <a:p>
                      <a:pPr marL="0" marR="0" lvl="0" indent="0" algn="ctr" defTabSz="914400" rtl="0" eaLnBrk="0" fontAlgn="base" latinLnBrk="0" hangingPunct="0">
                        <a:lnSpc>
                          <a:spcPct val="100000"/>
                        </a:lnSpc>
                        <a:spcBef>
                          <a:spcPct val="0"/>
                        </a:spcBef>
                        <a:spcAft>
                          <a:spcPct val="0"/>
                        </a:spcAft>
                        <a:buClr>
                          <a:srgbClr val="C00000"/>
                        </a:buClr>
                        <a:buSzPct val="70000"/>
                        <a:buFont typeface="Wingdings" pitchFamily="2" charset="2"/>
                        <a:buNone/>
                        <a:tabLst/>
                      </a:pPr>
                      <a:r>
                        <a:rPr kumimoji="0" lang="en-US" sz="1000" b="1" i="0" u="none" strike="noStrike" cap="none" normalizeH="0" baseline="0" dirty="0" smtClean="0">
                          <a:ln>
                            <a:noFill/>
                          </a:ln>
                          <a:solidFill>
                            <a:schemeClr val="accent2"/>
                          </a:solidFill>
                          <a:effectLst/>
                          <a:latin typeface="Corbel" pitchFamily="34" charset="0"/>
                          <a:ea typeface="Kozuka Gothic Pro L" pitchFamily="34" charset="-128"/>
                          <a:cs typeface="Times New Roman" pitchFamily="18" charset="0"/>
                        </a:rPr>
                        <a:t>WELLINGTON</a:t>
                      </a:r>
                      <a:endParaRPr kumimoji="0" lang="en-US" sz="1000" b="1" i="0" u="none" strike="noStrike" cap="none" normalizeH="0" baseline="0" dirty="0" smtClean="0">
                        <a:ln>
                          <a:noFill/>
                        </a:ln>
                        <a:solidFill>
                          <a:schemeClr val="accent2"/>
                        </a:solidFill>
                        <a:effectLst/>
                        <a:latin typeface="Corbel" pitchFamily="34" charset="0"/>
                        <a:ea typeface="Kozuka Gothic Pro L" pitchFamily="34" charset="-128"/>
                      </a:endParaRPr>
                    </a:p>
                  </a:txBody>
                  <a:tcPr marL="90000" marR="90000" marT="36000" marB="3600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00000"/>
                        </a:buClr>
                        <a:buSzPct val="70000"/>
                        <a:buFont typeface="Wingdings" pitchFamily="2" charset="2"/>
                        <a:buNone/>
                        <a:tabLst/>
                      </a:pPr>
                      <a:r>
                        <a:rPr kumimoji="0" lang="en-US" sz="1000" b="1" i="0" u="none" strike="noStrike" cap="none" normalizeH="0" baseline="0" dirty="0" smtClean="0">
                          <a:ln>
                            <a:noFill/>
                          </a:ln>
                          <a:solidFill>
                            <a:schemeClr val="accent2"/>
                          </a:solidFill>
                          <a:effectLst/>
                          <a:latin typeface="Corbel" pitchFamily="34" charset="0"/>
                          <a:ea typeface="Kozuka Gothic Pro L" pitchFamily="34" charset="-128"/>
                          <a:cs typeface="Times New Roman" pitchFamily="18" charset="0"/>
                        </a:rPr>
                        <a:t>AUCKLAND</a:t>
                      </a:r>
                      <a:endParaRPr kumimoji="0" lang="en-US" sz="1000" b="1" i="0" u="none" strike="noStrike" cap="none" normalizeH="0" baseline="0" dirty="0" smtClean="0">
                        <a:ln>
                          <a:noFill/>
                        </a:ln>
                        <a:solidFill>
                          <a:schemeClr val="accent2"/>
                        </a:solidFill>
                        <a:effectLst/>
                        <a:latin typeface="Corbel" pitchFamily="34" charset="0"/>
                        <a:ea typeface="Kozuka Gothic Pro L" pitchFamily="34" charset="-128"/>
                      </a:endParaRPr>
                    </a:p>
                  </a:txBody>
                  <a:tcPr marL="90000" marR="90000" marT="36000" marB="3600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00000"/>
                        </a:buClr>
                        <a:buSzPct val="70000"/>
                        <a:buFont typeface="Wingdings" pitchFamily="2" charset="2"/>
                        <a:buNone/>
                        <a:tabLst/>
                      </a:pPr>
                      <a:r>
                        <a:rPr kumimoji="0" lang="en-US" sz="1000" b="1" i="0" u="none" strike="noStrike" cap="none" normalizeH="0" baseline="0" dirty="0" smtClean="0">
                          <a:ln>
                            <a:noFill/>
                          </a:ln>
                          <a:solidFill>
                            <a:schemeClr val="accent2"/>
                          </a:solidFill>
                          <a:effectLst/>
                          <a:latin typeface="Corbel" pitchFamily="34" charset="0"/>
                          <a:ea typeface="Kozuka Gothic Pro L" pitchFamily="34" charset="-128"/>
                        </a:rPr>
                        <a:t>SYDNEY</a:t>
                      </a:r>
                    </a:p>
                  </a:txBody>
                  <a:tcPr marL="90000" marR="90000" marT="36000" marB="3600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00000"/>
                        </a:buClr>
                        <a:buSzPct val="70000"/>
                        <a:buFont typeface="Wingdings" pitchFamily="2" charset="2"/>
                        <a:buNone/>
                        <a:tabLst/>
                      </a:pPr>
                      <a:r>
                        <a:rPr kumimoji="0" lang="en-US" sz="1000" b="1" i="0" u="none" strike="noStrike" cap="none" normalizeH="0" baseline="0" dirty="0" smtClean="0">
                          <a:ln>
                            <a:noFill/>
                          </a:ln>
                          <a:solidFill>
                            <a:schemeClr val="accent2"/>
                          </a:solidFill>
                          <a:effectLst/>
                          <a:latin typeface="Corbel" pitchFamily="34" charset="0"/>
                          <a:ea typeface="Kozuka Gothic Pro L" pitchFamily="34" charset="-128"/>
                          <a:cs typeface="Times New Roman" pitchFamily="18" charset="0"/>
                        </a:rPr>
                        <a:t>BERLIN</a:t>
                      </a:r>
                      <a:endParaRPr kumimoji="0" lang="en-US" sz="1000" b="1" i="0" u="none" strike="noStrike" cap="none" normalizeH="0" baseline="0" dirty="0" smtClean="0">
                        <a:ln>
                          <a:noFill/>
                        </a:ln>
                        <a:solidFill>
                          <a:schemeClr val="accent2"/>
                        </a:solidFill>
                        <a:effectLst/>
                        <a:latin typeface="Corbel" pitchFamily="34" charset="0"/>
                        <a:ea typeface="Kozuka Gothic Pro L" pitchFamily="34" charset="-128"/>
                      </a:endParaRPr>
                    </a:p>
                  </a:txBody>
                  <a:tcPr marL="90000" marR="90000" marT="36000" marB="3600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2602851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221981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14434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987925" y="315913"/>
            <a:ext cx="249238"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smtClean="0">
                <a:solidFill>
                  <a:srgbClr val="E28623"/>
                </a:solidFill>
              </a:rPr>
              <a:t>}</a:t>
            </a:r>
            <a:endParaRPr lang="en-US" altLang="en-US" sz="4000" b="1" smtClean="0">
              <a:solidFill>
                <a:srgbClr val="E28623"/>
              </a:solidFill>
            </a:endParaRPr>
          </a:p>
        </p:txBody>
      </p:sp>
      <p:sp>
        <p:nvSpPr>
          <p:cNvPr id="6" name="Rounded Rectangle 5"/>
          <p:cNvSpPr/>
          <p:nvPr userDrawn="1"/>
        </p:nvSpPr>
        <p:spPr>
          <a:xfrm>
            <a:off x="-357945" y="274656"/>
            <a:ext cx="5230541" cy="849704"/>
          </a:xfrm>
          <a:prstGeom prst="roundRect">
            <a:avLst/>
          </a:prstGeom>
          <a:solidFill>
            <a:schemeClr val="accent2">
              <a:lumMod val="50000"/>
            </a:schemeClr>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17" name="Text Placeholder 16"/>
          <p:cNvSpPr>
            <a:spLocks noGrp="1"/>
          </p:cNvSpPr>
          <p:nvPr>
            <p:ph type="body" sz="quarter" idx="10"/>
          </p:nvPr>
        </p:nvSpPr>
        <p:spPr>
          <a:xfrm>
            <a:off x="5192038" y="328675"/>
            <a:ext cx="3728693" cy="686075"/>
          </a:xfrm>
          <a:prstGeom prst="rect">
            <a:avLst/>
          </a:prstGeom>
        </p:spPr>
        <p:txBody>
          <a:bodyPr vert="horz" anchor="ctr" anchorCtr="0"/>
          <a:lstStyle>
            <a:lvl1pPr>
              <a:spcBef>
                <a:spcPts val="0"/>
              </a:spcBef>
              <a:defRPr i="1" baseline="0"/>
            </a:lvl1pPr>
          </a:lstStyle>
          <a:p>
            <a:pPr lvl="0"/>
            <a:r>
              <a:rPr lang="en-AU" smtClean="0"/>
              <a:t>Click to edit Master text styles</a:t>
            </a:r>
          </a:p>
        </p:txBody>
      </p:sp>
      <p:sp>
        <p:nvSpPr>
          <p:cNvPr id="19" name="Chart Placeholder 18"/>
          <p:cNvSpPr>
            <a:spLocks noGrp="1"/>
          </p:cNvSpPr>
          <p:nvPr>
            <p:ph type="chart" sz="quarter" idx="11"/>
          </p:nvPr>
        </p:nvSpPr>
        <p:spPr>
          <a:xfrm>
            <a:off x="769938" y="1405153"/>
            <a:ext cx="7910512" cy="5059147"/>
          </a:xfrm>
          <a:prstGeom prst="rect">
            <a:avLst/>
          </a:prstGeom>
        </p:spPr>
        <p:txBody>
          <a:bodyPr vert="horz"/>
          <a:lstStyle/>
          <a:p>
            <a:pPr lvl="0"/>
            <a:endParaRPr lang="en-US" noProof="0" dirty="0"/>
          </a:p>
        </p:txBody>
      </p:sp>
      <p:sp>
        <p:nvSpPr>
          <p:cNvPr id="4" name="Title 3"/>
          <p:cNvSpPr>
            <a:spLocks noGrp="1"/>
          </p:cNvSpPr>
          <p:nvPr>
            <p:ph type="title"/>
          </p:nvPr>
        </p:nvSpPr>
        <p:spPr>
          <a:xfrm>
            <a:off x="232038" y="337293"/>
            <a:ext cx="4339962" cy="702856"/>
          </a:xfrm>
          <a:prstGeom prst="rect">
            <a:avLst/>
          </a:prstGeom>
        </p:spPr>
        <p:txBody>
          <a:bodyPr vert="horz" anchor="ctr" anchorCtr="0">
            <a:normAutofit/>
          </a:bodyPr>
          <a:lstStyle>
            <a:lvl1pPr>
              <a:defRPr b="0" i="1" spc="0">
                <a:solidFill>
                  <a:srgbClr val="FFFFFF"/>
                </a:solidFill>
                <a:latin typeface="Century Gothic"/>
                <a:cs typeface="Century Gothic"/>
              </a:defRPr>
            </a:lvl1pPr>
          </a:lstStyle>
          <a:p>
            <a:r>
              <a:rPr lang="en-AU" smtClean="0"/>
              <a:t>Click to edit Master title style</a:t>
            </a:r>
            <a:endParaRPr lang="en-US" dirty="0"/>
          </a:p>
        </p:txBody>
      </p:sp>
      <p:sp>
        <p:nvSpPr>
          <p:cNvPr id="7"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438968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a:xfrm>
            <a:off x="-330924" y="268797"/>
            <a:ext cx="9011374"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6" name="TextBox 5"/>
          <p:cNvSpPr txBox="1">
            <a:spLocks noChangeArrowheads="1"/>
          </p:cNvSpPr>
          <p:nvPr userDrawn="1"/>
        </p:nvSpPr>
        <p:spPr bwMode="auto">
          <a:xfrm>
            <a:off x="301625" y="1158875"/>
            <a:ext cx="24765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smtClean="0">
                <a:solidFill>
                  <a:srgbClr val="E28623"/>
                </a:solidFill>
              </a:rPr>
              <a:t>}</a:t>
            </a:r>
            <a:endParaRPr lang="en-US" altLang="en-US" sz="4000" b="1" dirty="0" smtClean="0">
              <a:solidFill>
                <a:srgbClr val="E28623"/>
              </a:solidFill>
            </a:endParaRPr>
          </a:p>
        </p:txBody>
      </p:sp>
      <p:sp>
        <p:nvSpPr>
          <p:cNvPr id="17" name="Text Placeholder 16"/>
          <p:cNvSpPr>
            <a:spLocks noGrp="1"/>
          </p:cNvSpPr>
          <p:nvPr>
            <p:ph type="body" sz="quarter" idx="10"/>
          </p:nvPr>
        </p:nvSpPr>
        <p:spPr>
          <a:xfrm>
            <a:off x="589798" y="1269999"/>
            <a:ext cx="4947402" cy="523876"/>
          </a:xfrm>
          <a:prstGeom prst="rect">
            <a:avLst/>
          </a:prstGeom>
        </p:spPr>
        <p:txBody>
          <a:bodyPr vert="horz" anchor="ctr" anchorCtr="0"/>
          <a:lstStyle>
            <a:lvl1pPr>
              <a:defRPr i="1"/>
            </a:lvl1pPr>
          </a:lstStyle>
          <a:p>
            <a:pPr lvl="0"/>
            <a:r>
              <a:rPr lang="en-AU" smtClean="0"/>
              <a:t>Click to edit Master text styles</a:t>
            </a:r>
          </a:p>
        </p:txBody>
      </p:sp>
      <p:sp>
        <p:nvSpPr>
          <p:cNvPr id="23" name="Chart Placeholder 22"/>
          <p:cNvSpPr>
            <a:spLocks noGrp="1"/>
          </p:cNvSpPr>
          <p:nvPr>
            <p:ph type="chart" sz="quarter" idx="11"/>
          </p:nvPr>
        </p:nvSpPr>
        <p:spPr>
          <a:xfrm>
            <a:off x="589798" y="1882775"/>
            <a:ext cx="7910512"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250039" y="250859"/>
            <a:ext cx="82296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smtClean="0"/>
              <a:t>Click to edit Master title style</a:t>
            </a:r>
            <a:endParaRPr lang="en-US" dirty="0"/>
          </a:p>
        </p:txBody>
      </p:sp>
      <p:sp>
        <p:nvSpPr>
          <p:cNvPr id="8"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1574692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330924" y="268797"/>
            <a:ext cx="6063509"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6" name="TextBox 5"/>
          <p:cNvSpPr txBox="1">
            <a:spLocks noChangeArrowheads="1"/>
          </p:cNvSpPr>
          <p:nvPr userDrawn="1"/>
        </p:nvSpPr>
        <p:spPr bwMode="auto">
          <a:xfrm>
            <a:off x="301625" y="1158875"/>
            <a:ext cx="24765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smtClean="0">
                <a:solidFill>
                  <a:srgbClr val="E28623"/>
                </a:solidFill>
              </a:rPr>
              <a:t>}</a:t>
            </a:r>
            <a:endParaRPr lang="en-US" altLang="en-US" sz="4000" b="1" smtClean="0">
              <a:solidFill>
                <a:srgbClr val="E28623"/>
              </a:solidFill>
            </a:endParaRPr>
          </a:p>
        </p:txBody>
      </p:sp>
      <p:sp>
        <p:nvSpPr>
          <p:cNvPr id="17" name="Text Placeholder 16"/>
          <p:cNvSpPr>
            <a:spLocks noGrp="1"/>
          </p:cNvSpPr>
          <p:nvPr>
            <p:ph type="body" sz="quarter" idx="10"/>
          </p:nvPr>
        </p:nvSpPr>
        <p:spPr>
          <a:xfrm>
            <a:off x="589798" y="1269999"/>
            <a:ext cx="4947402" cy="523876"/>
          </a:xfrm>
          <a:prstGeom prst="rect">
            <a:avLst/>
          </a:prstGeom>
        </p:spPr>
        <p:txBody>
          <a:bodyPr vert="horz" anchor="ctr" anchorCtr="0"/>
          <a:lstStyle>
            <a:lvl1pPr>
              <a:defRPr i="1"/>
            </a:lvl1pPr>
          </a:lstStyle>
          <a:p>
            <a:pPr lvl="0"/>
            <a:r>
              <a:rPr lang="en-AU" smtClean="0"/>
              <a:t>Click to edit Master text styles</a:t>
            </a:r>
          </a:p>
        </p:txBody>
      </p:sp>
      <p:sp>
        <p:nvSpPr>
          <p:cNvPr id="23" name="Chart Placeholder 22"/>
          <p:cNvSpPr>
            <a:spLocks noGrp="1"/>
          </p:cNvSpPr>
          <p:nvPr>
            <p:ph type="chart" sz="quarter" idx="11"/>
          </p:nvPr>
        </p:nvSpPr>
        <p:spPr>
          <a:xfrm>
            <a:off x="589798" y="1882775"/>
            <a:ext cx="7910512"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250039" y="250859"/>
            <a:ext cx="5537474"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smtClean="0"/>
              <a:t>Click to edit Master title style</a:t>
            </a:r>
            <a:endParaRPr lang="en-US" dirty="0"/>
          </a:p>
        </p:txBody>
      </p:sp>
      <p:sp>
        <p:nvSpPr>
          <p:cNvPr id="8"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715403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p:nvSpPr>
        <p:spPr>
          <a:xfrm>
            <a:off x="282575" y="228600"/>
            <a:ext cx="4235450" cy="4187825"/>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7" name="Rectangle 6"/>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8" name="Rectangle 7"/>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defTabSz="914400" eaLnBrk="1" hangingPunct="1">
              <a:defRPr/>
            </a:pPr>
            <a:endParaRPr lang="en-US" altLang="en-US" sz="1800" smtClean="0">
              <a:solidFill>
                <a:srgbClr val="FFFFFF"/>
              </a:solidFill>
            </a:endParaRPr>
          </a:p>
        </p:txBody>
      </p:sp>
      <p:sp>
        <p:nvSpPr>
          <p:cNvPr id="2" name="Title 1"/>
          <p:cNvSpPr>
            <a:spLocks noGrp="1"/>
          </p:cNvSpPr>
          <p:nvPr>
            <p:ph type="ctrTitle"/>
          </p:nvPr>
        </p:nvSpPr>
        <p:spPr>
          <a:xfrm>
            <a:off x="4829377" y="4608464"/>
            <a:ext cx="4038600" cy="933451"/>
          </a:xfrm>
          <a:prstGeom prst="rect">
            <a:avLst/>
          </a:prstGeom>
        </p:spPr>
        <p:txBody>
          <a:bodyPr>
            <a:noAutofit/>
          </a:bodyPr>
          <a:lstStyle>
            <a:lvl1pPr algn="r">
              <a:defRPr sz="2800" b="1" baseline="0">
                <a:latin typeface="Century Gothic"/>
                <a:cs typeface="Century Gothic"/>
              </a:defRPr>
            </a:lvl1pPr>
          </a:lstStyle>
          <a:p>
            <a:r>
              <a:rPr lang="en-AU" smtClean="0"/>
              <a:t>Click to edit Master title style</a:t>
            </a:r>
            <a:endParaRPr dirty="0"/>
          </a:p>
        </p:txBody>
      </p:sp>
      <p:sp>
        <p:nvSpPr>
          <p:cNvPr id="13" name="Picture Placeholder 12"/>
          <p:cNvSpPr>
            <a:spLocks noGrp="1"/>
          </p:cNvSpPr>
          <p:nvPr>
            <p:ph type="pic" sz="quarter" idx="12"/>
          </p:nvPr>
        </p:nvSpPr>
        <p:spPr>
          <a:xfrm>
            <a:off x="4624388" y="228600"/>
            <a:ext cx="2057400" cy="2039112"/>
          </a:xfrm>
          <a:prstGeom prst="rect">
            <a:avLst/>
          </a:prstGeom>
        </p:spPr>
        <p:txBody>
          <a:bodyPr/>
          <a:lstStyle>
            <a:lvl1pPr>
              <a:buNone/>
              <a:defRPr/>
            </a:lvl1pPr>
          </a:lstStyle>
          <a:p>
            <a:pPr lvl="0"/>
            <a:r>
              <a:rPr lang="en-AU"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a:prstGeom prst="rect">
            <a:avLst/>
          </a:prstGeom>
        </p:spPr>
        <p:txBody>
          <a:bodyPr/>
          <a:lstStyle>
            <a:lvl1pPr>
              <a:buNone/>
              <a:defRPr/>
            </a:lvl1pPr>
          </a:lstStyle>
          <a:p>
            <a:pPr lvl="0"/>
            <a:r>
              <a:rPr lang="en-AU" noProof="0" smtClean="0"/>
              <a:t>Drag picture to placeholder or click icon to add</a:t>
            </a:r>
            <a:endParaRPr noProof="0"/>
          </a:p>
        </p:txBody>
      </p:sp>
      <p:sp>
        <p:nvSpPr>
          <p:cNvPr id="11" name="Slide Number Placeholder 4"/>
          <p:cNvSpPr>
            <a:spLocks noGrp="1"/>
          </p:cNvSpPr>
          <p:nvPr>
            <p:ph type="sldNum" sz="quarter" idx="14"/>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40790350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Rounded Rectangle 4"/>
          <p:cNvSpPr/>
          <p:nvPr userDrawn="1"/>
        </p:nvSpPr>
        <p:spPr>
          <a:xfrm>
            <a:off x="-330924" y="268797"/>
            <a:ext cx="9011374"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4" name="Content Placeholder 3"/>
          <p:cNvSpPr>
            <a:spLocks noGrp="1"/>
          </p:cNvSpPr>
          <p:nvPr>
            <p:ph sz="half" idx="2"/>
          </p:nvPr>
        </p:nvSpPr>
        <p:spPr>
          <a:xfrm>
            <a:off x="792180" y="1583766"/>
            <a:ext cx="7793019" cy="4481754"/>
          </a:xfrm>
          <a:prstGeom prst="rect">
            <a:avLst/>
          </a:prstGeom>
        </p:spPr>
        <p:txBody>
          <a:bodyPr>
            <a:normAutofit/>
          </a:bodyPr>
          <a:lstStyle>
            <a:lvl1pPr marL="270000" indent="-266400">
              <a:spcBef>
                <a:spcPts val="0"/>
              </a:spcBef>
              <a:spcAft>
                <a:spcPts val="1200"/>
              </a:spcAft>
              <a:buClr>
                <a:schemeClr val="accent5"/>
              </a:buClr>
              <a:buSzPct val="120000"/>
              <a:buFont typeface="Century Gothic"/>
              <a:buChar char="&gt;"/>
              <a:defRPr sz="2400"/>
            </a:lvl1pPr>
            <a:lvl2pPr>
              <a:buClr>
                <a:schemeClr val="accent2"/>
              </a:buClr>
              <a:buSzPct val="120000"/>
              <a:buFont typeface="Century Gothic"/>
              <a:buChar char="&gt;"/>
              <a:defRPr sz="2400">
                <a:latin typeface="Calibri"/>
                <a:cs typeface="Calibri"/>
              </a:defRPr>
            </a:lvl2pPr>
            <a:lvl3pPr marL="540000" indent="-266400">
              <a:spcBef>
                <a:spcPts val="0"/>
              </a:spcBef>
              <a:spcAft>
                <a:spcPts val="1200"/>
              </a:spcAft>
              <a:buClr>
                <a:schemeClr val="accent2"/>
              </a:buClr>
              <a:buSzPct val="120000"/>
              <a:buFont typeface="Century Gothic"/>
              <a:buChar char="&gt;"/>
              <a:defRPr sz="2400">
                <a:latin typeface="Calibri"/>
                <a:cs typeface="Calibri"/>
              </a:defRPr>
            </a:lvl3pPr>
            <a:lvl4pPr marL="900000" indent="-266400">
              <a:spcBef>
                <a:spcPts val="0"/>
              </a:spcBef>
              <a:spcAft>
                <a:spcPts val="1200"/>
              </a:spcAft>
              <a:buClr>
                <a:schemeClr val="accent4"/>
              </a:buClr>
              <a:buSzPct val="120000"/>
              <a:buFont typeface="Century Gothic"/>
              <a:buChar char="&gt;"/>
              <a:defRPr sz="2400">
                <a:latin typeface="Calibri"/>
                <a:cs typeface="Calibri"/>
              </a:defRPr>
            </a:lvl4pPr>
            <a:lvl5pPr marL="1260000" indent="-266400">
              <a:spcBef>
                <a:spcPts val="0"/>
              </a:spcBef>
              <a:spcAft>
                <a:spcPts val="1200"/>
              </a:spcAft>
              <a:buSzPct val="120000"/>
              <a:buFont typeface="Century Gothic"/>
              <a:buChar char="&gt;"/>
              <a:defRPr sz="2400">
                <a:latin typeface="Calibri"/>
                <a:cs typeface="Calibri"/>
              </a:defRPr>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p:txBody>
      </p:sp>
      <p:sp>
        <p:nvSpPr>
          <p:cNvPr id="16" name="Title 26"/>
          <p:cNvSpPr>
            <a:spLocks noGrp="1"/>
          </p:cNvSpPr>
          <p:nvPr>
            <p:ph type="title"/>
          </p:nvPr>
        </p:nvSpPr>
        <p:spPr>
          <a:xfrm>
            <a:off x="250039" y="250859"/>
            <a:ext cx="8229600" cy="867643"/>
          </a:xfrm>
          <a:prstGeom prst="rect">
            <a:avLst/>
          </a:prstGeom>
        </p:spPr>
        <p:txBody>
          <a:bodyPr vert="horz" anchor="ctr" anchorCtr="0">
            <a:normAutofit/>
          </a:bodyPr>
          <a:lstStyle>
            <a:lvl1pPr>
              <a:defRPr b="0" i="1" spc="0" baseline="0">
                <a:solidFill>
                  <a:schemeClr val="bg1"/>
                </a:solidFill>
                <a:latin typeface="Century Gothic"/>
                <a:cs typeface="Century Gothic"/>
              </a:defRPr>
            </a:lvl1pPr>
          </a:lstStyle>
          <a:p>
            <a:r>
              <a:rPr lang="en-AU" smtClean="0"/>
              <a:t>Click to edit Master title style</a:t>
            </a:r>
            <a:endParaRPr lang="en-US" dirty="0"/>
          </a:p>
        </p:txBody>
      </p:sp>
      <p:sp>
        <p:nvSpPr>
          <p:cNvPr id="7"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8356235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6" name="Rounded Rectangle 5"/>
          <p:cNvSpPr/>
          <p:nvPr userDrawn="1"/>
        </p:nvSpPr>
        <p:spPr>
          <a:xfrm>
            <a:off x="-357945" y="274656"/>
            <a:ext cx="5230541" cy="849704"/>
          </a:xfrm>
          <a:prstGeom prst="roundRect">
            <a:avLst/>
          </a:prstGeom>
          <a:solidFill>
            <a:schemeClr val="accent2">
              <a:lumMod val="50000"/>
            </a:schemeClr>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7" name="Rounded Rectangular Callout 6"/>
          <p:cNvSpPr/>
          <p:nvPr userDrawn="1"/>
        </p:nvSpPr>
        <p:spPr>
          <a:xfrm>
            <a:off x="538163" y="1584325"/>
            <a:ext cx="3779837" cy="4481513"/>
          </a:xfrm>
          <a:prstGeom prst="wedgeRoundRectCallout">
            <a:avLst>
              <a:gd name="adj1" fmla="val -40993"/>
              <a:gd name="adj2" fmla="val 59780"/>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8" name="Rounded Rectangular Callout 7"/>
          <p:cNvSpPr/>
          <p:nvPr userDrawn="1"/>
        </p:nvSpPr>
        <p:spPr>
          <a:xfrm rot="16200000">
            <a:off x="5280025" y="1004888"/>
            <a:ext cx="2620963" cy="3779837"/>
          </a:xfrm>
          <a:prstGeom prst="wedgeRoundRectCallout">
            <a:avLst>
              <a:gd name="adj1" fmla="val -8676"/>
              <a:gd name="adj2" fmla="val 59918"/>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9" name="Rounded Rectangular Callout 8"/>
          <p:cNvSpPr/>
          <p:nvPr userDrawn="1"/>
        </p:nvSpPr>
        <p:spPr>
          <a:xfrm>
            <a:off x="4700588" y="4368800"/>
            <a:ext cx="3779837" cy="1697038"/>
          </a:xfrm>
          <a:prstGeom prst="wedgeRoundRectCallout">
            <a:avLst>
              <a:gd name="adj1" fmla="val 21288"/>
              <a:gd name="adj2" fmla="val 65262"/>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16" name="Title 26"/>
          <p:cNvSpPr>
            <a:spLocks noGrp="1"/>
          </p:cNvSpPr>
          <p:nvPr>
            <p:ph type="title"/>
          </p:nvPr>
        </p:nvSpPr>
        <p:spPr>
          <a:xfrm>
            <a:off x="483719" y="250859"/>
            <a:ext cx="4449781" cy="867643"/>
          </a:xfrm>
          <a:prstGeom prst="rect">
            <a:avLst/>
          </a:prstGeom>
        </p:spPr>
        <p:txBody>
          <a:bodyPr vert="horz" anchor="ctr" anchorCtr="0">
            <a:normAutofit/>
          </a:bodyPr>
          <a:lstStyle>
            <a:lvl1pPr>
              <a:defRPr b="0" i="1" spc="0" baseline="0">
                <a:solidFill>
                  <a:schemeClr val="bg1"/>
                </a:solidFill>
                <a:latin typeface="Century Gothic"/>
                <a:cs typeface="Century Gothic"/>
              </a:defRPr>
            </a:lvl1pPr>
          </a:lstStyle>
          <a:p>
            <a:r>
              <a:rPr lang="en-AU" smtClean="0"/>
              <a:t>Click to edit Master title style</a:t>
            </a:r>
            <a:endParaRPr lang="en-US" dirty="0"/>
          </a:p>
        </p:txBody>
      </p:sp>
      <p:sp>
        <p:nvSpPr>
          <p:cNvPr id="5" name="Content Placeholder 3"/>
          <p:cNvSpPr>
            <a:spLocks noGrp="1"/>
          </p:cNvSpPr>
          <p:nvPr>
            <p:ph sz="half" idx="10"/>
          </p:nvPr>
        </p:nvSpPr>
        <p:spPr>
          <a:xfrm>
            <a:off x="4866639" y="1838960"/>
            <a:ext cx="3423921" cy="2072641"/>
          </a:xfrm>
          <a:custGeom>
            <a:avLst/>
            <a:gdLst>
              <a:gd name="connsiteX0" fmla="*/ 0 w 3779820"/>
              <a:gd name="connsiteY0" fmla="*/ 0 h 2489759"/>
              <a:gd name="connsiteX1" fmla="*/ 3779820 w 3779820"/>
              <a:gd name="connsiteY1" fmla="*/ 0 h 2489759"/>
              <a:gd name="connsiteX2" fmla="*/ 3779820 w 3779820"/>
              <a:gd name="connsiteY2" fmla="*/ 2489759 h 2489759"/>
              <a:gd name="connsiteX3" fmla="*/ 0 w 3779820"/>
              <a:gd name="connsiteY3" fmla="*/ 2489759 h 2489759"/>
              <a:gd name="connsiteX4" fmla="*/ 0 w 3779820"/>
              <a:gd name="connsiteY4" fmla="*/ 0 h 248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820" h="2489759">
                <a:moveTo>
                  <a:pt x="0" y="0"/>
                </a:moveTo>
                <a:lnTo>
                  <a:pt x="3779820" y="0"/>
                </a:lnTo>
                <a:lnTo>
                  <a:pt x="3779820" y="2489759"/>
                </a:lnTo>
                <a:lnTo>
                  <a:pt x="0" y="2489759"/>
                </a:lnTo>
                <a:lnTo>
                  <a:pt x="0" y="0"/>
                </a:lnTo>
                <a:close/>
              </a:path>
            </a:pathLst>
          </a:custGeom>
          <a:ln>
            <a:noFill/>
          </a:ln>
        </p:spPr>
        <p:txBody>
          <a:bodyPr>
            <a:normAutofit/>
          </a:bodyPr>
          <a:lstStyle>
            <a:lvl1pPr>
              <a:spcAft>
                <a:spcPts val="600"/>
              </a:spcAft>
              <a:buClr>
                <a:schemeClr val="accent5"/>
              </a:buClr>
              <a:buSzPct val="120000"/>
              <a:buFont typeface="Century Gothic"/>
              <a:buNone/>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None/>
              <a:defRPr sz="2400">
                <a:latin typeface="Calibri"/>
                <a:cs typeface="Calibri"/>
              </a:defRPr>
            </a:lvl3pPr>
            <a:lvl4pPr>
              <a:buClr>
                <a:schemeClr val="accent4"/>
              </a:buClr>
              <a:buSzPct val="120000"/>
              <a:buFont typeface="Century Gothic"/>
              <a:buNone/>
              <a:defRPr sz="2400">
                <a:latin typeface="Calibri"/>
                <a:cs typeface="Calibri"/>
              </a:defRPr>
            </a:lvl4pPr>
            <a:lvl5pPr>
              <a:buSzPct val="120000"/>
              <a:buFont typeface="Century Gothic"/>
              <a:buNone/>
              <a:defRPr sz="2400">
                <a:latin typeface="Calibri"/>
                <a:cs typeface="Calibri"/>
              </a:defRPr>
            </a:lvl5pPr>
            <a:lvl6pPr>
              <a:defRPr sz="1600"/>
            </a:lvl6pPr>
            <a:lvl7pPr>
              <a:defRPr sz="1600"/>
            </a:lvl7pPr>
            <a:lvl8pPr>
              <a:defRPr sz="1600"/>
            </a:lvl8pPr>
            <a:lvl9pPr>
              <a:defRPr sz="1600"/>
            </a:lvl9pPr>
          </a:lstStyle>
          <a:p>
            <a:pPr lvl="0"/>
            <a:r>
              <a:rPr lang="en-AU" dirty="0" smtClean="0"/>
              <a:t>Click to edit Master text styles</a:t>
            </a:r>
          </a:p>
        </p:txBody>
      </p:sp>
      <p:sp>
        <p:nvSpPr>
          <p:cNvPr id="10" name="Content Placeholder 3"/>
          <p:cNvSpPr>
            <a:spLocks noGrp="1"/>
          </p:cNvSpPr>
          <p:nvPr>
            <p:ph sz="half" idx="12"/>
          </p:nvPr>
        </p:nvSpPr>
        <p:spPr>
          <a:xfrm>
            <a:off x="792480" y="1838960"/>
            <a:ext cx="3271521" cy="3952240"/>
          </a:xfrm>
          <a:custGeom>
            <a:avLst/>
            <a:gdLst>
              <a:gd name="connsiteX0" fmla="*/ 0 w 3779820"/>
              <a:gd name="connsiteY0" fmla="*/ 0 h 2489759"/>
              <a:gd name="connsiteX1" fmla="*/ 3779820 w 3779820"/>
              <a:gd name="connsiteY1" fmla="*/ 0 h 2489759"/>
              <a:gd name="connsiteX2" fmla="*/ 3779820 w 3779820"/>
              <a:gd name="connsiteY2" fmla="*/ 2489759 h 2489759"/>
              <a:gd name="connsiteX3" fmla="*/ 0 w 3779820"/>
              <a:gd name="connsiteY3" fmla="*/ 2489759 h 2489759"/>
              <a:gd name="connsiteX4" fmla="*/ 0 w 3779820"/>
              <a:gd name="connsiteY4" fmla="*/ 0 h 248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820" h="2489759">
                <a:moveTo>
                  <a:pt x="0" y="0"/>
                </a:moveTo>
                <a:lnTo>
                  <a:pt x="3779820" y="0"/>
                </a:lnTo>
                <a:lnTo>
                  <a:pt x="3779820" y="2489759"/>
                </a:lnTo>
                <a:lnTo>
                  <a:pt x="0" y="2489759"/>
                </a:lnTo>
                <a:lnTo>
                  <a:pt x="0" y="0"/>
                </a:lnTo>
                <a:close/>
              </a:path>
            </a:pathLst>
          </a:custGeom>
          <a:ln>
            <a:noFill/>
          </a:ln>
        </p:spPr>
        <p:txBody>
          <a:bodyPr>
            <a:normAutofit/>
          </a:bodyPr>
          <a:lstStyle>
            <a:lvl1pPr>
              <a:spcAft>
                <a:spcPts val="600"/>
              </a:spcAft>
              <a:buClr>
                <a:schemeClr val="accent5"/>
              </a:buClr>
              <a:buSzPct val="120000"/>
              <a:buFont typeface="Century Gothic"/>
              <a:buNone/>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None/>
              <a:defRPr sz="2400">
                <a:latin typeface="Calibri"/>
                <a:cs typeface="Calibri"/>
              </a:defRPr>
            </a:lvl3pPr>
            <a:lvl4pPr>
              <a:buClr>
                <a:schemeClr val="accent4"/>
              </a:buClr>
              <a:buSzPct val="120000"/>
              <a:buFont typeface="Century Gothic"/>
              <a:buNone/>
              <a:defRPr sz="2400">
                <a:latin typeface="Calibri"/>
                <a:cs typeface="Calibri"/>
              </a:defRPr>
            </a:lvl4pPr>
            <a:lvl5pPr>
              <a:buSzPct val="120000"/>
              <a:buFont typeface="Century Gothic"/>
              <a:buNone/>
              <a:defRPr sz="2400">
                <a:latin typeface="Calibri"/>
                <a:cs typeface="Calibri"/>
              </a:defRPr>
            </a:lvl5pPr>
            <a:lvl6pPr>
              <a:defRPr sz="1600"/>
            </a:lvl6pPr>
            <a:lvl7pPr>
              <a:defRPr sz="1600"/>
            </a:lvl7pPr>
            <a:lvl8pPr>
              <a:defRPr sz="1600"/>
            </a:lvl8pPr>
            <a:lvl9pPr>
              <a:defRPr sz="1600"/>
            </a:lvl9pPr>
          </a:lstStyle>
          <a:p>
            <a:pPr lvl="0"/>
            <a:r>
              <a:rPr lang="en-AU" dirty="0" smtClean="0"/>
              <a:t>Click to edit Master text styles</a:t>
            </a:r>
          </a:p>
        </p:txBody>
      </p:sp>
      <p:sp>
        <p:nvSpPr>
          <p:cNvPr id="13" name="Text Placeholder 12"/>
          <p:cNvSpPr>
            <a:spLocks noGrp="1"/>
          </p:cNvSpPr>
          <p:nvPr>
            <p:ph type="body" sz="quarter" idx="13"/>
          </p:nvPr>
        </p:nvSpPr>
        <p:spPr>
          <a:xfrm>
            <a:off x="4872596" y="4602163"/>
            <a:ext cx="3417329" cy="1189037"/>
          </a:xfrm>
          <a:prstGeom prst="rect">
            <a:avLst/>
          </a:prstGeom>
        </p:spPr>
        <p:txBody>
          <a:bodyPr vert="horz"/>
          <a:lstStyle>
            <a:lvl1pPr>
              <a:defRPr sz="2400"/>
            </a:lvl1pPr>
          </a:lstStyle>
          <a:p>
            <a:pPr lvl="0"/>
            <a:r>
              <a:rPr lang="en-AU" smtClean="0"/>
              <a:t>Click to edit Master text styles</a:t>
            </a:r>
          </a:p>
        </p:txBody>
      </p:sp>
      <p:sp>
        <p:nvSpPr>
          <p:cNvPr id="12" name="Slide Number Placeholder 4"/>
          <p:cNvSpPr>
            <a:spLocks noGrp="1"/>
          </p:cNvSpPr>
          <p:nvPr>
            <p:ph type="sldNum" sz="quarter" idx="14"/>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112848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4" name="Rounded Rectangle 3"/>
          <p:cNvSpPr/>
          <p:nvPr userDrawn="1"/>
        </p:nvSpPr>
        <p:spPr>
          <a:xfrm>
            <a:off x="-357945" y="274656"/>
            <a:ext cx="5230541" cy="849704"/>
          </a:xfrm>
          <a:prstGeom prst="roundRect">
            <a:avLst/>
          </a:prstGeom>
          <a:solidFill>
            <a:schemeClr val="accent2">
              <a:lumMod val="50000"/>
            </a:schemeClr>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5" name="Rounded Rectangular Callout 4"/>
          <p:cNvSpPr/>
          <p:nvPr userDrawn="1"/>
        </p:nvSpPr>
        <p:spPr>
          <a:xfrm>
            <a:off x="538163" y="1411288"/>
            <a:ext cx="8229600" cy="4481512"/>
          </a:xfrm>
          <a:prstGeom prst="wedgeRoundRectCallout">
            <a:avLst>
              <a:gd name="adj1" fmla="val -40993"/>
              <a:gd name="adj2" fmla="val 59780"/>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16" name="Title 26"/>
          <p:cNvSpPr>
            <a:spLocks noGrp="1"/>
          </p:cNvSpPr>
          <p:nvPr>
            <p:ph type="title"/>
          </p:nvPr>
        </p:nvSpPr>
        <p:spPr>
          <a:xfrm>
            <a:off x="483719" y="250859"/>
            <a:ext cx="4449781" cy="867643"/>
          </a:xfrm>
          <a:prstGeom prst="rect">
            <a:avLst/>
          </a:prstGeom>
        </p:spPr>
        <p:txBody>
          <a:bodyPr vert="horz" anchor="ctr" anchorCtr="0">
            <a:normAutofit/>
          </a:bodyPr>
          <a:lstStyle>
            <a:lvl1pPr>
              <a:defRPr b="0" i="1" spc="0" baseline="0">
                <a:solidFill>
                  <a:schemeClr val="bg1"/>
                </a:solidFill>
                <a:latin typeface="Century Gothic"/>
                <a:cs typeface="Century Gothic"/>
              </a:defRPr>
            </a:lvl1pPr>
          </a:lstStyle>
          <a:p>
            <a:r>
              <a:rPr lang="en-AU" smtClean="0"/>
              <a:t>Click to edit Master title style</a:t>
            </a:r>
            <a:endParaRPr lang="en-US" dirty="0"/>
          </a:p>
        </p:txBody>
      </p:sp>
      <p:sp>
        <p:nvSpPr>
          <p:cNvPr id="10" name="Content Placeholder 3"/>
          <p:cNvSpPr>
            <a:spLocks noGrp="1"/>
          </p:cNvSpPr>
          <p:nvPr>
            <p:ph sz="half" idx="12"/>
          </p:nvPr>
        </p:nvSpPr>
        <p:spPr>
          <a:xfrm>
            <a:off x="934720" y="1778000"/>
            <a:ext cx="7498080" cy="3840480"/>
          </a:xfrm>
          <a:custGeom>
            <a:avLst/>
            <a:gdLst>
              <a:gd name="connsiteX0" fmla="*/ 0 w 3779820"/>
              <a:gd name="connsiteY0" fmla="*/ 0 h 2489759"/>
              <a:gd name="connsiteX1" fmla="*/ 3779820 w 3779820"/>
              <a:gd name="connsiteY1" fmla="*/ 0 h 2489759"/>
              <a:gd name="connsiteX2" fmla="*/ 3779820 w 3779820"/>
              <a:gd name="connsiteY2" fmla="*/ 2489759 h 2489759"/>
              <a:gd name="connsiteX3" fmla="*/ 0 w 3779820"/>
              <a:gd name="connsiteY3" fmla="*/ 2489759 h 2489759"/>
              <a:gd name="connsiteX4" fmla="*/ 0 w 3779820"/>
              <a:gd name="connsiteY4" fmla="*/ 0 h 248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820" h="2489759">
                <a:moveTo>
                  <a:pt x="0" y="0"/>
                </a:moveTo>
                <a:lnTo>
                  <a:pt x="3779820" y="0"/>
                </a:lnTo>
                <a:lnTo>
                  <a:pt x="3779820" y="2489759"/>
                </a:lnTo>
                <a:lnTo>
                  <a:pt x="0" y="2489759"/>
                </a:lnTo>
                <a:lnTo>
                  <a:pt x="0" y="0"/>
                </a:lnTo>
                <a:close/>
              </a:path>
            </a:pathLst>
          </a:custGeom>
          <a:ln>
            <a:noFill/>
          </a:ln>
        </p:spPr>
        <p:txBody>
          <a:bodyPr>
            <a:normAutofit/>
          </a:bodyPr>
          <a:lstStyle>
            <a:lvl1pPr>
              <a:spcBef>
                <a:spcPts val="600"/>
              </a:spcBef>
              <a:spcAft>
                <a:spcPts val="600"/>
              </a:spcAft>
              <a:buClr>
                <a:schemeClr val="accent5"/>
              </a:buClr>
              <a:buSzPct val="120000"/>
              <a:buFont typeface="Century Gothic"/>
              <a:buNone/>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None/>
              <a:defRPr sz="2400">
                <a:latin typeface="Calibri"/>
                <a:cs typeface="Calibri"/>
              </a:defRPr>
            </a:lvl3pPr>
            <a:lvl4pPr>
              <a:buClr>
                <a:schemeClr val="accent4"/>
              </a:buClr>
              <a:buSzPct val="120000"/>
              <a:buFont typeface="Century Gothic"/>
              <a:buNone/>
              <a:defRPr sz="2400">
                <a:latin typeface="Calibri"/>
                <a:cs typeface="Calibri"/>
              </a:defRPr>
            </a:lvl4pPr>
            <a:lvl5pPr>
              <a:buSzPct val="120000"/>
              <a:buFont typeface="Century Gothic"/>
              <a:buNone/>
              <a:defRPr sz="2400">
                <a:latin typeface="Calibri"/>
                <a:cs typeface="Calibri"/>
              </a:defRPr>
            </a:lvl5pPr>
            <a:lvl6pPr>
              <a:defRPr sz="1600"/>
            </a:lvl6pPr>
            <a:lvl7pPr>
              <a:defRPr sz="1600"/>
            </a:lvl7pPr>
            <a:lvl8pPr>
              <a:defRPr sz="1600"/>
            </a:lvl8pPr>
            <a:lvl9pPr>
              <a:defRPr sz="1600"/>
            </a:lvl9pPr>
          </a:lstStyle>
          <a:p>
            <a:pPr lvl="0"/>
            <a:r>
              <a:rPr lang="en-AU" dirty="0" smtClean="0"/>
              <a:t>Click to edit Master text styles</a:t>
            </a:r>
          </a:p>
        </p:txBody>
      </p:sp>
      <p:sp>
        <p:nvSpPr>
          <p:cNvPr id="7" name="Slide Number Placeholder 4"/>
          <p:cNvSpPr>
            <a:spLocks noGrp="1"/>
          </p:cNvSpPr>
          <p:nvPr>
            <p:ph type="sldNum" sz="quarter" idx="13"/>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7358372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987925" y="315913"/>
            <a:ext cx="249238"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smtClean="0">
                <a:solidFill>
                  <a:srgbClr val="E28623"/>
                </a:solidFill>
              </a:rPr>
              <a:t>}</a:t>
            </a:r>
            <a:endParaRPr lang="en-US" altLang="en-US" sz="4000" b="1" smtClean="0">
              <a:solidFill>
                <a:srgbClr val="E28623"/>
              </a:solidFill>
            </a:endParaRPr>
          </a:p>
        </p:txBody>
      </p:sp>
      <p:sp>
        <p:nvSpPr>
          <p:cNvPr id="7" name="Rounded Rectangle 6"/>
          <p:cNvSpPr/>
          <p:nvPr userDrawn="1"/>
        </p:nvSpPr>
        <p:spPr>
          <a:xfrm>
            <a:off x="-357945" y="274656"/>
            <a:ext cx="5230541" cy="849704"/>
          </a:xfrm>
          <a:prstGeom prst="roundRect">
            <a:avLst/>
          </a:prstGeom>
          <a:solidFill>
            <a:schemeClr val="accent2">
              <a:lumMod val="50000"/>
            </a:schemeClr>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11" name="Text Placeholder 16"/>
          <p:cNvSpPr>
            <a:spLocks noGrp="1"/>
          </p:cNvSpPr>
          <p:nvPr>
            <p:ph type="body" sz="quarter" idx="10"/>
          </p:nvPr>
        </p:nvSpPr>
        <p:spPr>
          <a:xfrm>
            <a:off x="5192038" y="328675"/>
            <a:ext cx="3728693" cy="686075"/>
          </a:xfrm>
          <a:prstGeom prst="rect">
            <a:avLst/>
          </a:prstGeom>
        </p:spPr>
        <p:txBody>
          <a:bodyPr vert="horz" anchor="ctr" anchorCtr="0"/>
          <a:lstStyle>
            <a:lvl1pPr>
              <a:spcBef>
                <a:spcPts val="0"/>
              </a:spcBef>
              <a:defRPr i="1" baseline="0"/>
            </a:lvl1pPr>
          </a:lstStyle>
          <a:p>
            <a:pPr lvl="0"/>
            <a:r>
              <a:rPr lang="en-AU" smtClean="0"/>
              <a:t>Click to edit Master text styles</a:t>
            </a:r>
          </a:p>
        </p:txBody>
      </p:sp>
      <p:sp>
        <p:nvSpPr>
          <p:cNvPr id="13" name="Title 3"/>
          <p:cNvSpPr>
            <a:spLocks noGrp="1"/>
          </p:cNvSpPr>
          <p:nvPr>
            <p:ph type="title"/>
          </p:nvPr>
        </p:nvSpPr>
        <p:spPr>
          <a:xfrm>
            <a:off x="232038" y="337293"/>
            <a:ext cx="4339962" cy="702856"/>
          </a:xfrm>
          <a:prstGeom prst="rect">
            <a:avLst/>
          </a:prstGeom>
        </p:spPr>
        <p:txBody>
          <a:bodyPr vert="horz" anchor="ctr" anchorCtr="0">
            <a:normAutofit/>
          </a:bodyPr>
          <a:lstStyle>
            <a:lvl1pPr>
              <a:defRPr b="0" i="1" spc="0">
                <a:solidFill>
                  <a:srgbClr val="FFFFFF"/>
                </a:solidFill>
                <a:latin typeface="Century Gothic"/>
                <a:cs typeface="Century Gothic"/>
              </a:defRPr>
            </a:lvl1pPr>
          </a:lstStyle>
          <a:p>
            <a:r>
              <a:rPr lang="en-AU" smtClean="0"/>
              <a:t>Click to edit Master title style</a:t>
            </a:r>
            <a:endParaRPr lang="en-US" dirty="0"/>
          </a:p>
        </p:txBody>
      </p:sp>
      <p:sp>
        <p:nvSpPr>
          <p:cNvPr id="14" name="Content Placeholder 3"/>
          <p:cNvSpPr>
            <a:spLocks noGrp="1"/>
          </p:cNvSpPr>
          <p:nvPr>
            <p:ph sz="half" idx="2"/>
          </p:nvPr>
        </p:nvSpPr>
        <p:spPr>
          <a:xfrm>
            <a:off x="498519" y="1583765"/>
            <a:ext cx="3657600" cy="4542397"/>
          </a:xfrm>
          <a:prstGeom prst="rect">
            <a:avLst/>
          </a:prstGeom>
        </p:spPr>
        <p:txBody>
          <a:bodyPr>
            <a:normAutofit/>
          </a:bodyPr>
          <a:lstStyle>
            <a:lvl1pPr>
              <a:spcAft>
                <a:spcPts val="600"/>
              </a:spcAft>
              <a:buClr>
                <a:schemeClr val="accent5"/>
              </a:buClr>
              <a:buSzPct val="120000"/>
              <a:buFont typeface="Century Gothic"/>
              <a:buChar char="&gt;"/>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Char char="&gt;"/>
              <a:defRPr sz="2400">
                <a:latin typeface="Calibri"/>
                <a:cs typeface="Calibri"/>
              </a:defRPr>
            </a:lvl3pPr>
            <a:lvl4pPr>
              <a:buClr>
                <a:schemeClr val="accent4"/>
              </a:buClr>
              <a:buSzPct val="120000"/>
              <a:buFont typeface="Century Gothic"/>
              <a:buChar char="&gt;"/>
              <a:defRPr sz="2400">
                <a:latin typeface="Calibri"/>
                <a:cs typeface="Calibri"/>
              </a:defRPr>
            </a:lvl4pPr>
            <a:lvl5pPr>
              <a:buSzPct val="120000"/>
              <a:buFont typeface="Century Gothic"/>
              <a:buChar char="&gt;"/>
              <a:defRPr sz="2400">
                <a:latin typeface="Calibri"/>
                <a:cs typeface="Calibri"/>
              </a:defRPr>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p:txBody>
      </p:sp>
      <p:sp>
        <p:nvSpPr>
          <p:cNvPr id="15" name="Content Placeholder 3"/>
          <p:cNvSpPr>
            <a:spLocks noGrp="1"/>
          </p:cNvSpPr>
          <p:nvPr>
            <p:ph sz="half" idx="11"/>
          </p:nvPr>
        </p:nvSpPr>
        <p:spPr>
          <a:xfrm>
            <a:off x="4872596" y="1583765"/>
            <a:ext cx="3657600" cy="4542397"/>
          </a:xfrm>
          <a:prstGeom prst="rect">
            <a:avLst/>
          </a:prstGeom>
        </p:spPr>
        <p:txBody>
          <a:bodyPr>
            <a:normAutofit/>
          </a:bodyPr>
          <a:lstStyle>
            <a:lvl1pPr>
              <a:spcAft>
                <a:spcPts val="600"/>
              </a:spcAft>
              <a:buClr>
                <a:schemeClr val="accent5"/>
              </a:buClr>
              <a:buSzPct val="120000"/>
              <a:buFont typeface="Century Gothic"/>
              <a:buChar char="&gt;"/>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Char char="&gt;"/>
              <a:defRPr sz="2400">
                <a:latin typeface="Calibri"/>
                <a:cs typeface="Calibri"/>
              </a:defRPr>
            </a:lvl3pPr>
            <a:lvl4pPr>
              <a:buClr>
                <a:schemeClr val="accent4"/>
              </a:buClr>
              <a:buSzPct val="120000"/>
              <a:buFont typeface="Century Gothic"/>
              <a:buChar char="&gt;"/>
              <a:defRPr sz="2400">
                <a:latin typeface="Calibri"/>
                <a:cs typeface="Calibri"/>
              </a:defRPr>
            </a:lvl4pPr>
            <a:lvl5pPr>
              <a:buSzPct val="120000"/>
              <a:buFont typeface="Century Gothic"/>
              <a:buChar char="&gt;"/>
              <a:defRPr sz="2400">
                <a:latin typeface="Calibri"/>
                <a:cs typeface="Calibri"/>
              </a:defRPr>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p:txBody>
      </p:sp>
      <p:sp>
        <p:nvSpPr>
          <p:cNvPr id="9"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21037826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descr="UMR Logo 2012 blue on white cropped.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56794" y="6351097"/>
            <a:ext cx="1047995" cy="50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C:\Users\Thomas.B\Desktop\logo-desktop.png"/>
          <p:cNvPicPr>
            <a:picLocks noChangeAspect="1" noChangeArrowheads="1"/>
          </p:cNvPicPr>
          <p:nvPr userDrawn="1"/>
        </p:nvPicPr>
        <p:blipFill>
          <a:blip r:embed="rId15" cstate="print"/>
          <a:srcRect/>
          <a:stretch>
            <a:fillRect/>
          </a:stretch>
        </p:blipFill>
        <p:spPr bwMode="auto">
          <a:xfrm>
            <a:off x="218488" y="6339253"/>
            <a:ext cx="1779164" cy="388181"/>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56" r:id="rId10"/>
    <p:sldLayoutId id="2147483757" r:id="rId11"/>
    <p:sldLayoutId id="214748375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rgbClr val="149DF2"/>
        </a:buClr>
        <a:buSzPct val="100000"/>
        <a:buFont typeface="Lucida Grande" charset="0"/>
        <a:buChar char="•"/>
        <a:defRPr sz="12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rgbClr val="149DF2"/>
        </a:buClr>
        <a:buSzPct val="75000"/>
        <a:buFont typeface="Wingdings" pitchFamily="2" charset="2"/>
        <a:buChar char="n"/>
        <a:defRPr sz="2800"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sz="2400"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149DF2"/>
        </a:buClr>
        <a:buSzPct val="75000"/>
        <a:buFont typeface="Wingdings" pitchFamily="2" charset="2"/>
        <a:buChar char="n"/>
        <a:defRPr sz="2000"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bwMode="auto">
          <a:xfrm>
            <a:off x="347663" y="4589463"/>
            <a:ext cx="81280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solidFill>
                  <a:srgbClr val="004C7B"/>
                </a:solidFill>
                <a:latin typeface="Century Gothic" pitchFamily="34" charset="0"/>
                <a:ea typeface="ＭＳ Ｐゴシック" pitchFamily="34" charset="-128"/>
              </a:rPr>
              <a:t>Privacy concerns and sharing data</a:t>
            </a:r>
          </a:p>
        </p:txBody>
      </p:sp>
      <p:sp>
        <p:nvSpPr>
          <p:cNvPr id="12291" name="Subtitle 2"/>
          <p:cNvSpPr>
            <a:spLocks noGrp="1"/>
          </p:cNvSpPr>
          <p:nvPr>
            <p:ph type="subTitle" idx="1"/>
          </p:nvPr>
        </p:nvSpPr>
        <p:spPr bwMode="auto">
          <a:xfrm>
            <a:off x="347662" y="5230813"/>
            <a:ext cx="5110457" cy="747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1600" dirty="0" smtClean="0">
                <a:solidFill>
                  <a:srgbClr val="898989"/>
                </a:solidFill>
                <a:latin typeface="Calibri" pitchFamily="34" charset="0"/>
                <a:ea typeface="ＭＳ Ｐゴシック" pitchFamily="34" charset="-128"/>
                <a:cs typeface="Calibri" pitchFamily="34" charset="0"/>
              </a:rPr>
              <a:t>Telephone and Online Omnibus Quantitative surveys</a:t>
            </a:r>
          </a:p>
          <a:p>
            <a:pPr eaLnBrk="1" hangingPunct="1"/>
            <a:r>
              <a:rPr lang="en-US" altLang="en-US" sz="1600" dirty="0" smtClean="0">
                <a:solidFill>
                  <a:srgbClr val="898989"/>
                </a:solidFill>
                <a:latin typeface="Calibri" pitchFamily="34" charset="0"/>
                <a:ea typeface="ＭＳ Ｐゴシック" pitchFamily="34" charset="-128"/>
                <a:cs typeface="Calibri" pitchFamily="34" charset="0"/>
              </a:rPr>
              <a:t>March / April 2016</a:t>
            </a:r>
          </a:p>
        </p:txBody>
      </p:sp>
      <p:pic>
        <p:nvPicPr>
          <p:cNvPr id="6" name="Picture 19"/>
          <p:cNvPicPr>
            <a:picLocks noGrp="1" noChangeAspect="1" noChangeArrowheads="1"/>
          </p:cNvPicPr>
          <p:nvPr>
            <p:ph type="pic" sz="quarter" idx="4294967295"/>
          </p:nvPr>
        </p:nvPicPr>
        <p:blipFill>
          <a:blip r:embed="rId2" cstate="print"/>
          <a:srcRect l="12360" r="12360"/>
          <a:stretch>
            <a:fillRect/>
          </a:stretch>
        </p:blipFill>
        <p:spPr bwMode="auto">
          <a:xfrm>
            <a:off x="4631280" y="330945"/>
            <a:ext cx="1940879" cy="1923627"/>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348792" y="331055"/>
            <a:ext cx="4161148" cy="39728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tracking ‘concerned’ (1+2)</a:t>
            </a:r>
            <a:endParaRPr lang="en-AU"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10</a:t>
            </a:fld>
            <a:endParaRPr lang="en-US" altLang="en-US" dirty="0"/>
          </a:p>
        </p:txBody>
      </p:sp>
      <p:graphicFrame>
        <p:nvGraphicFramePr>
          <p:cNvPr id="34" name="Chart 33"/>
          <p:cNvGraphicFramePr/>
          <p:nvPr>
            <p:extLst>
              <p:ext uri="{D42A27DB-BD31-4B8C-83A1-F6EECF244321}">
                <p14:modId xmlns:p14="http://schemas.microsoft.com/office/powerpoint/2010/main" val="1308409860"/>
              </p:ext>
            </p:extLst>
          </p:nvPr>
        </p:nvGraphicFramePr>
        <p:xfrm>
          <a:off x="527900" y="1696825"/>
          <a:ext cx="8333295" cy="2441542"/>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23"/>
          <p:cNvSpPr>
            <a:spLocks noChangeArrowheads="1"/>
          </p:cNvSpPr>
          <p:nvPr/>
        </p:nvSpPr>
        <p:spPr bwMode="auto">
          <a:xfrm>
            <a:off x="507032" y="1816623"/>
            <a:ext cx="4870629" cy="307777"/>
          </a:xfrm>
          <a:prstGeom prst="rect">
            <a:avLst/>
          </a:prstGeom>
          <a:noFill/>
          <a:ln w="9525">
            <a:noFill/>
            <a:miter lim="800000"/>
            <a:headEnd/>
            <a:tailEnd/>
          </a:ln>
        </p:spPr>
        <p:txBody>
          <a:bodyPr wrap="none">
            <a:spAutoFit/>
          </a:bodyPr>
          <a:lstStyle/>
          <a:p>
            <a:pPr>
              <a:spcBef>
                <a:spcPct val="20000"/>
              </a:spcBef>
            </a:pPr>
            <a:r>
              <a:rPr lang="en-NZ" sz="1400" b="1" i="1" dirty="0" smtClean="0">
                <a:solidFill>
                  <a:schemeClr val="accent5"/>
                </a:solidFill>
                <a:latin typeface="Calibri" pitchFamily="34" charset="0"/>
              </a:rPr>
              <a:t>‘The </a:t>
            </a:r>
            <a:r>
              <a:rPr lang="en-NZ" sz="1400" b="1" i="1" dirty="0">
                <a:solidFill>
                  <a:schemeClr val="accent5"/>
                </a:solidFill>
                <a:latin typeface="Calibri" pitchFamily="34" charset="0"/>
              </a:rPr>
              <a:t>information children put on the internet about </a:t>
            </a:r>
            <a:r>
              <a:rPr lang="en-NZ" sz="1400" b="1" i="1" dirty="0" smtClean="0">
                <a:solidFill>
                  <a:schemeClr val="accent5"/>
                </a:solidFill>
                <a:latin typeface="Calibri" pitchFamily="34" charset="0"/>
              </a:rPr>
              <a:t>themselves’</a:t>
            </a:r>
            <a:endParaRPr lang="en-GB" sz="1400" b="1" i="1" dirty="0">
              <a:solidFill>
                <a:schemeClr val="accent5"/>
              </a:solidFill>
              <a:latin typeface="Calibri" pitchFamily="34" charset="0"/>
            </a:endParaRPr>
          </a:p>
        </p:txBody>
      </p:sp>
      <p:graphicFrame>
        <p:nvGraphicFramePr>
          <p:cNvPr id="12" name="Chart 11"/>
          <p:cNvGraphicFramePr/>
          <p:nvPr>
            <p:extLst>
              <p:ext uri="{D42A27DB-BD31-4B8C-83A1-F6EECF244321}">
                <p14:modId xmlns:p14="http://schemas.microsoft.com/office/powerpoint/2010/main" val="1011088427"/>
              </p:ext>
            </p:extLst>
          </p:nvPr>
        </p:nvGraphicFramePr>
        <p:xfrm>
          <a:off x="510617" y="3970256"/>
          <a:ext cx="8333295" cy="244154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3"/>
          <p:cNvSpPr>
            <a:spLocks noChangeArrowheads="1"/>
          </p:cNvSpPr>
          <p:nvPr/>
        </p:nvSpPr>
        <p:spPr bwMode="auto">
          <a:xfrm>
            <a:off x="489750" y="4184322"/>
            <a:ext cx="3769622" cy="307777"/>
          </a:xfrm>
          <a:prstGeom prst="rect">
            <a:avLst/>
          </a:prstGeom>
          <a:noFill/>
          <a:ln w="9525">
            <a:noFill/>
            <a:miter lim="800000"/>
            <a:headEnd/>
            <a:tailEnd/>
          </a:ln>
        </p:spPr>
        <p:txBody>
          <a:bodyPr wrap="none">
            <a:spAutoFit/>
          </a:bodyPr>
          <a:lstStyle/>
          <a:p>
            <a:pPr>
              <a:spcBef>
                <a:spcPct val="20000"/>
              </a:spcBef>
            </a:pPr>
            <a:r>
              <a:rPr lang="en-NZ" sz="1400" b="1" i="1" dirty="0" smtClean="0">
                <a:solidFill>
                  <a:schemeClr val="accent5"/>
                </a:solidFill>
                <a:latin typeface="Calibri" pitchFamily="34" charset="0"/>
              </a:rPr>
              <a:t>‘Your credit card or banking details being stolen’</a:t>
            </a:r>
            <a:endParaRPr lang="en-GB" sz="1400" b="1" i="1" dirty="0">
              <a:solidFill>
                <a:schemeClr val="accent5"/>
              </a:solidFill>
              <a:latin typeface="Calibri" pitchFamily="34" charset="0"/>
            </a:endParaRPr>
          </a:p>
        </p:txBody>
      </p:sp>
      <p:sp>
        <p:nvSpPr>
          <p:cNvPr id="9" name="TextBox 8"/>
          <p:cNvSpPr txBox="1"/>
          <p:nvPr/>
        </p:nvSpPr>
        <p:spPr>
          <a:xfrm>
            <a:off x="6542203" y="3195685"/>
            <a:ext cx="1875934"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p>
            <a:pPr marL="171450" indent="-171450">
              <a:buFont typeface="Arial" panose="020B0604020202020204" pitchFamily="34" charset="0"/>
              <a:buChar char="•"/>
            </a:pPr>
            <a:r>
              <a:rPr lang="en-NZ" sz="1100" b="1" dirty="0" smtClean="0"/>
              <a:t>Gender:</a:t>
            </a:r>
            <a:r>
              <a:rPr lang="en-NZ" sz="1100" dirty="0" smtClean="0"/>
              <a:t> </a:t>
            </a:r>
            <a:r>
              <a:rPr lang="en-NZ" sz="1100" b="1" dirty="0" smtClean="0">
                <a:solidFill>
                  <a:srgbClr val="B5BC34"/>
                </a:solidFill>
              </a:rPr>
              <a:t>91%</a:t>
            </a:r>
            <a:r>
              <a:rPr lang="en-NZ" sz="1100" dirty="0" smtClean="0"/>
              <a:t> female vs </a:t>
            </a:r>
            <a:r>
              <a:rPr lang="en-NZ" sz="1100" b="1" dirty="0" smtClean="0">
                <a:solidFill>
                  <a:srgbClr val="B5BC34"/>
                </a:solidFill>
              </a:rPr>
              <a:t>83%</a:t>
            </a:r>
            <a:r>
              <a:rPr lang="en-NZ" sz="1100" dirty="0" smtClean="0"/>
              <a:t> male</a:t>
            </a:r>
          </a:p>
        </p:txBody>
      </p:sp>
    </p:spTree>
    <p:extLst>
      <p:ext uri="{BB962C8B-B14F-4D97-AF65-F5344CB8AC3E}">
        <p14:creationId xmlns:p14="http://schemas.microsoft.com/office/powerpoint/2010/main" val="242083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tracking ‘concerned’ (1+2) </a:t>
            </a:r>
            <a:r>
              <a:rPr lang="en-US" altLang="en-US" sz="2000" b="1" dirty="0" smtClean="0">
                <a:latin typeface="Century Gothic" panose="020B0502020202020204" pitchFamily="34" charset="0"/>
                <a:ea typeface="ＭＳ Ｐゴシック" panose="020B0600070205080204" pitchFamily="34" charset="-128"/>
              </a:rPr>
              <a:t>continued</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11</a:t>
            </a:fld>
            <a:endParaRPr lang="en-US" altLang="en-US" dirty="0"/>
          </a:p>
        </p:txBody>
      </p:sp>
      <p:graphicFrame>
        <p:nvGraphicFramePr>
          <p:cNvPr id="34" name="Chart 33"/>
          <p:cNvGraphicFramePr/>
          <p:nvPr>
            <p:extLst>
              <p:ext uri="{D42A27DB-BD31-4B8C-83A1-F6EECF244321}">
                <p14:modId xmlns:p14="http://schemas.microsoft.com/office/powerpoint/2010/main" val="2483957409"/>
              </p:ext>
            </p:extLst>
          </p:nvPr>
        </p:nvGraphicFramePr>
        <p:xfrm>
          <a:off x="527900" y="1696825"/>
          <a:ext cx="8333295" cy="2441542"/>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23"/>
          <p:cNvSpPr>
            <a:spLocks noChangeArrowheads="1"/>
          </p:cNvSpPr>
          <p:nvPr/>
        </p:nvSpPr>
        <p:spPr bwMode="auto">
          <a:xfrm>
            <a:off x="507032" y="1816623"/>
            <a:ext cx="4204100" cy="307777"/>
          </a:xfrm>
          <a:prstGeom prst="rect">
            <a:avLst/>
          </a:prstGeom>
          <a:noFill/>
          <a:ln w="9525">
            <a:noFill/>
            <a:miter lim="800000"/>
            <a:headEnd/>
            <a:tailEnd/>
          </a:ln>
        </p:spPr>
        <p:txBody>
          <a:bodyPr wrap="none">
            <a:spAutoFit/>
          </a:bodyPr>
          <a:lstStyle/>
          <a:p>
            <a:pPr>
              <a:spcBef>
                <a:spcPct val="20000"/>
              </a:spcBef>
            </a:pPr>
            <a:r>
              <a:rPr lang="en-NZ" sz="1400" b="1" i="1" dirty="0" smtClean="0">
                <a:solidFill>
                  <a:schemeClr val="accent5"/>
                </a:solidFill>
                <a:latin typeface="Calibri" pitchFamily="34" charset="0"/>
              </a:rPr>
              <a:t>‘Security of your personal information on the internet’</a:t>
            </a:r>
            <a:endParaRPr lang="en-GB" sz="1400" b="1" i="1" dirty="0">
              <a:solidFill>
                <a:schemeClr val="accent5"/>
              </a:solidFill>
              <a:latin typeface="Calibri" pitchFamily="34" charset="0"/>
            </a:endParaRPr>
          </a:p>
        </p:txBody>
      </p:sp>
      <p:graphicFrame>
        <p:nvGraphicFramePr>
          <p:cNvPr id="12" name="Chart 11"/>
          <p:cNvGraphicFramePr/>
          <p:nvPr>
            <p:extLst>
              <p:ext uri="{D42A27DB-BD31-4B8C-83A1-F6EECF244321}">
                <p14:modId xmlns:p14="http://schemas.microsoft.com/office/powerpoint/2010/main" val="3982926379"/>
              </p:ext>
            </p:extLst>
          </p:nvPr>
        </p:nvGraphicFramePr>
        <p:xfrm>
          <a:off x="510617" y="3970256"/>
          <a:ext cx="8333295" cy="244154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3"/>
          <p:cNvSpPr>
            <a:spLocks noChangeArrowheads="1"/>
          </p:cNvSpPr>
          <p:nvPr/>
        </p:nvSpPr>
        <p:spPr bwMode="auto">
          <a:xfrm>
            <a:off x="489750" y="4184322"/>
            <a:ext cx="7153177" cy="307777"/>
          </a:xfrm>
          <a:prstGeom prst="rect">
            <a:avLst/>
          </a:prstGeom>
          <a:noFill/>
          <a:ln w="9525">
            <a:noFill/>
            <a:miter lim="800000"/>
            <a:headEnd/>
            <a:tailEnd/>
          </a:ln>
        </p:spPr>
        <p:txBody>
          <a:bodyPr wrap="none">
            <a:spAutoFit/>
          </a:bodyPr>
          <a:lstStyle/>
          <a:p>
            <a:pPr>
              <a:spcBef>
                <a:spcPct val="20000"/>
              </a:spcBef>
            </a:pPr>
            <a:r>
              <a:rPr lang="en-NZ" sz="1400" b="1" i="1" dirty="0">
                <a:solidFill>
                  <a:schemeClr val="accent5"/>
                </a:solidFill>
                <a:latin typeface="Calibri" pitchFamily="34" charset="0"/>
              </a:rPr>
              <a:t>‘Businesses sharing your personal information with other businesses without your </a:t>
            </a:r>
            <a:r>
              <a:rPr lang="en-NZ" sz="1400" b="1" i="1" dirty="0" smtClean="0">
                <a:solidFill>
                  <a:schemeClr val="accent5"/>
                </a:solidFill>
                <a:latin typeface="Calibri" pitchFamily="34" charset="0"/>
              </a:rPr>
              <a:t>permission’</a:t>
            </a:r>
            <a:endParaRPr lang="en-GB" sz="1400" b="1" i="1" dirty="0">
              <a:solidFill>
                <a:schemeClr val="accent5"/>
              </a:solidFill>
              <a:latin typeface="Calibri" pitchFamily="34" charset="0"/>
            </a:endParaRPr>
          </a:p>
        </p:txBody>
      </p:sp>
      <p:sp>
        <p:nvSpPr>
          <p:cNvPr id="9" name="TextBox 8"/>
          <p:cNvSpPr txBox="1"/>
          <p:nvPr/>
        </p:nvSpPr>
        <p:spPr>
          <a:xfrm>
            <a:off x="7253926" y="3204129"/>
            <a:ext cx="1748672"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sz="1100" b="1" dirty="0" smtClean="0">
                <a:solidFill>
                  <a:srgbClr val="B5BC34"/>
                </a:solidFill>
              </a:rPr>
              <a:t>85%</a:t>
            </a:r>
            <a:r>
              <a:rPr lang="en-NZ" sz="1100" dirty="0" smtClean="0"/>
              <a:t> female vs </a:t>
            </a:r>
            <a:r>
              <a:rPr lang="en-NZ" sz="1100" b="1" dirty="0" smtClean="0">
                <a:solidFill>
                  <a:srgbClr val="B5BC34"/>
                </a:solidFill>
              </a:rPr>
              <a:t>75%</a:t>
            </a:r>
            <a:r>
              <a:rPr lang="en-NZ" sz="1100" dirty="0" smtClean="0"/>
              <a:t> male</a:t>
            </a:r>
          </a:p>
        </p:txBody>
      </p:sp>
      <p:sp>
        <p:nvSpPr>
          <p:cNvPr id="13" name="TextBox 12"/>
          <p:cNvSpPr txBox="1"/>
          <p:nvPr/>
        </p:nvSpPr>
        <p:spPr>
          <a:xfrm>
            <a:off x="7283777" y="5496414"/>
            <a:ext cx="1748672"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sz="1100" b="1" dirty="0" smtClean="0">
                <a:solidFill>
                  <a:srgbClr val="B5BC34"/>
                </a:solidFill>
              </a:rPr>
              <a:t>82%</a:t>
            </a:r>
            <a:r>
              <a:rPr lang="en-NZ" sz="1100" dirty="0" smtClean="0"/>
              <a:t> female vs </a:t>
            </a:r>
            <a:r>
              <a:rPr lang="en-NZ" sz="1100" b="1" dirty="0" smtClean="0">
                <a:solidFill>
                  <a:srgbClr val="B5BC34"/>
                </a:solidFill>
              </a:rPr>
              <a:t>73%</a:t>
            </a:r>
            <a:r>
              <a:rPr lang="en-NZ" sz="1100" dirty="0" smtClean="0"/>
              <a:t> male</a:t>
            </a:r>
          </a:p>
        </p:txBody>
      </p:sp>
    </p:spTree>
    <p:extLst>
      <p:ext uri="{BB962C8B-B14F-4D97-AF65-F5344CB8AC3E}">
        <p14:creationId xmlns:p14="http://schemas.microsoft.com/office/powerpoint/2010/main" val="675716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tracking ‘concerned’ (1+2) </a:t>
            </a:r>
            <a:r>
              <a:rPr lang="en-US" altLang="en-US" sz="2000" b="1" dirty="0" smtClean="0">
                <a:latin typeface="Century Gothic" panose="020B0502020202020204" pitchFamily="34" charset="0"/>
                <a:ea typeface="ＭＳ Ｐゴシック" panose="020B0600070205080204" pitchFamily="34" charset="-128"/>
              </a:rPr>
              <a:t>continued</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12</a:t>
            </a:fld>
            <a:endParaRPr lang="en-US" altLang="en-US" dirty="0"/>
          </a:p>
        </p:txBody>
      </p:sp>
      <p:graphicFrame>
        <p:nvGraphicFramePr>
          <p:cNvPr id="34" name="Chart 33"/>
          <p:cNvGraphicFramePr/>
          <p:nvPr>
            <p:extLst>
              <p:ext uri="{D42A27DB-BD31-4B8C-83A1-F6EECF244321}">
                <p14:modId xmlns:p14="http://schemas.microsoft.com/office/powerpoint/2010/main" val="1285556881"/>
              </p:ext>
            </p:extLst>
          </p:nvPr>
        </p:nvGraphicFramePr>
        <p:xfrm>
          <a:off x="527900" y="1696825"/>
          <a:ext cx="8333295" cy="2441542"/>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23"/>
          <p:cNvSpPr>
            <a:spLocks noChangeArrowheads="1"/>
          </p:cNvSpPr>
          <p:nvPr/>
        </p:nvSpPr>
        <p:spPr bwMode="auto">
          <a:xfrm>
            <a:off x="507032" y="1816623"/>
            <a:ext cx="1264705" cy="307777"/>
          </a:xfrm>
          <a:prstGeom prst="rect">
            <a:avLst/>
          </a:prstGeom>
          <a:noFill/>
          <a:ln w="9525">
            <a:noFill/>
            <a:miter lim="800000"/>
            <a:headEnd/>
            <a:tailEnd/>
          </a:ln>
        </p:spPr>
        <p:txBody>
          <a:bodyPr wrap="none">
            <a:spAutoFit/>
          </a:bodyPr>
          <a:lstStyle/>
          <a:p>
            <a:pPr>
              <a:spcBef>
                <a:spcPct val="20000"/>
              </a:spcBef>
            </a:pPr>
            <a:r>
              <a:rPr lang="en-NZ" sz="1400" b="1" i="1" dirty="0" smtClean="0">
                <a:solidFill>
                  <a:schemeClr val="accent5"/>
                </a:solidFill>
                <a:latin typeface="Calibri" pitchFamily="34" charset="0"/>
              </a:rPr>
              <a:t>‘Identity theft’</a:t>
            </a:r>
            <a:endParaRPr lang="en-GB" sz="1400" b="1" i="1" dirty="0">
              <a:solidFill>
                <a:schemeClr val="accent5"/>
              </a:solidFill>
              <a:latin typeface="Calibri" pitchFamily="34" charset="0"/>
            </a:endParaRPr>
          </a:p>
        </p:txBody>
      </p:sp>
      <p:graphicFrame>
        <p:nvGraphicFramePr>
          <p:cNvPr id="12" name="Chart 11"/>
          <p:cNvGraphicFramePr/>
          <p:nvPr>
            <p:extLst>
              <p:ext uri="{D42A27DB-BD31-4B8C-83A1-F6EECF244321}">
                <p14:modId xmlns:p14="http://schemas.microsoft.com/office/powerpoint/2010/main" val="1321388032"/>
              </p:ext>
            </p:extLst>
          </p:nvPr>
        </p:nvGraphicFramePr>
        <p:xfrm>
          <a:off x="510617" y="3970256"/>
          <a:ext cx="8333295" cy="244154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3"/>
          <p:cNvSpPr>
            <a:spLocks noChangeArrowheads="1"/>
          </p:cNvSpPr>
          <p:nvPr/>
        </p:nvSpPr>
        <p:spPr bwMode="auto">
          <a:xfrm>
            <a:off x="489750" y="4184322"/>
            <a:ext cx="8003801" cy="523220"/>
          </a:xfrm>
          <a:prstGeom prst="rect">
            <a:avLst/>
          </a:prstGeom>
          <a:noFill/>
          <a:ln w="9525">
            <a:noFill/>
            <a:miter lim="800000"/>
            <a:headEnd/>
            <a:tailEnd/>
          </a:ln>
        </p:spPr>
        <p:txBody>
          <a:bodyPr wrap="square">
            <a:spAutoFit/>
          </a:bodyPr>
          <a:lstStyle/>
          <a:p>
            <a:pPr>
              <a:spcBef>
                <a:spcPct val="20000"/>
              </a:spcBef>
            </a:pPr>
            <a:r>
              <a:rPr lang="en-NZ" sz="1400" b="1" i="1" dirty="0">
                <a:solidFill>
                  <a:schemeClr val="accent5"/>
                </a:solidFill>
                <a:latin typeface="Calibri" pitchFamily="34" charset="0"/>
              </a:rPr>
              <a:t>‘Government agencies sharing your personal information with other government agencies without your </a:t>
            </a:r>
            <a:r>
              <a:rPr lang="en-NZ" sz="1400" b="1" i="1" dirty="0" smtClean="0">
                <a:solidFill>
                  <a:schemeClr val="accent5"/>
                </a:solidFill>
                <a:latin typeface="Calibri" pitchFamily="34" charset="0"/>
              </a:rPr>
              <a:t>permission’</a:t>
            </a:r>
            <a:endParaRPr lang="en-GB" sz="1400" b="1" i="1" dirty="0">
              <a:solidFill>
                <a:schemeClr val="accent5"/>
              </a:solidFill>
              <a:latin typeface="Calibri" pitchFamily="34" charset="0"/>
            </a:endParaRPr>
          </a:p>
        </p:txBody>
      </p:sp>
      <p:sp>
        <p:nvSpPr>
          <p:cNvPr id="9" name="TextBox 8"/>
          <p:cNvSpPr txBox="1"/>
          <p:nvPr/>
        </p:nvSpPr>
        <p:spPr>
          <a:xfrm>
            <a:off x="5359137" y="3194702"/>
            <a:ext cx="3266388"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sz="1100" b="1" dirty="0" smtClean="0">
                <a:solidFill>
                  <a:srgbClr val="B5BC34"/>
                </a:solidFill>
              </a:rPr>
              <a:t>78%</a:t>
            </a:r>
            <a:r>
              <a:rPr lang="en-NZ" sz="1100" dirty="0" smtClean="0"/>
              <a:t> female vs </a:t>
            </a:r>
            <a:r>
              <a:rPr lang="en-NZ" sz="1100" b="1" dirty="0" smtClean="0">
                <a:solidFill>
                  <a:srgbClr val="B5BC34"/>
                </a:solidFill>
              </a:rPr>
              <a:t>71%</a:t>
            </a:r>
            <a:r>
              <a:rPr lang="en-NZ" sz="1100" dirty="0" smtClean="0"/>
              <a:t> male</a:t>
            </a:r>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79%</a:t>
            </a:r>
            <a:r>
              <a:rPr lang="en-NZ" dirty="0" smtClean="0"/>
              <a:t> </a:t>
            </a:r>
            <a:r>
              <a:rPr lang="en-NZ" dirty="0"/>
              <a:t>45 years </a:t>
            </a:r>
            <a:r>
              <a:rPr lang="en-NZ" dirty="0" smtClean="0"/>
              <a:t>plus vs </a:t>
            </a:r>
            <a:r>
              <a:rPr lang="en-NZ" b="1" dirty="0">
                <a:solidFill>
                  <a:srgbClr val="B5BC34"/>
                </a:solidFill>
              </a:rPr>
              <a:t>64%</a:t>
            </a:r>
            <a:r>
              <a:rPr lang="en-NZ" dirty="0">
                <a:solidFill>
                  <a:srgbClr val="B5BC34"/>
                </a:solidFill>
              </a:rPr>
              <a:t> </a:t>
            </a:r>
            <a:r>
              <a:rPr lang="en-NZ" dirty="0"/>
              <a:t>18-29 </a:t>
            </a:r>
            <a:r>
              <a:rPr lang="en-NZ" dirty="0" smtClean="0"/>
              <a:t>years</a:t>
            </a:r>
            <a:endParaRPr lang="en-NZ" sz="1100" dirty="0" smtClean="0"/>
          </a:p>
        </p:txBody>
      </p:sp>
    </p:spTree>
    <p:extLst>
      <p:ext uri="{BB962C8B-B14F-4D97-AF65-F5344CB8AC3E}">
        <p14:creationId xmlns:p14="http://schemas.microsoft.com/office/powerpoint/2010/main" val="179413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tracking ‘concerned’ (1+2) </a:t>
            </a:r>
            <a:r>
              <a:rPr lang="en-US" altLang="en-US" sz="2000" b="1" dirty="0" smtClean="0">
                <a:latin typeface="Century Gothic" panose="020B0502020202020204" pitchFamily="34" charset="0"/>
                <a:ea typeface="ＭＳ Ｐゴシック" panose="020B0600070205080204" pitchFamily="34" charset="-128"/>
              </a:rPr>
              <a:t>continued</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13</a:t>
            </a:fld>
            <a:endParaRPr lang="en-US" altLang="en-US" dirty="0"/>
          </a:p>
        </p:txBody>
      </p:sp>
      <p:graphicFrame>
        <p:nvGraphicFramePr>
          <p:cNvPr id="34" name="Chart 33"/>
          <p:cNvGraphicFramePr/>
          <p:nvPr>
            <p:extLst>
              <p:ext uri="{D42A27DB-BD31-4B8C-83A1-F6EECF244321}">
                <p14:modId xmlns:p14="http://schemas.microsoft.com/office/powerpoint/2010/main" val="204833814"/>
              </p:ext>
            </p:extLst>
          </p:nvPr>
        </p:nvGraphicFramePr>
        <p:xfrm>
          <a:off x="546753" y="2582944"/>
          <a:ext cx="8333295" cy="2441542"/>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23"/>
          <p:cNvSpPr>
            <a:spLocks noChangeArrowheads="1"/>
          </p:cNvSpPr>
          <p:nvPr/>
        </p:nvSpPr>
        <p:spPr bwMode="auto">
          <a:xfrm>
            <a:off x="563592" y="2391657"/>
            <a:ext cx="7882824" cy="523220"/>
          </a:xfrm>
          <a:prstGeom prst="rect">
            <a:avLst/>
          </a:prstGeom>
          <a:noFill/>
          <a:ln w="9525">
            <a:noFill/>
            <a:miter lim="800000"/>
            <a:headEnd/>
            <a:tailEnd/>
          </a:ln>
        </p:spPr>
        <p:txBody>
          <a:bodyPr wrap="square">
            <a:spAutoFit/>
          </a:bodyPr>
          <a:lstStyle/>
          <a:p>
            <a:pPr>
              <a:spcBef>
                <a:spcPct val="20000"/>
              </a:spcBef>
            </a:pPr>
            <a:r>
              <a:rPr lang="en-NZ" sz="1400" b="1" i="1" dirty="0" smtClean="0">
                <a:solidFill>
                  <a:schemeClr val="accent5"/>
                </a:solidFill>
                <a:latin typeface="Calibri" pitchFamily="34" charset="0"/>
              </a:rPr>
              <a:t>‘Health organisations sharing </a:t>
            </a:r>
            <a:r>
              <a:rPr lang="en-NZ" sz="1400" b="1" i="1" dirty="0">
                <a:solidFill>
                  <a:schemeClr val="accent5"/>
                </a:solidFill>
                <a:latin typeface="Calibri" pitchFamily="34" charset="0"/>
              </a:rPr>
              <a:t>your health information </a:t>
            </a:r>
            <a:r>
              <a:rPr lang="en-NZ" sz="1400" b="1" i="1" dirty="0" smtClean="0">
                <a:solidFill>
                  <a:schemeClr val="accent5"/>
                </a:solidFill>
                <a:latin typeface="Calibri" pitchFamily="34" charset="0"/>
              </a:rPr>
              <a:t>with other health organisations without </a:t>
            </a:r>
            <a:r>
              <a:rPr lang="en-NZ" sz="1400" b="1" i="1" dirty="0">
                <a:solidFill>
                  <a:schemeClr val="accent5"/>
                </a:solidFill>
                <a:latin typeface="Calibri" pitchFamily="34" charset="0"/>
              </a:rPr>
              <a:t>telling </a:t>
            </a:r>
            <a:r>
              <a:rPr lang="en-NZ" sz="1400" b="1" i="1" dirty="0" smtClean="0">
                <a:solidFill>
                  <a:schemeClr val="accent5"/>
                </a:solidFill>
                <a:latin typeface="Calibri" pitchFamily="34" charset="0"/>
              </a:rPr>
              <a:t>you*’</a:t>
            </a:r>
            <a:endParaRPr lang="en-GB" sz="1400" b="1" i="1" dirty="0">
              <a:solidFill>
                <a:schemeClr val="accent5"/>
              </a:solidFill>
              <a:latin typeface="Calibri" pitchFamily="34" charset="0"/>
            </a:endParaRPr>
          </a:p>
        </p:txBody>
      </p:sp>
      <p:sp>
        <p:nvSpPr>
          <p:cNvPr id="9" name="Rectangle 27"/>
          <p:cNvSpPr>
            <a:spLocks noChangeArrowheads="1"/>
          </p:cNvSpPr>
          <p:nvPr/>
        </p:nvSpPr>
        <p:spPr bwMode="auto">
          <a:xfrm>
            <a:off x="5301549" y="6224031"/>
            <a:ext cx="2560405" cy="538609"/>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a:solidFill>
                  <a:srgbClr val="FF0000"/>
                </a:solidFill>
                <a:latin typeface="Tahoma" pitchFamily="34" charset="0"/>
              </a:rPr>
              <a:t>Previous to 2012, this was worded: </a:t>
            </a:r>
            <a:r>
              <a:rPr lang="en-NZ" sz="900" i="1" dirty="0">
                <a:solidFill>
                  <a:srgbClr val="FF0000"/>
                </a:solidFill>
                <a:latin typeface="Tahoma" pitchFamily="34" charset="0"/>
              </a:rPr>
              <a:t>“</a:t>
            </a:r>
            <a:r>
              <a:rPr lang="en-NZ" sz="1000" i="1" dirty="0">
                <a:solidFill>
                  <a:srgbClr val="FF0000"/>
                </a:solidFill>
                <a:latin typeface="Tahoma" pitchFamily="34" charset="0"/>
              </a:rPr>
              <a:t>Doctors sharing your health information with other health service providers”</a:t>
            </a:r>
          </a:p>
        </p:txBody>
      </p:sp>
      <p:cxnSp>
        <p:nvCxnSpPr>
          <p:cNvPr id="14" name="Straight Connector 13"/>
          <p:cNvCxnSpPr/>
          <p:nvPr/>
        </p:nvCxnSpPr>
        <p:spPr>
          <a:xfrm>
            <a:off x="3851920" y="3212976"/>
            <a:ext cx="0" cy="2016224"/>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703216" y="5325159"/>
            <a:ext cx="3261673" cy="769441"/>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b="1" dirty="0" smtClean="0">
                <a:solidFill>
                  <a:srgbClr val="B5BC34"/>
                </a:solidFill>
              </a:rPr>
              <a:t>52</a:t>
            </a:r>
            <a:r>
              <a:rPr lang="en-NZ" sz="1100" b="1" dirty="0" smtClean="0">
                <a:solidFill>
                  <a:srgbClr val="B5BC34"/>
                </a:solidFill>
              </a:rPr>
              <a:t>%</a:t>
            </a:r>
            <a:r>
              <a:rPr lang="en-NZ" sz="1100" dirty="0" smtClean="0"/>
              <a:t> female vs </a:t>
            </a:r>
            <a:r>
              <a:rPr lang="en-NZ" sz="1100" b="1" dirty="0" smtClean="0">
                <a:solidFill>
                  <a:srgbClr val="B5BC34"/>
                </a:solidFill>
              </a:rPr>
              <a:t>43%</a:t>
            </a:r>
            <a:r>
              <a:rPr lang="en-NZ" sz="1100" dirty="0" smtClean="0"/>
              <a:t> male</a:t>
            </a:r>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55%</a:t>
            </a:r>
            <a:r>
              <a:rPr lang="en-NZ" dirty="0" smtClean="0"/>
              <a:t> 60 </a:t>
            </a:r>
            <a:r>
              <a:rPr lang="en-NZ" dirty="0"/>
              <a:t>years </a:t>
            </a:r>
            <a:r>
              <a:rPr lang="en-NZ" dirty="0" smtClean="0"/>
              <a:t>plus vs </a:t>
            </a:r>
            <a:r>
              <a:rPr lang="en-NZ" b="1" dirty="0" smtClean="0">
                <a:solidFill>
                  <a:srgbClr val="B5BC34"/>
                </a:solidFill>
              </a:rPr>
              <a:t>42%</a:t>
            </a:r>
            <a:r>
              <a:rPr lang="en-NZ" dirty="0" smtClean="0">
                <a:solidFill>
                  <a:srgbClr val="B5BC34"/>
                </a:solidFill>
              </a:rPr>
              <a:t> </a:t>
            </a:r>
            <a:r>
              <a:rPr lang="en-NZ" dirty="0" smtClean="0"/>
              <a:t>18-44 years</a:t>
            </a:r>
          </a:p>
          <a:p>
            <a:pPr marL="171450" indent="-171450">
              <a:buFont typeface="Arial" panose="020B0604020202020204" pitchFamily="34" charset="0"/>
              <a:buChar char="•"/>
            </a:pPr>
            <a:r>
              <a:rPr lang="en-NZ" b="1" dirty="0"/>
              <a:t>Education:</a:t>
            </a:r>
            <a:r>
              <a:rPr lang="en-NZ" dirty="0"/>
              <a:t> </a:t>
            </a:r>
            <a:r>
              <a:rPr lang="en-NZ" b="1" dirty="0">
                <a:solidFill>
                  <a:srgbClr val="B5BC34"/>
                </a:solidFill>
              </a:rPr>
              <a:t>55%</a:t>
            </a:r>
            <a:r>
              <a:rPr lang="en-NZ" dirty="0">
                <a:solidFill>
                  <a:srgbClr val="075382"/>
                </a:solidFill>
              </a:rPr>
              <a:t> </a:t>
            </a:r>
            <a:r>
              <a:rPr lang="en-NZ" dirty="0"/>
              <a:t>secondary school </a:t>
            </a:r>
            <a:r>
              <a:rPr lang="en-NZ" dirty="0" smtClean="0"/>
              <a:t>vs </a:t>
            </a:r>
            <a:r>
              <a:rPr lang="en-NZ" b="1" dirty="0">
                <a:solidFill>
                  <a:srgbClr val="B5BC34"/>
                </a:solidFill>
              </a:rPr>
              <a:t>41%</a:t>
            </a:r>
            <a:r>
              <a:rPr lang="en-NZ" dirty="0"/>
              <a:t> university</a:t>
            </a:r>
            <a:endParaRPr lang="en-NZ" sz="1100" dirty="0" smtClean="0"/>
          </a:p>
        </p:txBody>
      </p:sp>
    </p:spTree>
    <p:extLst>
      <p:ext uri="{BB962C8B-B14F-4D97-AF65-F5344CB8AC3E}">
        <p14:creationId xmlns:p14="http://schemas.microsoft.com/office/powerpoint/2010/main" val="59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dirty="0" smtClean="0">
                <a:solidFill>
                  <a:schemeClr val="accent5"/>
                </a:solidFill>
              </a:rPr>
              <a:t>Privacy Commission awareness ratings</a:t>
            </a:r>
            <a:endParaRPr lang="en-NZ" dirty="0">
              <a:solidFill>
                <a:schemeClr val="accent5"/>
              </a:solidFill>
            </a:endParaRP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14</a:t>
            </a:fld>
            <a:endParaRPr lang="en-US" altLang="en-US" dirty="0"/>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smtClean="0"/>
              <a:t>B</a:t>
            </a:r>
            <a:endParaRPr lang="en-NZ" sz="9600" dirty="0"/>
          </a:p>
        </p:txBody>
      </p:sp>
      <p:pic>
        <p:nvPicPr>
          <p:cNvPr id="7" name="Picture 8"/>
          <p:cNvPicPr>
            <a:picLocks noChangeAspect="1" noChangeArrowheads="1"/>
          </p:cNvPicPr>
          <p:nvPr/>
        </p:nvPicPr>
        <p:blipFill>
          <a:blip r:embed="rId2" cstate="print"/>
          <a:srcRect/>
          <a:stretch>
            <a:fillRect/>
          </a:stretch>
        </p:blipFill>
        <p:spPr bwMode="auto">
          <a:xfrm>
            <a:off x="4864232" y="288144"/>
            <a:ext cx="1554438" cy="1958026"/>
          </a:xfrm>
          <a:prstGeom prst="rect">
            <a:avLst/>
          </a:prstGeom>
          <a:noFill/>
          <a:ln w="9525">
            <a:noFill/>
            <a:miter lim="800000"/>
            <a:headEnd/>
            <a:tailEnd/>
          </a:ln>
        </p:spPr>
      </p:pic>
      <p:pic>
        <p:nvPicPr>
          <p:cNvPr id="8" name="Picture 12" descr="http://www.revenueblueprint.com/wp-content/uploads/2015/01/Small-businesses-grow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243" y="2677213"/>
            <a:ext cx="2347274" cy="156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65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15</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fontScale="90000"/>
          </a:bodyPr>
          <a:lstStyle/>
          <a:p>
            <a:r>
              <a:rPr lang="en-NZ" b="1" dirty="0">
                <a:solidFill>
                  <a:srgbClr val="B5BC34"/>
                </a:solidFill>
                <a:latin typeface="Century Gothic" panose="020B0502020202020204" pitchFamily="34" charset="0"/>
              </a:rPr>
              <a:t>Privacy Commission awareness ratings…</a:t>
            </a:r>
          </a:p>
        </p:txBody>
      </p:sp>
      <p:sp>
        <p:nvSpPr>
          <p:cNvPr id="17" name="Content Placeholder 1"/>
          <p:cNvSpPr txBox="1">
            <a:spLocks/>
          </p:cNvSpPr>
          <p:nvPr/>
        </p:nvSpPr>
        <p:spPr>
          <a:xfrm>
            <a:off x="697585" y="1124172"/>
            <a:ext cx="7824246" cy="5080236"/>
          </a:xfrm>
          <a:prstGeom prst="rect">
            <a:avLst/>
          </a:prstGeom>
          <a:noFill/>
        </p:spPr>
        <p:txBody>
          <a:bodyPr>
            <a:norm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The majority of New Zealanders are aware of both the Privacy Commission and the Privacy Act but awareness has decreased in the last two years.</a:t>
            </a:r>
            <a:endParaRPr lang="en-AU" dirty="0" smtClean="0">
              <a:latin typeface="Arial" panose="020B0604020202020204" pitchFamily="34" charset="0"/>
              <a:cs typeface="Arial" panose="020B0604020202020204" pitchFamily="34" charset="0"/>
            </a:endParaRPr>
          </a:p>
          <a:p>
            <a:pPr defTabSz="914400"/>
            <a:r>
              <a:rPr lang="en-NZ" dirty="0" smtClean="0">
                <a:latin typeface="Arial" panose="020B0604020202020204" pitchFamily="34" charset="0"/>
                <a:cs typeface="Arial" panose="020B0604020202020204" pitchFamily="34" charset="0"/>
              </a:rPr>
              <a:t>Only a minority of young adults are aware of the Commission and only a small majority are aware of the Act.</a:t>
            </a:r>
          </a:p>
          <a:p>
            <a:pPr defTabSz="914400"/>
            <a:r>
              <a:rPr lang="en-NZ" dirty="0" smtClean="0">
                <a:latin typeface="Arial" panose="020B0604020202020204" pitchFamily="34" charset="0"/>
                <a:cs typeface="Arial" panose="020B0604020202020204" pitchFamily="34" charset="0"/>
              </a:rPr>
              <a:t>Awareness for both the Commission and Act amongst Maori, Pacific Island and Asian ethnic backgrounds is significantly lower than overall.</a:t>
            </a:r>
            <a:r>
              <a:rPr lang="en-AU" dirty="0" smtClean="0">
                <a:latin typeface="Arial" panose="020B0604020202020204" pitchFamily="34" charset="0"/>
                <a:cs typeface="Arial" panose="020B0604020202020204" pitchFamily="34" charset="0"/>
              </a:rPr>
              <a:t> </a:t>
            </a:r>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77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Awareness of Privacy Commissioner</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16</a:t>
            </a:fld>
            <a:endParaRPr lang="en-US" altLang="en-US"/>
          </a:p>
        </p:txBody>
      </p:sp>
      <p:sp>
        <p:nvSpPr>
          <p:cNvPr id="10"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AU" altLang="en-US" dirty="0" smtClean="0">
                <a:latin typeface="Calibri" pitchFamily="34" charset="0"/>
                <a:ea typeface="ＭＳ Ｐゴシック" pitchFamily="34" charset="-128"/>
                <a:cs typeface="Calibri" pitchFamily="34" charset="0"/>
              </a:rPr>
              <a:t>Have you heard of the Privacy Commissioner?</a:t>
            </a:r>
            <a:endParaRPr lang="en-US" altLang="en-US" dirty="0">
              <a:solidFill>
                <a:srgbClr val="7F7F7F"/>
              </a:solidFill>
              <a:latin typeface="Calibri" pitchFamily="34" charset="0"/>
              <a:ea typeface="ＭＳ Ｐゴシック" pitchFamily="34" charset="-128"/>
              <a:cs typeface="Calibri" pitchFamily="34" charset="0"/>
            </a:endParaRPr>
          </a:p>
        </p:txBody>
      </p:sp>
      <p:graphicFrame>
        <p:nvGraphicFramePr>
          <p:cNvPr id="11" name="Object 4"/>
          <p:cNvGraphicFramePr>
            <a:graphicFrameLocks noGrp="1"/>
          </p:cNvGraphicFramePr>
          <p:nvPr>
            <p:extLst>
              <p:ext uri="{D42A27DB-BD31-4B8C-83A1-F6EECF244321}">
                <p14:modId xmlns:p14="http://schemas.microsoft.com/office/powerpoint/2010/main" val="1246686822"/>
              </p:ext>
            </p:extLst>
          </p:nvPr>
        </p:nvGraphicFramePr>
        <p:xfrm>
          <a:off x="2838450" y="1245320"/>
          <a:ext cx="5972176" cy="4400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324792994"/>
              </p:ext>
            </p:extLst>
          </p:nvPr>
        </p:nvGraphicFramePr>
        <p:xfrm>
          <a:off x="339365" y="2055045"/>
          <a:ext cx="2762054" cy="312969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1022" y="5419427"/>
            <a:ext cx="4996207"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80%</a:t>
            </a:r>
            <a:r>
              <a:rPr lang="en-NZ" dirty="0" smtClean="0"/>
              <a:t> 60 </a:t>
            </a:r>
            <a:r>
              <a:rPr lang="en-NZ" dirty="0"/>
              <a:t>years </a:t>
            </a:r>
            <a:r>
              <a:rPr lang="en-NZ" dirty="0" smtClean="0"/>
              <a:t>plus vs </a:t>
            </a:r>
            <a:r>
              <a:rPr lang="en-NZ" b="1" dirty="0" smtClean="0">
                <a:solidFill>
                  <a:srgbClr val="B5BC34"/>
                </a:solidFill>
              </a:rPr>
              <a:t>32%</a:t>
            </a:r>
            <a:r>
              <a:rPr lang="en-NZ" dirty="0" smtClean="0">
                <a:solidFill>
                  <a:srgbClr val="B5BC34"/>
                </a:solidFill>
              </a:rPr>
              <a:t> </a:t>
            </a:r>
            <a:r>
              <a:rPr lang="en-NZ" dirty="0" smtClean="0"/>
              <a:t>18-29 years</a:t>
            </a:r>
          </a:p>
          <a:p>
            <a:pPr marL="171450" indent="-171450">
              <a:buFont typeface="Arial" panose="020B0604020202020204" pitchFamily="34" charset="0"/>
              <a:buChar char="•"/>
            </a:pPr>
            <a:r>
              <a:rPr lang="en-NZ" b="1" dirty="0" smtClean="0"/>
              <a:t>Ethnicity:</a:t>
            </a:r>
            <a:r>
              <a:rPr lang="en-NZ" dirty="0" smtClean="0"/>
              <a:t> </a:t>
            </a:r>
            <a:r>
              <a:rPr lang="en-NZ" b="1" dirty="0" smtClean="0">
                <a:solidFill>
                  <a:srgbClr val="B5BC34"/>
                </a:solidFill>
              </a:rPr>
              <a:t>72%</a:t>
            </a:r>
            <a:r>
              <a:rPr lang="en-NZ" dirty="0" smtClean="0"/>
              <a:t> Non-Maori/PI/Asian </a:t>
            </a:r>
            <a:r>
              <a:rPr lang="en-NZ" dirty="0"/>
              <a:t>vs </a:t>
            </a:r>
            <a:r>
              <a:rPr lang="en-NZ" b="1" dirty="0" smtClean="0">
                <a:solidFill>
                  <a:srgbClr val="B5BC34"/>
                </a:solidFill>
              </a:rPr>
              <a:t>&lt;50%</a:t>
            </a:r>
            <a:r>
              <a:rPr lang="en-NZ" dirty="0" smtClean="0">
                <a:solidFill>
                  <a:srgbClr val="B5BC34"/>
                </a:solidFill>
              </a:rPr>
              <a:t> </a:t>
            </a:r>
            <a:r>
              <a:rPr lang="en-NZ" dirty="0" smtClean="0"/>
              <a:t>Maori/PI/Asian</a:t>
            </a:r>
          </a:p>
          <a:p>
            <a:pPr marL="171450" indent="-171450">
              <a:buFont typeface="Arial" panose="020B0604020202020204" pitchFamily="34" charset="0"/>
              <a:buChar char="•"/>
            </a:pPr>
            <a:r>
              <a:rPr lang="en-NZ" b="1" dirty="0"/>
              <a:t>Education:</a:t>
            </a:r>
            <a:r>
              <a:rPr lang="en-NZ" dirty="0"/>
              <a:t> </a:t>
            </a:r>
            <a:r>
              <a:rPr lang="en-NZ" b="1" dirty="0">
                <a:solidFill>
                  <a:srgbClr val="B5BC34"/>
                </a:solidFill>
              </a:rPr>
              <a:t>76%</a:t>
            </a:r>
            <a:r>
              <a:rPr lang="en-NZ" dirty="0"/>
              <a:t> university </a:t>
            </a:r>
            <a:r>
              <a:rPr lang="en-NZ" dirty="0" smtClean="0"/>
              <a:t>vs </a:t>
            </a:r>
            <a:r>
              <a:rPr lang="en-NZ" b="1" dirty="0" smtClean="0">
                <a:solidFill>
                  <a:srgbClr val="B5BC34"/>
                </a:solidFill>
              </a:rPr>
              <a:t>52</a:t>
            </a:r>
            <a:r>
              <a:rPr lang="en-NZ" b="1" dirty="0">
                <a:solidFill>
                  <a:srgbClr val="B5BC34"/>
                </a:solidFill>
              </a:rPr>
              <a:t>%</a:t>
            </a:r>
            <a:r>
              <a:rPr lang="en-NZ" dirty="0">
                <a:solidFill>
                  <a:srgbClr val="075382"/>
                </a:solidFill>
              </a:rPr>
              <a:t> </a:t>
            </a:r>
            <a:r>
              <a:rPr lang="en-NZ" dirty="0" smtClean="0"/>
              <a:t>secondary </a:t>
            </a:r>
            <a:r>
              <a:rPr lang="en-NZ" dirty="0"/>
              <a:t>school </a:t>
            </a:r>
            <a:endParaRPr lang="en-NZ" sz="1100" dirty="0" smtClean="0"/>
          </a:p>
        </p:txBody>
      </p:sp>
    </p:spTree>
    <p:extLst>
      <p:ext uri="{BB962C8B-B14F-4D97-AF65-F5344CB8AC3E}">
        <p14:creationId xmlns:p14="http://schemas.microsoft.com/office/powerpoint/2010/main" val="230238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Awareness of Privacy Act</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17</a:t>
            </a:fld>
            <a:endParaRPr lang="en-US" altLang="en-US" dirty="0"/>
          </a:p>
        </p:txBody>
      </p:sp>
      <p:graphicFrame>
        <p:nvGraphicFramePr>
          <p:cNvPr id="6" name="Object 4"/>
          <p:cNvGraphicFramePr>
            <a:graphicFrameLocks noGrp="1"/>
          </p:cNvGraphicFramePr>
          <p:nvPr>
            <p:extLst>
              <p:ext uri="{D42A27DB-BD31-4B8C-83A1-F6EECF244321}">
                <p14:modId xmlns:p14="http://schemas.microsoft.com/office/powerpoint/2010/main" val="2463714547"/>
              </p:ext>
            </p:extLst>
          </p:nvPr>
        </p:nvGraphicFramePr>
        <p:xfrm>
          <a:off x="0" y="1876425"/>
          <a:ext cx="3371849" cy="33432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AU" altLang="en-US" dirty="0" smtClean="0">
                <a:latin typeface="Calibri" pitchFamily="34" charset="0"/>
                <a:ea typeface="ＭＳ Ｐゴシック" pitchFamily="34" charset="-128"/>
                <a:cs typeface="Calibri" pitchFamily="34" charset="0"/>
              </a:rPr>
              <a:t>Are you aware of the Privacy Act?</a:t>
            </a:r>
            <a:endParaRPr lang="en-US" altLang="en-US" dirty="0">
              <a:solidFill>
                <a:srgbClr val="7F7F7F"/>
              </a:solidFill>
              <a:latin typeface="Calibri" pitchFamily="34" charset="0"/>
              <a:ea typeface="ＭＳ Ｐゴシック" pitchFamily="34" charset="-128"/>
              <a:cs typeface="Calibri" pitchFamily="34" charset="0"/>
            </a:endParaRPr>
          </a:p>
        </p:txBody>
      </p:sp>
      <p:graphicFrame>
        <p:nvGraphicFramePr>
          <p:cNvPr id="8" name="Object 4"/>
          <p:cNvGraphicFramePr>
            <a:graphicFrameLocks noGrp="1"/>
          </p:cNvGraphicFramePr>
          <p:nvPr>
            <p:extLst>
              <p:ext uri="{D42A27DB-BD31-4B8C-83A1-F6EECF244321}">
                <p14:modId xmlns:p14="http://schemas.microsoft.com/office/powerpoint/2010/main" val="665063884"/>
              </p:ext>
            </p:extLst>
          </p:nvPr>
        </p:nvGraphicFramePr>
        <p:xfrm>
          <a:off x="2640487" y="1122772"/>
          <a:ext cx="5972176" cy="44005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64231" y="5381719"/>
            <a:ext cx="3987538" cy="600164"/>
          </a:xfrm>
          <a:prstGeom prst="rect">
            <a:avLst/>
          </a:prstGeom>
          <a:solidFill>
            <a:schemeClr val="bg1"/>
          </a:solidFill>
          <a:ln w="25400">
            <a:solidFill>
              <a:srgbClr val="05404B"/>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81%</a:t>
            </a:r>
            <a:r>
              <a:rPr lang="en-NZ" dirty="0" smtClean="0"/>
              <a:t> 60 </a:t>
            </a:r>
            <a:r>
              <a:rPr lang="en-NZ" dirty="0"/>
              <a:t>years </a:t>
            </a:r>
            <a:r>
              <a:rPr lang="en-NZ" dirty="0" smtClean="0"/>
              <a:t>plus vs </a:t>
            </a:r>
            <a:r>
              <a:rPr lang="en-NZ" b="1" dirty="0" smtClean="0">
                <a:solidFill>
                  <a:srgbClr val="B5BC34"/>
                </a:solidFill>
              </a:rPr>
              <a:t>61%</a:t>
            </a:r>
            <a:r>
              <a:rPr lang="en-NZ" dirty="0" smtClean="0">
                <a:solidFill>
                  <a:srgbClr val="B5BC34"/>
                </a:solidFill>
              </a:rPr>
              <a:t> </a:t>
            </a:r>
            <a:r>
              <a:rPr lang="en-NZ" dirty="0" smtClean="0"/>
              <a:t>18-29 years</a:t>
            </a:r>
          </a:p>
          <a:p>
            <a:pPr marL="171450" indent="-171450">
              <a:buFont typeface="Arial" panose="020B0604020202020204" pitchFamily="34" charset="0"/>
              <a:buChar char="•"/>
            </a:pPr>
            <a:r>
              <a:rPr lang="en-NZ" b="1" dirty="0"/>
              <a:t>Ethnicity:</a:t>
            </a:r>
            <a:r>
              <a:rPr lang="en-NZ" dirty="0"/>
              <a:t> </a:t>
            </a:r>
            <a:r>
              <a:rPr lang="en-NZ" b="1" dirty="0" smtClean="0">
                <a:solidFill>
                  <a:srgbClr val="B5BC34"/>
                </a:solidFill>
              </a:rPr>
              <a:t>82%</a:t>
            </a:r>
            <a:r>
              <a:rPr lang="en-NZ" dirty="0" smtClean="0"/>
              <a:t> </a:t>
            </a:r>
            <a:r>
              <a:rPr lang="en-NZ" dirty="0"/>
              <a:t>Non-Maori/PI/Asian vs </a:t>
            </a:r>
            <a:r>
              <a:rPr lang="en-NZ" b="1" dirty="0">
                <a:solidFill>
                  <a:srgbClr val="B5BC34"/>
                </a:solidFill>
              </a:rPr>
              <a:t>&lt;</a:t>
            </a:r>
            <a:r>
              <a:rPr lang="en-NZ" b="1" dirty="0" smtClean="0">
                <a:solidFill>
                  <a:srgbClr val="B5BC34"/>
                </a:solidFill>
              </a:rPr>
              <a:t>59%</a:t>
            </a:r>
            <a:r>
              <a:rPr lang="en-NZ" dirty="0" smtClean="0">
                <a:solidFill>
                  <a:srgbClr val="B5BC34"/>
                </a:solidFill>
              </a:rPr>
              <a:t> </a:t>
            </a:r>
            <a:r>
              <a:rPr lang="en-NZ" dirty="0" smtClean="0"/>
              <a:t>Maori/PI</a:t>
            </a:r>
          </a:p>
          <a:p>
            <a:pPr marL="171450" indent="-171450">
              <a:buFont typeface="Arial" panose="020B0604020202020204" pitchFamily="34" charset="0"/>
              <a:buChar char="•"/>
            </a:pPr>
            <a:r>
              <a:rPr lang="en-NZ" b="1" dirty="0" smtClean="0"/>
              <a:t>Education</a:t>
            </a:r>
            <a:r>
              <a:rPr lang="en-NZ" b="1" dirty="0"/>
              <a:t>:</a:t>
            </a:r>
            <a:r>
              <a:rPr lang="en-NZ" dirty="0"/>
              <a:t> </a:t>
            </a:r>
            <a:r>
              <a:rPr lang="en-NZ" b="1" dirty="0" smtClean="0">
                <a:solidFill>
                  <a:srgbClr val="B5BC34"/>
                </a:solidFill>
              </a:rPr>
              <a:t>86</a:t>
            </a:r>
            <a:r>
              <a:rPr lang="en-NZ" b="1" dirty="0">
                <a:solidFill>
                  <a:srgbClr val="B5BC34"/>
                </a:solidFill>
              </a:rPr>
              <a:t>%</a:t>
            </a:r>
            <a:r>
              <a:rPr lang="en-NZ" dirty="0"/>
              <a:t> university </a:t>
            </a:r>
            <a:r>
              <a:rPr lang="en-NZ" dirty="0" smtClean="0"/>
              <a:t>vs </a:t>
            </a:r>
            <a:r>
              <a:rPr lang="en-NZ" b="1" dirty="0" smtClean="0">
                <a:solidFill>
                  <a:srgbClr val="B5BC34"/>
                </a:solidFill>
              </a:rPr>
              <a:t>69%</a:t>
            </a:r>
            <a:r>
              <a:rPr lang="en-NZ" dirty="0" smtClean="0">
                <a:solidFill>
                  <a:srgbClr val="075382"/>
                </a:solidFill>
              </a:rPr>
              <a:t> </a:t>
            </a:r>
            <a:r>
              <a:rPr lang="en-NZ" dirty="0" smtClean="0"/>
              <a:t>secondary </a:t>
            </a:r>
            <a:r>
              <a:rPr lang="en-NZ" dirty="0"/>
              <a:t>school </a:t>
            </a:r>
            <a:endParaRPr lang="en-NZ" sz="1100" dirty="0" smtClean="0"/>
          </a:p>
        </p:txBody>
      </p:sp>
    </p:spTree>
    <p:extLst>
      <p:ext uri="{BB962C8B-B14F-4D97-AF65-F5344CB8AC3E}">
        <p14:creationId xmlns:p14="http://schemas.microsoft.com/office/powerpoint/2010/main" val="1621702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862E67-45AA-4973-A868-494105211A91}" type="slidenum">
              <a:rPr lang="en-US" altLang="en-US" smtClean="0"/>
              <a:pPr/>
              <a:t>18</a:t>
            </a:fld>
            <a:endParaRPr lang="en-US" altLang="en-US"/>
          </a:p>
        </p:txBody>
      </p:sp>
      <p:pic>
        <p:nvPicPr>
          <p:cNvPr id="7" name="Picture 8"/>
          <p:cNvPicPr>
            <a:picLocks noChangeAspect="1" noChangeArrowheads="1"/>
          </p:cNvPicPr>
          <p:nvPr/>
        </p:nvPicPr>
        <p:blipFill>
          <a:blip r:embed="rId3" cstate="print"/>
          <a:srcRect/>
          <a:stretch>
            <a:fillRect/>
          </a:stretch>
        </p:blipFill>
        <p:spPr bwMode="auto">
          <a:xfrm>
            <a:off x="697585" y="2029003"/>
            <a:ext cx="1800518" cy="2267997"/>
          </a:xfrm>
          <a:prstGeom prst="rect">
            <a:avLst/>
          </a:prstGeom>
          <a:noFill/>
          <a:ln w="9525">
            <a:noFill/>
            <a:miter lim="800000"/>
            <a:headEnd/>
            <a:tailEnd/>
          </a:ln>
        </p:spPr>
      </p:pic>
      <p:sp>
        <p:nvSpPr>
          <p:cNvPr id="9" name="Title 5"/>
          <p:cNvSpPr txBox="1">
            <a:spLocks/>
          </p:cNvSpPr>
          <p:nvPr/>
        </p:nvSpPr>
        <p:spPr>
          <a:xfrm>
            <a:off x="3453064" y="1657875"/>
            <a:ext cx="4738829" cy="3272343"/>
          </a:xfrm>
          <a:prstGeom prst="rect">
            <a:avLst/>
          </a:prstGeom>
        </p:spPr>
        <p:txBody>
          <a:bodyPr/>
          <a:lst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defTabSz="914400"/>
            <a:r>
              <a:rPr lang="en-NZ" sz="4800" b="1" dirty="0" smtClean="0">
                <a:latin typeface="Century Gothic" panose="020B0502020202020204" pitchFamily="34" charset="0"/>
              </a:rPr>
              <a:t>Module 2: </a:t>
            </a:r>
          </a:p>
          <a:p>
            <a:pPr defTabSz="914400"/>
            <a:r>
              <a:rPr lang="en-NZ" sz="4800" b="1" dirty="0" smtClean="0">
                <a:solidFill>
                  <a:schemeClr val="accent5"/>
                </a:solidFill>
                <a:latin typeface="Century Gothic" panose="020B0502020202020204" pitchFamily="34" charset="0"/>
              </a:rPr>
              <a:t>Online Omnibus</a:t>
            </a:r>
          </a:p>
          <a:p>
            <a:pPr defTabSz="914400"/>
            <a:r>
              <a:rPr lang="en-NZ" sz="4800" b="1" dirty="0" smtClean="0">
                <a:solidFill>
                  <a:schemeClr val="accent5"/>
                </a:solidFill>
                <a:latin typeface="Century Gothic" panose="020B0502020202020204" pitchFamily="34" charset="0"/>
              </a:rPr>
              <a:t>fieldwork</a:t>
            </a:r>
            <a:endParaRPr lang="en-NZ" sz="4800" b="1"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337812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dirty="0" smtClean="0">
                <a:solidFill>
                  <a:schemeClr val="accent5"/>
                </a:solidFill>
              </a:rPr>
              <a:t>Data sharing concerns</a:t>
            </a:r>
            <a:endParaRPr lang="en-NZ" dirty="0">
              <a:solidFill>
                <a:schemeClr val="accent5"/>
              </a:solidFill>
            </a:endParaRP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19</a:t>
            </a:fld>
            <a:endParaRPr lang="en-US" altLang="en-US" dirty="0"/>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a:t>C</a:t>
            </a:r>
          </a:p>
        </p:txBody>
      </p:sp>
      <p:pic>
        <p:nvPicPr>
          <p:cNvPr id="7" name="Picture 4" descr="http://blog.bounceweb.com/wp-content/uploads/2012/06/Data-protection-and-privacy-under-VP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575" y="452486"/>
            <a:ext cx="2121017" cy="165342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beyondplm.com/wp-content/uploads/2011/07/plm-data-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742" y="2686640"/>
            <a:ext cx="1959932" cy="146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4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07713" y="1490246"/>
            <a:ext cx="8331042" cy="5080236"/>
          </a:xfrm>
          <a:noFill/>
        </p:spPr>
        <p:txBody>
          <a:bodyPr>
            <a:normAutofit fontScale="85000" lnSpcReduction="20000"/>
          </a:bodyPr>
          <a:lstStyle/>
          <a:p>
            <a:pPr marL="3600" indent="0">
              <a:spcAft>
                <a:spcPts val="600"/>
              </a:spcAft>
              <a:buNone/>
            </a:pPr>
            <a:r>
              <a:rPr lang="en-US" sz="1600" dirty="0" smtClean="0">
                <a:solidFill>
                  <a:srgbClr val="0065A4"/>
                </a:solidFill>
              </a:rPr>
              <a:t>Section A (</a:t>
            </a:r>
            <a:r>
              <a:rPr lang="en-US" sz="1600" dirty="0" smtClean="0">
                <a:solidFill>
                  <a:schemeClr val="accent5"/>
                </a:solidFill>
              </a:rPr>
              <a:t>Data privacy concerns</a:t>
            </a:r>
            <a:r>
              <a:rPr lang="en-US" sz="1600" dirty="0" smtClean="0">
                <a:solidFill>
                  <a:srgbClr val="0065A4"/>
                </a:solidFill>
              </a:rPr>
              <a:t>) and B (</a:t>
            </a:r>
            <a:r>
              <a:rPr lang="en-US" sz="1600" dirty="0" smtClean="0">
                <a:solidFill>
                  <a:schemeClr val="accent5"/>
                </a:solidFill>
              </a:rPr>
              <a:t>Privacy Commission awareness ratings</a:t>
            </a:r>
            <a:r>
              <a:rPr lang="en-US" sz="1600" dirty="0" smtClean="0">
                <a:solidFill>
                  <a:srgbClr val="0065A4"/>
                </a:solidFill>
              </a:rPr>
              <a:t>):</a:t>
            </a:r>
            <a:endParaRPr lang="en-NZ" sz="1600" dirty="0" smtClean="0">
              <a:latin typeface="Calibri" pitchFamily="34" charset="0"/>
            </a:endParaRPr>
          </a:p>
          <a:p>
            <a:r>
              <a:rPr lang="en-NZ" sz="1600" dirty="0" smtClean="0">
                <a:latin typeface="Calibri" pitchFamily="34" charset="0"/>
              </a:rPr>
              <a:t>Results </a:t>
            </a:r>
            <a:r>
              <a:rPr lang="en-NZ" sz="1600" dirty="0">
                <a:latin typeface="Calibri" pitchFamily="34" charset="0"/>
              </a:rPr>
              <a:t>in this report are based upon questions asked in </a:t>
            </a:r>
            <a:r>
              <a:rPr lang="en-NZ" sz="1600" dirty="0" smtClean="0">
                <a:latin typeface="Calibri" pitchFamily="34" charset="0"/>
              </a:rPr>
              <a:t>UMR Research’s </a:t>
            </a:r>
            <a:r>
              <a:rPr lang="en-NZ" sz="1600" dirty="0">
                <a:latin typeface="Calibri" pitchFamily="34" charset="0"/>
              </a:rPr>
              <a:t>nation-wide omnibus survey.  This is a telephone survey of a nationally representative sample of </a:t>
            </a:r>
            <a:r>
              <a:rPr lang="en-NZ" sz="1600" dirty="0" smtClean="0">
                <a:latin typeface="Calibri" pitchFamily="34" charset="0"/>
              </a:rPr>
              <a:t>751 </a:t>
            </a:r>
            <a:r>
              <a:rPr lang="en-NZ" sz="1600" dirty="0">
                <a:latin typeface="Calibri" pitchFamily="34" charset="0"/>
              </a:rPr>
              <a:t>New Zealanders 18 years of age and over.</a:t>
            </a:r>
            <a:r>
              <a:rPr lang="en-AU" sz="1600" dirty="0" smtClean="0"/>
              <a:t> </a:t>
            </a:r>
          </a:p>
          <a:p>
            <a:r>
              <a:rPr lang="en-AU" sz="1600" dirty="0" smtClean="0"/>
              <a:t>The </a:t>
            </a:r>
            <a:r>
              <a:rPr lang="en-AU" sz="1600" dirty="0"/>
              <a:t>survey was conducted from </a:t>
            </a:r>
            <a:r>
              <a:rPr lang="en-AU" sz="1600" dirty="0" smtClean="0"/>
              <a:t>31</a:t>
            </a:r>
            <a:r>
              <a:rPr lang="en-AU" sz="1600" baseline="30000" dirty="0" smtClean="0"/>
              <a:t>st</a:t>
            </a:r>
            <a:r>
              <a:rPr lang="en-AU" sz="1600" dirty="0" smtClean="0"/>
              <a:t> March to 6</a:t>
            </a:r>
            <a:r>
              <a:rPr lang="en-AU" sz="1600" baseline="30000" dirty="0" smtClean="0"/>
              <a:t>th</a:t>
            </a:r>
            <a:r>
              <a:rPr lang="en-AU" sz="1600" dirty="0" smtClean="0"/>
              <a:t> April </a:t>
            </a:r>
            <a:r>
              <a:rPr lang="en-AU" sz="1600" dirty="0"/>
              <a:t>2016.</a:t>
            </a:r>
            <a:endParaRPr lang="en-US" sz="1600" dirty="0" smtClean="0"/>
          </a:p>
          <a:p>
            <a:r>
              <a:rPr lang="en-NZ" sz="1600" dirty="0"/>
              <a:t>The margin of error for a 50% figure at the 95% confidence level for a sample of </a:t>
            </a:r>
            <a:r>
              <a:rPr lang="en-NZ" sz="1600" dirty="0" smtClean="0"/>
              <a:t>n=751 </a:t>
            </a:r>
            <a:r>
              <a:rPr lang="en-NZ" sz="1600" dirty="0"/>
              <a:t>is approximately </a:t>
            </a:r>
            <a:r>
              <a:rPr lang="en-NZ" sz="1600" dirty="0" smtClean="0"/>
              <a:t>±3.6%. </a:t>
            </a:r>
          </a:p>
          <a:p>
            <a:pPr marL="3600" indent="0">
              <a:spcAft>
                <a:spcPts val="600"/>
              </a:spcAft>
              <a:buNone/>
            </a:pPr>
            <a:r>
              <a:rPr lang="en-US" sz="1600" dirty="0">
                <a:solidFill>
                  <a:srgbClr val="0065A4"/>
                </a:solidFill>
              </a:rPr>
              <a:t>Section </a:t>
            </a:r>
            <a:r>
              <a:rPr lang="en-US" sz="1600" dirty="0" smtClean="0">
                <a:solidFill>
                  <a:srgbClr val="0065A4"/>
                </a:solidFill>
              </a:rPr>
              <a:t>C </a:t>
            </a:r>
            <a:r>
              <a:rPr lang="en-US" sz="1600" dirty="0">
                <a:solidFill>
                  <a:srgbClr val="0065A4"/>
                </a:solidFill>
              </a:rPr>
              <a:t>(</a:t>
            </a:r>
            <a:r>
              <a:rPr lang="en-US" sz="1600" dirty="0">
                <a:solidFill>
                  <a:schemeClr val="accent5"/>
                </a:solidFill>
              </a:rPr>
              <a:t>Data </a:t>
            </a:r>
            <a:r>
              <a:rPr lang="en-US" sz="1600" dirty="0" smtClean="0">
                <a:solidFill>
                  <a:schemeClr val="accent5"/>
                </a:solidFill>
              </a:rPr>
              <a:t>sharing </a:t>
            </a:r>
            <a:r>
              <a:rPr lang="en-US" sz="1600" dirty="0">
                <a:solidFill>
                  <a:schemeClr val="accent5"/>
                </a:solidFill>
              </a:rPr>
              <a:t>concerns</a:t>
            </a:r>
            <a:r>
              <a:rPr lang="en-US" sz="1600" dirty="0" smtClean="0">
                <a:solidFill>
                  <a:srgbClr val="0065A4"/>
                </a:solidFill>
              </a:rPr>
              <a:t>), D (</a:t>
            </a:r>
            <a:r>
              <a:rPr lang="en-NZ" sz="1600" dirty="0">
                <a:solidFill>
                  <a:schemeClr val="accent5"/>
                </a:solidFill>
              </a:rPr>
              <a:t>Sharing data, sensitive information and willingness to </a:t>
            </a:r>
            <a:r>
              <a:rPr lang="en-NZ" sz="1600" dirty="0" smtClean="0">
                <a:solidFill>
                  <a:schemeClr val="accent5"/>
                </a:solidFill>
              </a:rPr>
              <a:t>share</a:t>
            </a:r>
            <a:r>
              <a:rPr lang="en-US" sz="1600" dirty="0" smtClean="0">
                <a:solidFill>
                  <a:srgbClr val="0065A4"/>
                </a:solidFill>
              </a:rPr>
              <a:t>) and E (</a:t>
            </a:r>
            <a:r>
              <a:rPr lang="en-US" sz="1600" dirty="0" smtClean="0">
                <a:solidFill>
                  <a:schemeClr val="accent5"/>
                </a:solidFill>
              </a:rPr>
              <a:t>Data portability</a:t>
            </a:r>
            <a:r>
              <a:rPr lang="en-US" sz="1600" dirty="0" smtClean="0">
                <a:solidFill>
                  <a:srgbClr val="0065A4"/>
                </a:solidFill>
              </a:rPr>
              <a:t>):</a:t>
            </a:r>
            <a:endParaRPr lang="en-NZ" sz="1600" dirty="0">
              <a:latin typeface="Calibri" pitchFamily="34" charset="0"/>
            </a:endParaRPr>
          </a:p>
          <a:p>
            <a:r>
              <a:rPr lang="en-NZ" sz="1600" dirty="0">
                <a:latin typeface="Calibri" pitchFamily="34" charset="0"/>
              </a:rPr>
              <a:t>Results in this report are based upon questions asked in </a:t>
            </a:r>
            <a:r>
              <a:rPr lang="en-NZ" sz="1600" dirty="0" smtClean="0">
                <a:latin typeface="Calibri" pitchFamily="34" charset="0"/>
              </a:rPr>
              <a:t>UMR Research’s </a:t>
            </a:r>
            <a:r>
              <a:rPr lang="en-NZ" sz="1600" dirty="0" err="1" smtClean="0">
                <a:latin typeface="Calibri" pitchFamily="34" charset="0"/>
              </a:rPr>
              <a:t>SayIT</a:t>
            </a:r>
            <a:r>
              <a:rPr lang="en-NZ" sz="1600" dirty="0" smtClean="0">
                <a:latin typeface="Calibri" pitchFamily="34" charset="0"/>
              </a:rPr>
              <a:t> </a:t>
            </a:r>
            <a:r>
              <a:rPr lang="en-NZ" sz="1600" dirty="0">
                <a:latin typeface="Calibri" pitchFamily="34" charset="0"/>
              </a:rPr>
              <a:t>nation-wide </a:t>
            </a:r>
            <a:r>
              <a:rPr lang="en-NZ" sz="1600" dirty="0" smtClean="0">
                <a:latin typeface="Calibri" pitchFamily="34" charset="0"/>
              </a:rPr>
              <a:t>online omnibus </a:t>
            </a:r>
            <a:r>
              <a:rPr lang="en-NZ" sz="1600" dirty="0">
                <a:latin typeface="Calibri" pitchFamily="34" charset="0"/>
              </a:rPr>
              <a:t>survey.  This is a </a:t>
            </a:r>
            <a:r>
              <a:rPr lang="en-NZ" sz="1600" dirty="0" smtClean="0">
                <a:latin typeface="Calibri" pitchFamily="34" charset="0"/>
              </a:rPr>
              <a:t>survey </a:t>
            </a:r>
            <a:r>
              <a:rPr lang="en-NZ" sz="1600" dirty="0">
                <a:latin typeface="Calibri" pitchFamily="34" charset="0"/>
              </a:rPr>
              <a:t>of a nationally representative sample of </a:t>
            </a:r>
            <a:r>
              <a:rPr lang="en-NZ" sz="1600" dirty="0" smtClean="0">
                <a:latin typeface="Calibri" pitchFamily="34" charset="0"/>
              </a:rPr>
              <a:t>1000 </a:t>
            </a:r>
            <a:r>
              <a:rPr lang="en-NZ" sz="1600" dirty="0">
                <a:latin typeface="Calibri" pitchFamily="34" charset="0"/>
              </a:rPr>
              <a:t>New Zealanders 18 years of age and over.</a:t>
            </a:r>
            <a:r>
              <a:rPr lang="en-AU" sz="1600" dirty="0"/>
              <a:t> </a:t>
            </a:r>
          </a:p>
          <a:p>
            <a:r>
              <a:rPr lang="en-AU" sz="1600" dirty="0"/>
              <a:t>The survey was conducted from </a:t>
            </a:r>
            <a:r>
              <a:rPr lang="en-AU" sz="1600" dirty="0" smtClean="0"/>
              <a:t>30</a:t>
            </a:r>
            <a:r>
              <a:rPr lang="en-AU" sz="1600" baseline="30000" dirty="0" smtClean="0"/>
              <a:t>th</a:t>
            </a:r>
            <a:r>
              <a:rPr lang="en-AU" sz="1600" dirty="0" smtClean="0"/>
              <a:t> March </a:t>
            </a:r>
            <a:r>
              <a:rPr lang="en-AU" sz="1600" dirty="0"/>
              <a:t>to </a:t>
            </a:r>
            <a:r>
              <a:rPr lang="en-AU" sz="1600" dirty="0" smtClean="0"/>
              <a:t>18</a:t>
            </a:r>
            <a:r>
              <a:rPr lang="en-AU" sz="1600" baseline="30000" dirty="0" smtClean="0"/>
              <a:t>th</a:t>
            </a:r>
            <a:r>
              <a:rPr lang="en-AU" sz="1600" dirty="0" smtClean="0"/>
              <a:t> </a:t>
            </a:r>
            <a:r>
              <a:rPr lang="en-AU" sz="1600" dirty="0"/>
              <a:t>April 2016.</a:t>
            </a:r>
            <a:endParaRPr lang="en-US" sz="1600" dirty="0"/>
          </a:p>
          <a:p>
            <a:r>
              <a:rPr lang="en-NZ" sz="1600" dirty="0"/>
              <a:t>The margin of error for a 50% figure at the 95% confidence level for a sample of </a:t>
            </a:r>
            <a:r>
              <a:rPr lang="en-NZ" sz="1600" dirty="0" smtClean="0"/>
              <a:t>n=1000 </a:t>
            </a:r>
            <a:r>
              <a:rPr lang="en-NZ" sz="1600" dirty="0"/>
              <a:t>is approximately ±</a:t>
            </a:r>
            <a:r>
              <a:rPr lang="en-NZ" sz="1600" dirty="0" smtClean="0"/>
              <a:t>3.1%.</a:t>
            </a:r>
          </a:p>
          <a:p>
            <a:r>
              <a:rPr lang="en-AU" sz="1600" dirty="0"/>
              <a:t>All numbers are shown rounded to zero decimal places. This means that the specified totals are not always exactly equal to the sum of the specified sub-totals - they are calculated from raw numbers and then rounded to 0dp.  The differences are seldom more than 1</a:t>
            </a:r>
            <a:r>
              <a:rPr lang="en-AU" sz="1600" dirty="0" smtClean="0"/>
              <a:t>%.</a:t>
            </a:r>
          </a:p>
          <a:p>
            <a:r>
              <a:rPr lang="en-AU" sz="1600" dirty="0" smtClean="0"/>
              <a:t>While we have tried to replicate the methodology as best as possible, comparisons made to overseas data should be treated as indicative only.</a:t>
            </a:r>
          </a:p>
          <a:p>
            <a:r>
              <a:rPr lang="en-AU" sz="1600" dirty="0" smtClean="0"/>
              <a:t>Demographic comparisons listed are the most notable significant differences.</a:t>
            </a:r>
            <a:endParaRPr lang="en-NZ" sz="1600" dirty="0"/>
          </a:p>
          <a:p>
            <a:pPr marL="3600" indent="0">
              <a:spcAft>
                <a:spcPts val="2400"/>
              </a:spcAft>
              <a:buNone/>
            </a:pPr>
            <a:endParaRPr lang="en-NZ" sz="1600" dirty="0" smtClean="0"/>
          </a:p>
          <a:p>
            <a:pPr>
              <a:spcAft>
                <a:spcPts val="2400"/>
              </a:spcAft>
            </a:pPr>
            <a:endParaRPr lang="en-NZ" sz="1600" dirty="0" smtClean="0"/>
          </a:p>
        </p:txBody>
      </p:sp>
      <p:sp>
        <p:nvSpPr>
          <p:cNvPr id="3" name="Title 2"/>
          <p:cNvSpPr>
            <a:spLocks noGrp="1"/>
          </p:cNvSpPr>
          <p:nvPr>
            <p:ph type="title"/>
          </p:nvPr>
        </p:nvSpPr>
        <p:spPr/>
        <p:txBody>
          <a:bodyPr/>
          <a:lstStyle/>
          <a:p>
            <a:r>
              <a:rPr lang="en-NZ" dirty="0" smtClean="0"/>
              <a:t>Methodology</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2</a:t>
            </a:fld>
            <a:endParaRPr lang="en-US" altLang="en-US"/>
          </a:p>
        </p:txBody>
      </p:sp>
    </p:spTree>
    <p:extLst>
      <p:ext uri="{BB962C8B-B14F-4D97-AF65-F5344CB8AC3E}">
        <p14:creationId xmlns:p14="http://schemas.microsoft.com/office/powerpoint/2010/main" val="1278626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20</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a:bodyPr>
          <a:lstStyle/>
          <a:p>
            <a:r>
              <a:rPr lang="en-NZ" b="1" dirty="0" smtClean="0">
                <a:solidFill>
                  <a:srgbClr val="B5BC34"/>
                </a:solidFill>
                <a:latin typeface="Century Gothic" panose="020B0502020202020204" pitchFamily="34" charset="0"/>
              </a:rPr>
              <a:t>Data sharing concerns…</a:t>
            </a:r>
            <a:endParaRPr lang="en-NZ" b="1" dirty="0">
              <a:solidFill>
                <a:srgbClr val="B5BC34"/>
              </a:solidFill>
              <a:latin typeface="Century Gothic" panose="020B0502020202020204" pitchFamily="34" charset="0"/>
            </a:endParaRPr>
          </a:p>
        </p:txBody>
      </p:sp>
      <p:sp>
        <p:nvSpPr>
          <p:cNvPr id="17" name="Content Placeholder 1"/>
          <p:cNvSpPr txBox="1">
            <a:spLocks/>
          </p:cNvSpPr>
          <p:nvPr/>
        </p:nvSpPr>
        <p:spPr>
          <a:xfrm>
            <a:off x="697585" y="1124172"/>
            <a:ext cx="7824246" cy="5080236"/>
          </a:xfrm>
          <a:prstGeom prst="rect">
            <a:avLst/>
          </a:prstGeom>
          <a:noFill/>
        </p:spPr>
        <p:txBody>
          <a:bodyPr>
            <a:norm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New Zealanders generally do not think about the personal data government or private entities hold but know they need it to operate in a modern society. </a:t>
            </a:r>
          </a:p>
          <a:p>
            <a:pPr defTabSz="914400"/>
            <a:r>
              <a:rPr lang="en-NZ" dirty="0" smtClean="0">
                <a:latin typeface="Arial" panose="020B0604020202020204" pitchFamily="34" charset="0"/>
                <a:cs typeface="Arial" panose="020B0604020202020204" pitchFamily="34" charset="0"/>
              </a:rPr>
              <a:t>At the same time, we are also uncomfortable generally of what government and private entities potentially know about us – particularly those who prefer the current government opposition.</a:t>
            </a:r>
          </a:p>
          <a:p>
            <a:pPr defTabSz="914400"/>
            <a:r>
              <a:rPr lang="en-NZ" dirty="0" smtClean="0">
                <a:latin typeface="Arial" panose="020B0604020202020204" pitchFamily="34" charset="0"/>
                <a:cs typeface="Arial" panose="020B0604020202020204" pitchFamily="34" charset="0"/>
              </a:rPr>
              <a:t>We are generally less concerned about personal data that the government and companies may have and how it is used than those from Great Britain, but we have similar views when tested on a ‘sharing’ versus ‘non-sharing’ scenario.</a:t>
            </a:r>
          </a:p>
          <a:p>
            <a:pPr defTabSz="914400"/>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67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21</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a:bodyPr>
          <a:lstStyle/>
          <a:p>
            <a:r>
              <a:rPr lang="en-NZ" b="1" dirty="0" smtClean="0">
                <a:solidFill>
                  <a:srgbClr val="B5BC34"/>
                </a:solidFill>
                <a:latin typeface="Century Gothic" panose="020B0502020202020204" pitchFamily="34" charset="0"/>
              </a:rPr>
              <a:t>Data sharing concerns specifics...</a:t>
            </a:r>
            <a:endParaRPr lang="en-NZ" b="1" dirty="0">
              <a:solidFill>
                <a:srgbClr val="B5BC34"/>
              </a:solidFill>
              <a:latin typeface="Century Gothic" panose="020B0502020202020204" pitchFamily="34" charset="0"/>
            </a:endParaRPr>
          </a:p>
        </p:txBody>
      </p:sp>
      <p:sp>
        <p:nvSpPr>
          <p:cNvPr id="7" name="Content Placeholder 1"/>
          <p:cNvSpPr txBox="1">
            <a:spLocks/>
          </p:cNvSpPr>
          <p:nvPr/>
        </p:nvSpPr>
        <p:spPr>
          <a:xfrm>
            <a:off x="352724" y="1011050"/>
            <a:ext cx="8331042" cy="5080236"/>
          </a:xfrm>
          <a:prstGeom prst="rect">
            <a:avLst/>
          </a:prstGeom>
          <a:noFill/>
        </p:spPr>
        <p:txBody>
          <a:bodyPr>
            <a:normAutofit lnSpcReduction="10000"/>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marL="3600" indent="0" defTabSz="914400">
              <a:spcAft>
                <a:spcPts val="600"/>
              </a:spcAft>
              <a:buNone/>
            </a:pPr>
            <a:r>
              <a:rPr lang="en-US" sz="1400" dirty="0" smtClean="0">
                <a:solidFill>
                  <a:srgbClr val="0065A4"/>
                </a:solidFill>
              </a:rPr>
              <a:t>Data sharing attitudes:</a:t>
            </a:r>
            <a:endParaRPr lang="en-NZ" sz="1400" dirty="0" smtClean="0">
              <a:latin typeface="Calibri" pitchFamily="34" charset="0"/>
            </a:endParaRPr>
          </a:p>
          <a:p>
            <a:pPr defTabSz="914400">
              <a:spcAft>
                <a:spcPts val="600"/>
              </a:spcAft>
            </a:pPr>
            <a:r>
              <a:rPr lang="en-NZ" sz="1400" dirty="0" smtClean="0">
                <a:latin typeface="Calibri" pitchFamily="34" charset="0"/>
              </a:rPr>
              <a:t>A very high majority (83%) of New Zealand respondents agreed (‘strongly agree’ + ‘tend to agree’) that </a:t>
            </a:r>
            <a:r>
              <a:rPr lang="en-NZ" sz="1400" b="1" i="1" dirty="0" smtClean="0">
                <a:latin typeface="Calibri" pitchFamily="34" charset="0"/>
              </a:rPr>
              <a:t>You can’t live in the modern world without giving personal information to companies and government</a:t>
            </a:r>
            <a:r>
              <a:rPr lang="en-NZ" sz="1400" i="1" dirty="0" smtClean="0">
                <a:latin typeface="Calibri" pitchFamily="34" charset="0"/>
              </a:rPr>
              <a:t>,</a:t>
            </a:r>
            <a:r>
              <a:rPr lang="en-NZ" sz="1400" dirty="0" smtClean="0">
                <a:latin typeface="Calibri" pitchFamily="34" charset="0"/>
              </a:rPr>
              <a:t> while just 7% disagreed (‘tend to disagree’ + ‘strongly disagree’) – a 15% higher proportion in agreement than those in a Great Britain online poll from </a:t>
            </a:r>
            <a:r>
              <a:rPr lang="en-NZ" sz="1400" dirty="0" err="1" smtClean="0">
                <a:latin typeface="Calibri" pitchFamily="34" charset="0"/>
              </a:rPr>
              <a:t>Ipsos</a:t>
            </a:r>
            <a:r>
              <a:rPr lang="en-NZ" sz="1400" dirty="0" smtClean="0">
                <a:latin typeface="Calibri" pitchFamily="34" charset="0"/>
              </a:rPr>
              <a:t>.</a:t>
            </a:r>
            <a:endParaRPr lang="en-AU" sz="1400" dirty="0" smtClean="0"/>
          </a:p>
          <a:p>
            <a:pPr defTabSz="914400"/>
            <a:r>
              <a:rPr lang="en-NZ" sz="1400" dirty="0" smtClean="0"/>
              <a:t>New Zealanders (59%) were much more likely to agree </a:t>
            </a:r>
            <a:r>
              <a:rPr lang="en-NZ" sz="1400" dirty="0"/>
              <a:t>with </a:t>
            </a:r>
            <a:r>
              <a:rPr lang="en-NZ" sz="1400" b="1" i="1" dirty="0"/>
              <a:t>I don’t think much about what information or data the government and companies hold about me as there is nothing I can do about </a:t>
            </a:r>
            <a:r>
              <a:rPr lang="en-NZ" sz="1400" b="1" i="1" dirty="0" smtClean="0"/>
              <a:t>it</a:t>
            </a:r>
            <a:r>
              <a:rPr lang="en-NZ" sz="1400" dirty="0" smtClean="0"/>
              <a:t> than Great Britain residents (35%).</a:t>
            </a:r>
            <a:endParaRPr lang="en-NZ" sz="1400" i="1" dirty="0"/>
          </a:p>
          <a:p>
            <a:pPr defTabSz="914400"/>
            <a:r>
              <a:rPr lang="en-NZ" sz="1400" dirty="0" smtClean="0"/>
              <a:t>Opinion was more likely to be mixed from </a:t>
            </a:r>
            <a:r>
              <a:rPr lang="en-NZ" sz="1400" dirty="0"/>
              <a:t>those rating </a:t>
            </a:r>
            <a:r>
              <a:rPr lang="en-NZ" sz="1400" b="1" i="1" dirty="0" smtClean="0"/>
              <a:t>Once my data has been anonymised and there is no way I can be identified, I’m not really bothered how it is used</a:t>
            </a:r>
            <a:r>
              <a:rPr lang="en-NZ" sz="1400" dirty="0" smtClean="0"/>
              <a:t> (45% agreed) and </a:t>
            </a:r>
            <a:r>
              <a:rPr lang="en-NZ" sz="1400" b="1" i="1" dirty="0" smtClean="0"/>
              <a:t>Government </a:t>
            </a:r>
            <a:r>
              <a:rPr lang="en-NZ" sz="1400" b="1" i="1" dirty="0"/>
              <a:t>and companies have got so much data about people, they would never take the time or effort to look at my data </a:t>
            </a:r>
            <a:r>
              <a:rPr lang="en-NZ" sz="1400" b="1" i="1" dirty="0" smtClean="0"/>
              <a:t>individually</a:t>
            </a:r>
            <a:r>
              <a:rPr lang="en-NZ" sz="1400" dirty="0" smtClean="0"/>
              <a:t> (40%) – this was still 16% and 9% higher than GB respondents respectively. </a:t>
            </a:r>
          </a:p>
          <a:p>
            <a:pPr marL="3600" indent="0" defTabSz="914400">
              <a:spcAft>
                <a:spcPts val="600"/>
              </a:spcAft>
              <a:buNone/>
            </a:pPr>
            <a:r>
              <a:rPr lang="en-NZ" sz="1400" dirty="0" smtClean="0">
                <a:solidFill>
                  <a:srgbClr val="0065A4"/>
                </a:solidFill>
              </a:rPr>
              <a:t>Data sharing view</a:t>
            </a:r>
            <a:r>
              <a:rPr lang="en-US" sz="1400" dirty="0" smtClean="0">
                <a:solidFill>
                  <a:srgbClr val="0065A4"/>
                </a:solidFill>
              </a:rPr>
              <a:t>:</a:t>
            </a:r>
            <a:endParaRPr lang="en-NZ" sz="1400" dirty="0" smtClean="0">
              <a:latin typeface="Calibri" pitchFamily="34" charset="0"/>
            </a:endParaRPr>
          </a:p>
          <a:p>
            <a:pPr defTabSz="914400">
              <a:spcAft>
                <a:spcPts val="600"/>
              </a:spcAft>
            </a:pPr>
            <a:r>
              <a:rPr lang="en-NZ" sz="1400" dirty="0" smtClean="0">
                <a:latin typeface="Calibri" pitchFamily="34" charset="0"/>
              </a:rPr>
              <a:t>New Zealanders had similar views to Great Britain respondents when given a simple choice between data and non-data sharing, however. </a:t>
            </a:r>
          </a:p>
          <a:p>
            <a:pPr defTabSz="914400">
              <a:spcAft>
                <a:spcPts val="600"/>
              </a:spcAft>
            </a:pPr>
            <a:r>
              <a:rPr lang="en-NZ" sz="1400" dirty="0" smtClean="0">
                <a:latin typeface="Calibri" pitchFamily="34" charset="0"/>
              </a:rPr>
              <a:t>A majority (62%) felt </a:t>
            </a:r>
            <a:r>
              <a:rPr lang="en-NZ" sz="1400" b="1" i="1" dirty="0" smtClean="0">
                <a:latin typeface="Calibri" pitchFamily="34" charset="0"/>
              </a:rPr>
              <a:t>We </a:t>
            </a:r>
            <a:r>
              <a:rPr lang="en-NZ" sz="1400" b="1" i="1" dirty="0">
                <a:latin typeface="Calibri" pitchFamily="34" charset="0"/>
              </a:rPr>
              <a:t>should not share data as the risks to people’s privacy and security outweighs the benefits</a:t>
            </a:r>
            <a:r>
              <a:rPr lang="en-NZ" sz="1400" dirty="0">
                <a:latin typeface="Calibri" pitchFamily="34" charset="0"/>
              </a:rPr>
              <a:t> </a:t>
            </a:r>
            <a:r>
              <a:rPr lang="en-AU" sz="1400" dirty="0" smtClean="0"/>
              <a:t>while 38% had a view closer to </a:t>
            </a:r>
            <a:r>
              <a:rPr lang="en-NZ" sz="1400" b="1" i="1" dirty="0"/>
              <a:t>We should share all the data we can because it benefits the services and </a:t>
            </a:r>
            <a:r>
              <a:rPr lang="en-NZ" sz="1400" b="1" i="1" dirty="0" smtClean="0"/>
              <a:t>me</a:t>
            </a:r>
            <a:r>
              <a:rPr lang="en-NZ" sz="1400" dirty="0" smtClean="0"/>
              <a:t>.</a:t>
            </a:r>
            <a:endParaRPr lang="en-AU" sz="1400" b="1" i="1" dirty="0" smtClean="0"/>
          </a:p>
          <a:p>
            <a:pPr defTabSz="914400">
              <a:spcAft>
                <a:spcPts val="600"/>
              </a:spcAft>
            </a:pPr>
            <a:r>
              <a:rPr lang="en-NZ" sz="1400" dirty="0" smtClean="0"/>
              <a:t>Respondents were more open to data sharing when safeguards were put in place – a majority were willing to share data as long as </a:t>
            </a:r>
            <a:r>
              <a:rPr lang="en-NZ" sz="1400" b="1" i="1" dirty="0" smtClean="0"/>
              <a:t>they could opt-out if they chose</a:t>
            </a:r>
            <a:r>
              <a:rPr lang="en-NZ" sz="1400" dirty="0" smtClean="0"/>
              <a:t> (57%), </a:t>
            </a:r>
            <a:r>
              <a:rPr lang="en-NZ" sz="1400" b="1" i="1" dirty="0" smtClean="0"/>
              <a:t>there were strict controls on who can access the data and how it is used</a:t>
            </a:r>
            <a:r>
              <a:rPr lang="en-NZ" sz="1400" dirty="0" smtClean="0"/>
              <a:t> (59%) and </a:t>
            </a:r>
            <a:r>
              <a:rPr lang="en-NZ" sz="1400" b="1" i="1" dirty="0" smtClean="0"/>
              <a:t>data is anonymized and they couldn’t be identified</a:t>
            </a:r>
            <a:r>
              <a:rPr lang="en-NZ" sz="1400" dirty="0" smtClean="0"/>
              <a:t> (61%).</a:t>
            </a:r>
          </a:p>
        </p:txBody>
      </p:sp>
    </p:spTree>
    <p:extLst>
      <p:ext uri="{BB962C8B-B14F-4D97-AF65-F5344CB8AC3E}">
        <p14:creationId xmlns:p14="http://schemas.microsoft.com/office/powerpoint/2010/main" val="366979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617522267"/>
              </p:ext>
            </p:extLst>
          </p:nvPr>
        </p:nvGraphicFramePr>
        <p:xfrm>
          <a:off x="0" y="1837679"/>
          <a:ext cx="9144000" cy="4675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smtClean="0">
                <a:latin typeface="Calibri" pitchFamily="34" charset="0"/>
              </a:rPr>
              <a:t>To what extent do you agree or disagree with the following statements?</a:t>
            </a:r>
            <a:endParaRPr lang="en-NZ" dirty="0">
              <a:latin typeface="Calibri" pitchFamily="34" charset="0"/>
            </a:endParaRPr>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anose="020B0502020202020204" pitchFamily="34" charset="0"/>
                <a:ea typeface="ＭＳ Ｐゴシック" panose="020B0600070205080204" pitchFamily="34" charset="-128"/>
              </a:rPr>
              <a:t>Data sharing attitudes</a:t>
            </a:r>
            <a:endParaRPr lang="en-AU" dirty="0" smtClean="0"/>
          </a:p>
        </p:txBody>
      </p:sp>
      <p:cxnSp>
        <p:nvCxnSpPr>
          <p:cNvPr id="30" name="Straight Connector 29"/>
          <p:cNvCxnSpPr>
            <a:cxnSpLocks noChangeAspect="1"/>
          </p:cNvCxnSpPr>
          <p:nvPr/>
        </p:nvCxnSpPr>
        <p:spPr>
          <a:xfrm flipH="1">
            <a:off x="2510987" y="1996578"/>
            <a:ext cx="5404490"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2458482" y="1753385"/>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8</a:t>
            </a:r>
            <a:r>
              <a:rPr lang="en-US" altLang="en-US" sz="900" b="1" dirty="0">
                <a:solidFill>
                  <a:srgbClr val="595959"/>
                </a:solidFill>
                <a:latin typeface="Century Gothic" panose="020B0502020202020204" pitchFamily="34" charset="0"/>
                <a:cs typeface="Calibri" pitchFamily="34" charset="0"/>
              </a:rPr>
              <a:t>3</a:t>
            </a:r>
            <a:r>
              <a:rPr lang="en-US" altLang="en-US" sz="900" b="1" dirty="0" smtClean="0">
                <a:solidFill>
                  <a:srgbClr val="595959"/>
                </a:solidFill>
                <a:latin typeface="Century Gothic" panose="020B0502020202020204" pitchFamily="34" charset="0"/>
                <a:cs typeface="Calibri" pitchFamily="34" charset="0"/>
              </a:rPr>
              <a:t>%</a:t>
            </a:r>
            <a:endParaRPr lang="en-US" altLang="en-US" sz="900" b="1" dirty="0">
              <a:solidFill>
                <a:srgbClr val="595959"/>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8493551" y="1998940"/>
            <a:ext cx="45248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7499054" y="1762313"/>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a:t>
            </a:r>
            <a:r>
              <a:rPr lang="en-US" altLang="en-US" sz="900" b="1" dirty="0">
                <a:solidFill>
                  <a:srgbClr val="595959"/>
                </a:solidFill>
                <a:latin typeface="Century Gothic" panose="020B0502020202020204" pitchFamily="34" charset="0"/>
                <a:cs typeface="Calibri" pitchFamily="34" charset="0"/>
              </a:rPr>
              <a:t>7</a:t>
            </a:r>
            <a:r>
              <a:rPr lang="en-US" altLang="en-US" sz="900" b="1" dirty="0" smtClean="0">
                <a:solidFill>
                  <a:srgbClr val="595959"/>
                </a:solidFill>
                <a:latin typeface="Century Gothic" panose="020B0502020202020204" pitchFamily="34" charset="0"/>
                <a:cs typeface="Calibri" pitchFamily="34" charset="0"/>
              </a:rPr>
              <a:t>%</a:t>
            </a:r>
            <a:endParaRPr lang="en-US" altLang="en-US" sz="9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22</a:t>
            </a:fld>
            <a:endParaRPr lang="en-US" altLang="en-US" dirty="0"/>
          </a:p>
        </p:txBody>
      </p:sp>
      <p:cxnSp>
        <p:nvCxnSpPr>
          <p:cNvPr id="53" name="Straight Connector 52"/>
          <p:cNvCxnSpPr>
            <a:cxnSpLocks noChangeAspect="1"/>
          </p:cNvCxnSpPr>
          <p:nvPr/>
        </p:nvCxnSpPr>
        <p:spPr>
          <a:xfrm flipH="1">
            <a:off x="2512559" y="2563757"/>
            <a:ext cx="465172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56" name="TextBox 3"/>
          <p:cNvSpPr txBox="1">
            <a:spLocks noChangeArrowheads="1"/>
          </p:cNvSpPr>
          <p:nvPr/>
        </p:nvSpPr>
        <p:spPr bwMode="auto">
          <a:xfrm>
            <a:off x="2460053" y="2320564"/>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72%</a:t>
            </a:r>
            <a:endParaRPr lang="en-US" altLang="en-US" sz="900" b="1" dirty="0">
              <a:solidFill>
                <a:srgbClr val="595959"/>
              </a:solidFill>
              <a:latin typeface="Century Gothic" panose="020B0502020202020204" pitchFamily="34" charset="0"/>
              <a:cs typeface="Calibri" pitchFamily="34" charset="0"/>
            </a:endParaRPr>
          </a:p>
        </p:txBody>
      </p:sp>
      <p:cxnSp>
        <p:nvCxnSpPr>
          <p:cNvPr id="57" name="Straight Connector 56"/>
          <p:cNvCxnSpPr>
            <a:cxnSpLocks noChangeAspect="1"/>
          </p:cNvCxnSpPr>
          <p:nvPr/>
        </p:nvCxnSpPr>
        <p:spPr>
          <a:xfrm flipH="1">
            <a:off x="8229602" y="2563757"/>
            <a:ext cx="67583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noChangeAspect="1"/>
          </p:cNvCxnSpPr>
          <p:nvPr/>
        </p:nvCxnSpPr>
        <p:spPr>
          <a:xfrm flipH="1">
            <a:off x="2521986" y="3138793"/>
            <a:ext cx="3850214"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63" name="Straight Connector 62"/>
          <p:cNvCxnSpPr>
            <a:cxnSpLocks noChangeAspect="1"/>
          </p:cNvCxnSpPr>
          <p:nvPr/>
        </p:nvCxnSpPr>
        <p:spPr>
          <a:xfrm flipH="1">
            <a:off x="7365477" y="3134869"/>
            <a:ext cx="1571133"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cxnSpLocks noChangeAspect="1"/>
          </p:cNvCxnSpPr>
          <p:nvPr/>
        </p:nvCxnSpPr>
        <p:spPr>
          <a:xfrm flipH="1">
            <a:off x="2521986" y="4288863"/>
            <a:ext cx="3850214"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75" name="Straight Connector 74"/>
          <p:cNvCxnSpPr>
            <a:cxnSpLocks noChangeAspect="1"/>
          </p:cNvCxnSpPr>
          <p:nvPr/>
        </p:nvCxnSpPr>
        <p:spPr>
          <a:xfrm flipH="1">
            <a:off x="7689132" y="4291225"/>
            <a:ext cx="1247478"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noChangeAspect="1"/>
          </p:cNvCxnSpPr>
          <p:nvPr/>
        </p:nvCxnSpPr>
        <p:spPr>
          <a:xfrm flipH="1">
            <a:off x="2521988" y="4854471"/>
            <a:ext cx="2805885"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1" name="Straight Connector 80"/>
          <p:cNvCxnSpPr>
            <a:cxnSpLocks noChangeAspect="1"/>
          </p:cNvCxnSpPr>
          <p:nvPr/>
        </p:nvCxnSpPr>
        <p:spPr>
          <a:xfrm flipH="1">
            <a:off x="6815581" y="4854471"/>
            <a:ext cx="2004891"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noChangeAspect="1"/>
          </p:cNvCxnSpPr>
          <p:nvPr/>
        </p:nvCxnSpPr>
        <p:spPr>
          <a:xfrm flipH="1">
            <a:off x="2521986" y="5429506"/>
            <a:ext cx="2561824"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7" name="Straight Connector 86"/>
          <p:cNvCxnSpPr>
            <a:cxnSpLocks noChangeAspect="1"/>
          </p:cNvCxnSpPr>
          <p:nvPr/>
        </p:nvCxnSpPr>
        <p:spPr>
          <a:xfrm flipH="1">
            <a:off x="6674964" y="5429506"/>
            <a:ext cx="2145508"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51" name="TextBox 1"/>
          <p:cNvSpPr txBox="1">
            <a:spLocks noChangeArrowheads="1"/>
          </p:cNvSpPr>
          <p:nvPr/>
        </p:nvSpPr>
        <p:spPr bwMode="auto">
          <a:xfrm>
            <a:off x="7418896" y="2347865"/>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10%</a:t>
            </a:r>
            <a:endParaRPr lang="en-US" altLang="en-US" sz="900" b="1" dirty="0">
              <a:solidFill>
                <a:srgbClr val="595959"/>
              </a:solidFill>
              <a:latin typeface="Century Gothic" panose="020B0502020202020204" pitchFamily="34" charset="0"/>
              <a:cs typeface="Calibri" pitchFamily="34" charset="0"/>
            </a:endParaRPr>
          </a:p>
        </p:txBody>
      </p:sp>
      <p:sp>
        <p:nvSpPr>
          <p:cNvPr id="90" name="TextBox 1"/>
          <p:cNvSpPr txBox="1">
            <a:spLocks noChangeArrowheads="1"/>
          </p:cNvSpPr>
          <p:nvPr/>
        </p:nvSpPr>
        <p:spPr bwMode="auto">
          <a:xfrm>
            <a:off x="7456603" y="2922900"/>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25%</a:t>
            </a:r>
            <a:endParaRPr lang="en-US" altLang="en-US" sz="900" b="1" dirty="0">
              <a:solidFill>
                <a:srgbClr val="595959"/>
              </a:solidFill>
              <a:latin typeface="Century Gothic" panose="020B0502020202020204" pitchFamily="34" charset="0"/>
              <a:cs typeface="Calibri" pitchFamily="34" charset="0"/>
            </a:endParaRPr>
          </a:p>
        </p:txBody>
      </p:sp>
      <p:sp>
        <p:nvSpPr>
          <p:cNvPr id="92" name="TextBox 1"/>
          <p:cNvSpPr txBox="1">
            <a:spLocks noChangeArrowheads="1"/>
          </p:cNvSpPr>
          <p:nvPr/>
        </p:nvSpPr>
        <p:spPr bwMode="auto">
          <a:xfrm>
            <a:off x="7464363" y="4050004"/>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19%</a:t>
            </a:r>
            <a:endParaRPr lang="en-US" altLang="en-US" sz="900" b="1" dirty="0">
              <a:solidFill>
                <a:srgbClr val="595959"/>
              </a:solidFill>
              <a:latin typeface="Century Gothic" panose="020B0502020202020204" pitchFamily="34" charset="0"/>
              <a:cs typeface="Calibri" pitchFamily="34" charset="0"/>
            </a:endParaRPr>
          </a:p>
        </p:txBody>
      </p:sp>
      <p:sp>
        <p:nvSpPr>
          <p:cNvPr id="93" name="TextBox 1"/>
          <p:cNvSpPr txBox="1">
            <a:spLocks noChangeArrowheads="1"/>
          </p:cNvSpPr>
          <p:nvPr/>
        </p:nvSpPr>
        <p:spPr bwMode="auto">
          <a:xfrm>
            <a:off x="7359443" y="4606181"/>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31%</a:t>
            </a:r>
            <a:endParaRPr lang="en-US" altLang="en-US" sz="900" b="1" dirty="0">
              <a:solidFill>
                <a:srgbClr val="595959"/>
              </a:solidFill>
              <a:latin typeface="Century Gothic" panose="020B0502020202020204" pitchFamily="34" charset="0"/>
              <a:cs typeface="Calibri" pitchFamily="34" charset="0"/>
            </a:endParaRPr>
          </a:p>
        </p:txBody>
      </p:sp>
      <p:sp>
        <p:nvSpPr>
          <p:cNvPr id="94" name="TextBox 1"/>
          <p:cNvSpPr txBox="1">
            <a:spLocks noChangeArrowheads="1"/>
          </p:cNvSpPr>
          <p:nvPr/>
        </p:nvSpPr>
        <p:spPr bwMode="auto">
          <a:xfrm>
            <a:off x="7362460" y="5184653"/>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33%</a:t>
            </a:r>
            <a:endParaRPr lang="en-US" altLang="en-US" sz="900" b="1" dirty="0">
              <a:solidFill>
                <a:srgbClr val="595959"/>
              </a:solidFill>
              <a:latin typeface="Century Gothic" panose="020B0502020202020204" pitchFamily="34" charset="0"/>
              <a:cs typeface="Calibri" pitchFamily="34" charset="0"/>
            </a:endParaRPr>
          </a:p>
        </p:txBody>
      </p:sp>
      <p:sp>
        <p:nvSpPr>
          <p:cNvPr id="95" name="TextBox 3"/>
          <p:cNvSpPr txBox="1">
            <a:spLocks noChangeArrowheads="1"/>
          </p:cNvSpPr>
          <p:nvPr/>
        </p:nvSpPr>
        <p:spPr bwMode="auto">
          <a:xfrm>
            <a:off x="2442770" y="2916023"/>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59%</a:t>
            </a:r>
            <a:endParaRPr lang="en-US" altLang="en-US" sz="900" b="1" dirty="0">
              <a:solidFill>
                <a:srgbClr val="595959"/>
              </a:solidFill>
              <a:latin typeface="Century Gothic" panose="020B0502020202020204" pitchFamily="34" charset="0"/>
              <a:cs typeface="Calibri" pitchFamily="34" charset="0"/>
            </a:endParaRPr>
          </a:p>
        </p:txBody>
      </p:sp>
      <p:sp>
        <p:nvSpPr>
          <p:cNvPr id="97" name="TextBox 3"/>
          <p:cNvSpPr txBox="1">
            <a:spLocks noChangeArrowheads="1"/>
          </p:cNvSpPr>
          <p:nvPr/>
        </p:nvSpPr>
        <p:spPr bwMode="auto">
          <a:xfrm>
            <a:off x="2436485" y="4050382"/>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59%</a:t>
            </a:r>
            <a:endParaRPr lang="en-US" altLang="en-US" sz="900" b="1" dirty="0">
              <a:solidFill>
                <a:srgbClr val="595959"/>
              </a:solidFill>
              <a:latin typeface="Century Gothic" panose="020B0502020202020204" pitchFamily="34" charset="0"/>
              <a:cs typeface="Calibri" pitchFamily="34" charset="0"/>
            </a:endParaRPr>
          </a:p>
        </p:txBody>
      </p:sp>
      <p:sp>
        <p:nvSpPr>
          <p:cNvPr id="98" name="TextBox 3"/>
          <p:cNvSpPr txBox="1">
            <a:spLocks noChangeArrowheads="1"/>
          </p:cNvSpPr>
          <p:nvPr/>
        </p:nvSpPr>
        <p:spPr bwMode="auto">
          <a:xfrm>
            <a:off x="2438056" y="4626988"/>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45%</a:t>
            </a:r>
            <a:endParaRPr lang="en-US" altLang="en-US" sz="900" b="1" dirty="0">
              <a:solidFill>
                <a:srgbClr val="595959"/>
              </a:solidFill>
              <a:latin typeface="Century Gothic" panose="020B0502020202020204" pitchFamily="34" charset="0"/>
              <a:cs typeface="Calibri" pitchFamily="34" charset="0"/>
            </a:endParaRPr>
          </a:p>
        </p:txBody>
      </p:sp>
      <p:sp>
        <p:nvSpPr>
          <p:cNvPr id="99" name="TextBox 3"/>
          <p:cNvSpPr txBox="1">
            <a:spLocks noChangeArrowheads="1"/>
          </p:cNvSpPr>
          <p:nvPr/>
        </p:nvSpPr>
        <p:spPr bwMode="auto">
          <a:xfrm>
            <a:off x="2430201" y="5213021"/>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40%</a:t>
            </a:r>
            <a:endParaRPr lang="en-US" altLang="en-US" sz="900" b="1" dirty="0">
              <a:solidFill>
                <a:srgbClr val="595959"/>
              </a:solidFill>
              <a:latin typeface="Century Gothic" panose="020B0502020202020204" pitchFamily="34" charset="0"/>
              <a:cs typeface="Calibri" pitchFamily="34" charset="0"/>
            </a:endParaRPr>
          </a:p>
        </p:txBody>
      </p:sp>
      <p:sp>
        <p:nvSpPr>
          <p:cNvPr id="36" name="TextBox 35"/>
          <p:cNvSpPr txBox="1">
            <a:spLocks noChangeArrowheads="1"/>
          </p:cNvSpPr>
          <p:nvPr/>
        </p:nvSpPr>
        <p:spPr bwMode="auto">
          <a:xfrm>
            <a:off x="276959" y="3543758"/>
            <a:ext cx="24765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smtClean="0">
                <a:solidFill>
                  <a:srgbClr val="E28623"/>
                </a:solidFill>
              </a:rPr>
              <a:t>}</a:t>
            </a:r>
            <a:endParaRPr lang="en-US" altLang="en-US" sz="4000" b="1" dirty="0" smtClean="0">
              <a:solidFill>
                <a:srgbClr val="E28623"/>
              </a:solidFill>
            </a:endParaRPr>
          </a:p>
        </p:txBody>
      </p:sp>
      <p:sp>
        <p:nvSpPr>
          <p:cNvPr id="38" name="Text Placeholder 9"/>
          <p:cNvSpPr txBox="1">
            <a:spLocks/>
          </p:cNvSpPr>
          <p:nvPr/>
        </p:nvSpPr>
        <p:spPr>
          <a:xfrm>
            <a:off x="589798" y="3637884"/>
            <a:ext cx="7533270" cy="523876"/>
          </a:xfrm>
          <a:prstGeom prst="rect">
            <a:avLst/>
          </a:prstGeom>
        </p:spPr>
        <p:txBody>
          <a:bodyPr vert="horz" anchor="ctr" anchorCtr="0"/>
          <a:lstStyle>
            <a:lvl1pPr marL="342900" indent="-342900" algn="l" rtl="0" eaLnBrk="0" fontAlgn="base" hangingPunct="0">
              <a:spcBef>
                <a:spcPts val="2000"/>
              </a:spcBef>
              <a:spcAft>
                <a:spcPct val="0"/>
              </a:spcAft>
              <a:buClr>
                <a:srgbClr val="149DF2"/>
              </a:buClr>
              <a:buSzPct val="100000"/>
              <a:buFont typeface="Lucida Grande" charset="0"/>
              <a:buChar char="•"/>
              <a:defRPr sz="1200" i="1"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rgbClr val="149DF2"/>
              </a:buClr>
              <a:buSzPct val="75000"/>
              <a:buFont typeface="Wingdings" pitchFamily="2" charset="2"/>
              <a:buChar char="n"/>
              <a:defRPr sz="2800"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sz="2400"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149DF2"/>
              </a:buClr>
              <a:buSzPct val="75000"/>
              <a:buFont typeface="Wingdings" pitchFamily="2" charset="2"/>
              <a:buChar char="n"/>
              <a:defRPr sz="2000"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914400">
              <a:buFont typeface="Lucida Grande" charset="0"/>
              <a:buNone/>
            </a:pPr>
            <a:r>
              <a:rPr lang="en-NZ" smtClean="0">
                <a:latin typeface="Calibri" pitchFamily="34" charset="0"/>
              </a:rPr>
              <a:t>To what extent do you agree or disagree with the following statements?</a:t>
            </a:r>
            <a:endParaRPr lang="en-NZ" dirty="0">
              <a:latin typeface="Calibri" pitchFamily="34" charset="0"/>
            </a:endParaRPr>
          </a:p>
        </p:txBody>
      </p:sp>
    </p:spTree>
    <p:extLst>
      <p:ext uri="{BB962C8B-B14F-4D97-AF65-F5344CB8AC3E}">
        <p14:creationId xmlns:p14="http://schemas.microsoft.com/office/powerpoint/2010/main" val="163040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To what extent do you agree or disagree with the following statements?</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Data sharing attitudes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Great Britain comparison ‘agree’ (1+2)</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23</a:t>
            </a:fld>
            <a:endParaRPr lang="en-US" altLang="en-US" dirty="0"/>
          </a:p>
        </p:txBody>
      </p:sp>
      <p:graphicFrame>
        <p:nvGraphicFramePr>
          <p:cNvPr id="34" name="Chart 33"/>
          <p:cNvGraphicFramePr/>
          <p:nvPr>
            <p:extLst>
              <p:ext uri="{D42A27DB-BD31-4B8C-83A1-F6EECF244321}">
                <p14:modId xmlns:p14="http://schemas.microsoft.com/office/powerpoint/2010/main" val="1600910962"/>
              </p:ext>
            </p:extLst>
          </p:nvPr>
        </p:nvGraphicFramePr>
        <p:xfrm>
          <a:off x="0" y="1945371"/>
          <a:ext cx="9143999" cy="427865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7"/>
          <p:cNvSpPr>
            <a:spLocks noChangeArrowheads="1"/>
          </p:cNvSpPr>
          <p:nvPr/>
        </p:nvSpPr>
        <p:spPr bwMode="auto">
          <a:xfrm>
            <a:off x="5301549" y="6308669"/>
            <a:ext cx="3086875" cy="369332"/>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16-75 year olds, 23</a:t>
            </a:r>
            <a:r>
              <a:rPr lang="en-NZ" sz="900" baseline="30000" dirty="0" smtClean="0">
                <a:solidFill>
                  <a:srgbClr val="FF0000"/>
                </a:solidFill>
                <a:latin typeface="Tahoma" pitchFamily="34" charset="0"/>
              </a:rPr>
              <a:t>rd</a:t>
            </a:r>
            <a:r>
              <a:rPr lang="en-NZ" sz="900" dirty="0" smtClean="0">
                <a:solidFill>
                  <a:srgbClr val="FF0000"/>
                </a:solidFill>
                <a:latin typeface="Tahoma" pitchFamily="34" charset="0"/>
              </a:rPr>
              <a:t> – 25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June 2014</a:t>
            </a:r>
            <a:endParaRPr lang="en-NZ" sz="1000" i="1" dirty="0">
              <a:solidFill>
                <a:srgbClr val="FF0000"/>
              </a:solidFill>
              <a:latin typeface="Tahoma" pitchFamily="34" charset="0"/>
            </a:endParaRPr>
          </a:p>
        </p:txBody>
      </p:sp>
      <p:sp>
        <p:nvSpPr>
          <p:cNvPr id="9" name="TextBox 8"/>
          <p:cNvSpPr txBox="1"/>
          <p:nvPr/>
        </p:nvSpPr>
        <p:spPr>
          <a:xfrm>
            <a:off x="886121" y="2591385"/>
            <a:ext cx="2036190"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87%</a:t>
            </a:r>
            <a:r>
              <a:rPr lang="en-NZ" dirty="0" smtClean="0"/>
              <a:t> 60 </a:t>
            </a:r>
            <a:r>
              <a:rPr lang="en-NZ" dirty="0"/>
              <a:t>years </a:t>
            </a:r>
            <a:r>
              <a:rPr lang="en-NZ" dirty="0" smtClean="0"/>
              <a:t>plus vs </a:t>
            </a:r>
            <a:r>
              <a:rPr lang="en-NZ" b="1" dirty="0" smtClean="0">
                <a:solidFill>
                  <a:srgbClr val="B5BC34"/>
                </a:solidFill>
              </a:rPr>
              <a:t>77%</a:t>
            </a:r>
            <a:r>
              <a:rPr lang="en-NZ" dirty="0" smtClean="0">
                <a:solidFill>
                  <a:srgbClr val="B5BC34"/>
                </a:solidFill>
              </a:rPr>
              <a:t> </a:t>
            </a:r>
            <a:r>
              <a:rPr lang="en-NZ" dirty="0" smtClean="0"/>
              <a:t>18-29 years</a:t>
            </a:r>
          </a:p>
        </p:txBody>
      </p:sp>
      <p:sp>
        <p:nvSpPr>
          <p:cNvPr id="14" name="TextBox 13"/>
          <p:cNvSpPr txBox="1"/>
          <p:nvPr/>
        </p:nvSpPr>
        <p:spPr>
          <a:xfrm>
            <a:off x="6157276" y="2602383"/>
            <a:ext cx="2036190"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66%</a:t>
            </a:r>
            <a:r>
              <a:rPr lang="en-NZ" dirty="0" smtClean="0"/>
              <a:t> 60 </a:t>
            </a:r>
            <a:r>
              <a:rPr lang="en-NZ" dirty="0"/>
              <a:t>years </a:t>
            </a:r>
            <a:r>
              <a:rPr lang="en-NZ" dirty="0" smtClean="0"/>
              <a:t>plus vs </a:t>
            </a:r>
            <a:r>
              <a:rPr lang="en-NZ" b="1" dirty="0" smtClean="0">
                <a:solidFill>
                  <a:srgbClr val="B5BC34"/>
                </a:solidFill>
              </a:rPr>
              <a:t>55%</a:t>
            </a:r>
            <a:r>
              <a:rPr lang="en-NZ" dirty="0" smtClean="0">
                <a:solidFill>
                  <a:srgbClr val="B5BC34"/>
                </a:solidFill>
              </a:rPr>
              <a:t> </a:t>
            </a:r>
            <a:r>
              <a:rPr lang="en-NZ" dirty="0" smtClean="0"/>
              <a:t>18-44 years</a:t>
            </a:r>
          </a:p>
        </p:txBody>
      </p:sp>
      <p:sp>
        <p:nvSpPr>
          <p:cNvPr id="15" name="TextBox 14"/>
          <p:cNvSpPr txBox="1"/>
          <p:nvPr/>
        </p:nvSpPr>
        <p:spPr>
          <a:xfrm>
            <a:off x="3500488" y="2594527"/>
            <a:ext cx="2036190"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78%</a:t>
            </a:r>
            <a:r>
              <a:rPr lang="en-NZ" dirty="0" smtClean="0"/>
              <a:t> 60 </a:t>
            </a:r>
            <a:r>
              <a:rPr lang="en-NZ" dirty="0"/>
              <a:t>years </a:t>
            </a:r>
            <a:r>
              <a:rPr lang="en-NZ" dirty="0" smtClean="0"/>
              <a:t>plus vs </a:t>
            </a:r>
            <a:r>
              <a:rPr lang="en-NZ" b="1" dirty="0" smtClean="0">
                <a:solidFill>
                  <a:srgbClr val="B5BC34"/>
                </a:solidFill>
              </a:rPr>
              <a:t>68%</a:t>
            </a:r>
            <a:r>
              <a:rPr lang="en-NZ" dirty="0" smtClean="0">
                <a:solidFill>
                  <a:srgbClr val="B5BC34"/>
                </a:solidFill>
              </a:rPr>
              <a:t> </a:t>
            </a:r>
            <a:r>
              <a:rPr lang="en-NZ" dirty="0" smtClean="0"/>
              <a:t>18-44 years</a:t>
            </a:r>
          </a:p>
        </p:txBody>
      </p:sp>
    </p:spTree>
    <p:extLst>
      <p:ext uri="{BB962C8B-B14F-4D97-AF65-F5344CB8AC3E}">
        <p14:creationId xmlns:p14="http://schemas.microsoft.com/office/powerpoint/2010/main" val="29640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To what extent do you agree or disagree with the following statements?</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Data sharing attitudes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Great Britain comparison ‘agree’ (1+2</a:t>
            </a:r>
            <a:r>
              <a:rPr lang="en-US" altLang="en-US" sz="2000" dirty="0">
                <a:latin typeface="Century Gothic" panose="020B0502020202020204" pitchFamily="34" charset="0"/>
                <a:ea typeface="ＭＳ Ｐゴシック" panose="020B0600070205080204" pitchFamily="34" charset="-128"/>
              </a:rPr>
              <a:t>) </a:t>
            </a:r>
            <a:r>
              <a:rPr lang="en-US" altLang="en-US" sz="2000" b="1" dirty="0">
                <a:latin typeface="Century Gothic" panose="020B0502020202020204" pitchFamily="34" charset="0"/>
                <a:ea typeface="ＭＳ Ｐゴシック" panose="020B0600070205080204" pitchFamily="34" charset="-128"/>
              </a:rPr>
              <a:t>continued</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24</a:t>
            </a:fld>
            <a:endParaRPr lang="en-US" altLang="en-US" dirty="0"/>
          </a:p>
        </p:txBody>
      </p:sp>
      <p:sp>
        <p:nvSpPr>
          <p:cNvPr id="12" name="Rectangle 27"/>
          <p:cNvSpPr>
            <a:spLocks noChangeArrowheads="1"/>
          </p:cNvSpPr>
          <p:nvPr/>
        </p:nvSpPr>
        <p:spPr bwMode="auto">
          <a:xfrm>
            <a:off x="5301549" y="6308669"/>
            <a:ext cx="3086875" cy="369332"/>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16-75 year olds, 23</a:t>
            </a:r>
            <a:r>
              <a:rPr lang="en-NZ" sz="900" baseline="30000" dirty="0" smtClean="0">
                <a:solidFill>
                  <a:srgbClr val="FF0000"/>
                </a:solidFill>
                <a:latin typeface="Tahoma" pitchFamily="34" charset="0"/>
              </a:rPr>
              <a:t>rd</a:t>
            </a:r>
            <a:r>
              <a:rPr lang="en-NZ" sz="900" dirty="0" smtClean="0">
                <a:solidFill>
                  <a:srgbClr val="FF0000"/>
                </a:solidFill>
                <a:latin typeface="Tahoma" pitchFamily="34" charset="0"/>
              </a:rPr>
              <a:t> – 25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June 2014</a:t>
            </a:r>
            <a:endParaRPr lang="en-NZ" sz="1000" i="1" dirty="0">
              <a:solidFill>
                <a:srgbClr val="FF0000"/>
              </a:solidFill>
              <a:latin typeface="Tahoma" pitchFamily="34" charset="0"/>
            </a:endParaRPr>
          </a:p>
        </p:txBody>
      </p:sp>
      <p:graphicFrame>
        <p:nvGraphicFramePr>
          <p:cNvPr id="8" name="Chart 7"/>
          <p:cNvGraphicFramePr/>
          <p:nvPr>
            <p:extLst>
              <p:ext uri="{D42A27DB-BD31-4B8C-83A1-F6EECF244321}">
                <p14:modId xmlns:p14="http://schemas.microsoft.com/office/powerpoint/2010/main" val="3833424025"/>
              </p:ext>
            </p:extLst>
          </p:nvPr>
        </p:nvGraphicFramePr>
        <p:xfrm>
          <a:off x="0" y="1945371"/>
          <a:ext cx="9143999" cy="42786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86121" y="2591385"/>
            <a:ext cx="2036190" cy="769441"/>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err="1" smtClean="0"/>
              <a:t>Hhold</a:t>
            </a:r>
            <a:r>
              <a:rPr lang="en-NZ" b="1" dirty="0" smtClean="0"/>
              <a:t> income:</a:t>
            </a:r>
            <a:r>
              <a:rPr lang="en-NZ" dirty="0" smtClean="0"/>
              <a:t> </a:t>
            </a:r>
            <a:r>
              <a:rPr lang="en-NZ" b="1" dirty="0" smtClean="0">
                <a:solidFill>
                  <a:srgbClr val="B5BC34"/>
                </a:solidFill>
              </a:rPr>
              <a:t>68%</a:t>
            </a:r>
            <a:r>
              <a:rPr lang="en-NZ" dirty="0" smtClean="0"/>
              <a:t> &lt;$30K vs </a:t>
            </a:r>
            <a:r>
              <a:rPr lang="en-NZ" b="1" dirty="0" smtClean="0">
                <a:solidFill>
                  <a:srgbClr val="B5BC34"/>
                </a:solidFill>
              </a:rPr>
              <a:t>51%</a:t>
            </a:r>
            <a:r>
              <a:rPr lang="en-NZ" dirty="0" smtClean="0">
                <a:solidFill>
                  <a:srgbClr val="B5BC34"/>
                </a:solidFill>
              </a:rPr>
              <a:t> </a:t>
            </a:r>
            <a:r>
              <a:rPr lang="en-NZ" dirty="0" smtClean="0"/>
              <a:t>&gt;$100K</a:t>
            </a:r>
          </a:p>
          <a:p>
            <a:pPr marL="171450" indent="-171450">
              <a:buFont typeface="Arial" panose="020B0604020202020204" pitchFamily="34" charset="0"/>
              <a:buChar char="•"/>
            </a:pPr>
            <a:r>
              <a:rPr lang="en-NZ" b="1" dirty="0" smtClean="0"/>
              <a:t>Political: </a:t>
            </a:r>
            <a:r>
              <a:rPr lang="en-NZ" b="1" dirty="0" smtClean="0">
                <a:solidFill>
                  <a:srgbClr val="B5BC34"/>
                </a:solidFill>
              </a:rPr>
              <a:t>73%</a:t>
            </a:r>
            <a:r>
              <a:rPr lang="en-NZ" dirty="0" smtClean="0"/>
              <a:t> Left </a:t>
            </a:r>
            <a:r>
              <a:rPr lang="en-NZ" dirty="0"/>
              <a:t>vs </a:t>
            </a:r>
            <a:r>
              <a:rPr lang="en-NZ" b="1" dirty="0" smtClean="0">
                <a:solidFill>
                  <a:srgbClr val="B5BC34"/>
                </a:solidFill>
              </a:rPr>
              <a:t>43%</a:t>
            </a:r>
            <a:r>
              <a:rPr lang="en-NZ" dirty="0">
                <a:solidFill>
                  <a:srgbClr val="B5BC34"/>
                </a:solidFill>
              </a:rPr>
              <a:t> </a:t>
            </a:r>
            <a:r>
              <a:rPr lang="en-NZ" dirty="0" smtClean="0"/>
              <a:t>Right</a:t>
            </a:r>
            <a:endParaRPr lang="en-NZ" b="1" dirty="0" smtClean="0"/>
          </a:p>
        </p:txBody>
      </p:sp>
      <p:sp>
        <p:nvSpPr>
          <p:cNvPr id="13" name="TextBox 12"/>
          <p:cNvSpPr txBox="1"/>
          <p:nvPr/>
        </p:nvSpPr>
        <p:spPr>
          <a:xfrm>
            <a:off x="6138422" y="2630663"/>
            <a:ext cx="2036190" cy="938719"/>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49%</a:t>
            </a:r>
            <a:r>
              <a:rPr lang="en-NZ" dirty="0" smtClean="0"/>
              <a:t> 18-29 years vs </a:t>
            </a:r>
            <a:r>
              <a:rPr lang="en-NZ" b="1" dirty="0" smtClean="0">
                <a:solidFill>
                  <a:srgbClr val="B5BC34"/>
                </a:solidFill>
              </a:rPr>
              <a:t>37%</a:t>
            </a:r>
            <a:r>
              <a:rPr lang="en-NZ" dirty="0" smtClean="0">
                <a:solidFill>
                  <a:srgbClr val="B5BC34"/>
                </a:solidFill>
              </a:rPr>
              <a:t> </a:t>
            </a:r>
            <a:r>
              <a:rPr lang="en-NZ" dirty="0" smtClean="0"/>
              <a:t>30 years plus</a:t>
            </a:r>
          </a:p>
          <a:p>
            <a:pPr marL="171450" indent="-171450">
              <a:buFont typeface="Arial" panose="020B0604020202020204" pitchFamily="34" charset="0"/>
              <a:buChar char="•"/>
            </a:pPr>
            <a:r>
              <a:rPr lang="en-NZ" b="1" dirty="0"/>
              <a:t>Education:</a:t>
            </a:r>
            <a:r>
              <a:rPr lang="en-NZ" dirty="0"/>
              <a:t> </a:t>
            </a:r>
            <a:r>
              <a:rPr lang="en-NZ" b="1" dirty="0">
                <a:solidFill>
                  <a:srgbClr val="B5BC34"/>
                </a:solidFill>
              </a:rPr>
              <a:t>47%</a:t>
            </a:r>
            <a:r>
              <a:rPr lang="en-NZ" dirty="0">
                <a:solidFill>
                  <a:srgbClr val="075382"/>
                </a:solidFill>
              </a:rPr>
              <a:t> </a:t>
            </a:r>
            <a:r>
              <a:rPr lang="en-NZ" dirty="0"/>
              <a:t>secondary </a:t>
            </a:r>
            <a:r>
              <a:rPr lang="en-NZ" dirty="0" smtClean="0"/>
              <a:t>school vs </a:t>
            </a:r>
            <a:r>
              <a:rPr lang="en-NZ" b="1" dirty="0">
                <a:solidFill>
                  <a:srgbClr val="B5BC34"/>
                </a:solidFill>
              </a:rPr>
              <a:t>36%</a:t>
            </a:r>
            <a:r>
              <a:rPr lang="en-NZ" dirty="0"/>
              <a:t> university </a:t>
            </a:r>
            <a:endParaRPr lang="en-NZ" dirty="0" smtClean="0"/>
          </a:p>
        </p:txBody>
      </p:sp>
      <p:sp>
        <p:nvSpPr>
          <p:cNvPr id="14" name="TextBox 13"/>
          <p:cNvSpPr txBox="1"/>
          <p:nvPr/>
        </p:nvSpPr>
        <p:spPr>
          <a:xfrm>
            <a:off x="3498916" y="2592957"/>
            <a:ext cx="2036190" cy="110799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49%</a:t>
            </a:r>
            <a:r>
              <a:rPr lang="en-NZ" dirty="0" smtClean="0"/>
              <a:t> male </a:t>
            </a:r>
            <a:r>
              <a:rPr lang="en-NZ" dirty="0"/>
              <a:t>vs </a:t>
            </a:r>
            <a:r>
              <a:rPr lang="en-NZ" b="1" dirty="0" smtClean="0">
                <a:solidFill>
                  <a:srgbClr val="B5BC34"/>
                </a:solidFill>
              </a:rPr>
              <a:t>40%</a:t>
            </a:r>
            <a:r>
              <a:rPr lang="en-NZ" dirty="0" smtClean="0"/>
              <a:t> female</a:t>
            </a:r>
            <a:endParaRPr lang="en-NZ" b="1" dirty="0" smtClean="0"/>
          </a:p>
          <a:p>
            <a:pPr marL="171450" indent="-171450">
              <a:buFont typeface="Arial" panose="020B0604020202020204" pitchFamily="34" charset="0"/>
              <a:buChar char="•"/>
            </a:pPr>
            <a:r>
              <a:rPr lang="en-NZ" b="1" dirty="0" err="1"/>
              <a:t>Hhold</a:t>
            </a:r>
            <a:r>
              <a:rPr lang="en-NZ" b="1" dirty="0"/>
              <a:t> income:</a:t>
            </a:r>
            <a:r>
              <a:rPr lang="en-NZ" dirty="0"/>
              <a:t> </a:t>
            </a:r>
            <a:r>
              <a:rPr lang="en-NZ" b="1" dirty="0">
                <a:solidFill>
                  <a:srgbClr val="B5BC34"/>
                </a:solidFill>
              </a:rPr>
              <a:t>59%</a:t>
            </a:r>
            <a:r>
              <a:rPr lang="en-NZ" dirty="0">
                <a:solidFill>
                  <a:srgbClr val="B5BC34"/>
                </a:solidFill>
              </a:rPr>
              <a:t> </a:t>
            </a:r>
            <a:r>
              <a:rPr lang="en-NZ" dirty="0"/>
              <a:t>&gt;$100K </a:t>
            </a:r>
            <a:r>
              <a:rPr lang="en-NZ" dirty="0" smtClean="0"/>
              <a:t>vs </a:t>
            </a:r>
            <a:r>
              <a:rPr lang="en-NZ" b="1" dirty="0">
                <a:solidFill>
                  <a:srgbClr val="B5BC34"/>
                </a:solidFill>
              </a:rPr>
              <a:t>33%</a:t>
            </a:r>
            <a:r>
              <a:rPr lang="en-NZ" dirty="0"/>
              <a:t> &lt;$30K </a:t>
            </a:r>
          </a:p>
          <a:p>
            <a:pPr marL="171450" indent="-171450">
              <a:buFont typeface="Arial" panose="020B0604020202020204" pitchFamily="34" charset="0"/>
              <a:buChar char="•"/>
            </a:pPr>
            <a:r>
              <a:rPr lang="en-NZ" b="1" dirty="0" smtClean="0"/>
              <a:t>Political: </a:t>
            </a:r>
            <a:r>
              <a:rPr lang="en-NZ" b="1" dirty="0" smtClean="0">
                <a:solidFill>
                  <a:srgbClr val="B5BC34"/>
                </a:solidFill>
              </a:rPr>
              <a:t>55%</a:t>
            </a:r>
            <a:r>
              <a:rPr lang="en-NZ" dirty="0" smtClean="0">
                <a:solidFill>
                  <a:srgbClr val="B5BC34"/>
                </a:solidFill>
              </a:rPr>
              <a:t> </a:t>
            </a:r>
            <a:r>
              <a:rPr lang="en-NZ" dirty="0" smtClean="0"/>
              <a:t>Right vs </a:t>
            </a:r>
            <a:r>
              <a:rPr lang="en-NZ" b="1" dirty="0">
                <a:solidFill>
                  <a:srgbClr val="B5BC34"/>
                </a:solidFill>
              </a:rPr>
              <a:t>39%</a:t>
            </a:r>
            <a:r>
              <a:rPr lang="en-NZ" dirty="0"/>
              <a:t> Left</a:t>
            </a:r>
            <a:r>
              <a:rPr lang="en-NZ" dirty="0" smtClean="0"/>
              <a:t> </a:t>
            </a:r>
            <a:endParaRPr lang="en-NZ" sz="1100" dirty="0" smtClean="0"/>
          </a:p>
        </p:txBody>
      </p:sp>
    </p:spTree>
    <p:extLst>
      <p:ext uri="{BB962C8B-B14F-4D97-AF65-F5344CB8AC3E}">
        <p14:creationId xmlns:p14="http://schemas.microsoft.com/office/powerpoint/2010/main" val="286410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Data sharing view</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25</a:t>
            </a:fld>
            <a:endParaRPr lang="en-US" altLang="en-US"/>
          </a:p>
        </p:txBody>
      </p:sp>
      <p:graphicFrame>
        <p:nvGraphicFramePr>
          <p:cNvPr id="6" name="Object 4"/>
          <p:cNvGraphicFramePr>
            <a:graphicFrameLocks noGrp="1"/>
          </p:cNvGraphicFramePr>
          <p:nvPr>
            <p:extLst>
              <p:ext uri="{D42A27DB-BD31-4B8C-83A1-F6EECF244321}">
                <p14:modId xmlns:p14="http://schemas.microsoft.com/office/powerpoint/2010/main" val="714939785"/>
              </p:ext>
            </p:extLst>
          </p:nvPr>
        </p:nvGraphicFramePr>
        <p:xfrm>
          <a:off x="5637229" y="1782158"/>
          <a:ext cx="3506771" cy="33432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US" dirty="0"/>
              <a:t>Overall, which of the following statements is closest to your view?</a:t>
            </a:r>
            <a:endParaRPr lang="en-US" altLang="en-US" dirty="0">
              <a:solidFill>
                <a:srgbClr val="7F7F7F"/>
              </a:solidFill>
              <a:latin typeface="Calibri" pitchFamily="34" charset="0"/>
              <a:ea typeface="ＭＳ Ｐゴシック" pitchFamily="34" charset="-128"/>
              <a:cs typeface="Calibri" pitchFamily="34" charset="0"/>
            </a:endParaRPr>
          </a:p>
        </p:txBody>
      </p:sp>
      <p:graphicFrame>
        <p:nvGraphicFramePr>
          <p:cNvPr id="8" name="Object 4"/>
          <p:cNvGraphicFramePr>
            <a:graphicFrameLocks noGrp="1"/>
          </p:cNvGraphicFramePr>
          <p:nvPr>
            <p:extLst>
              <p:ext uri="{D42A27DB-BD31-4B8C-83A1-F6EECF244321}">
                <p14:modId xmlns:p14="http://schemas.microsoft.com/office/powerpoint/2010/main" val="3026723947"/>
              </p:ext>
            </p:extLst>
          </p:nvPr>
        </p:nvGraphicFramePr>
        <p:xfrm>
          <a:off x="-121566" y="1603539"/>
          <a:ext cx="5972176" cy="440055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7"/>
          <p:cNvSpPr>
            <a:spLocks noChangeArrowheads="1"/>
          </p:cNvSpPr>
          <p:nvPr/>
        </p:nvSpPr>
        <p:spPr bwMode="auto">
          <a:xfrm>
            <a:off x="5292122" y="6211669"/>
            <a:ext cx="3135441" cy="646331"/>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(n=1000), 16-75 year olds, 15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 18</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July 2014. This poll also had the option to equally agree, equally disagree or select an unsure option so figures are adjusted to a two code scale.</a:t>
            </a:r>
          </a:p>
        </p:txBody>
      </p:sp>
    </p:spTree>
    <p:extLst>
      <p:ext uri="{BB962C8B-B14F-4D97-AF65-F5344CB8AC3E}">
        <p14:creationId xmlns:p14="http://schemas.microsoft.com/office/powerpoint/2010/main" val="3849877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NZ" dirty="0" smtClean="0"/>
              <a:t>Data sharing view</a:t>
            </a:r>
            <a:br>
              <a:rPr lang="en-NZ" dirty="0" smtClean="0"/>
            </a:br>
            <a:r>
              <a:rPr lang="en-NZ" sz="2000" dirty="0" smtClean="0"/>
              <a:t>- safeguards</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26</a:t>
            </a:fld>
            <a:endParaRPr lang="en-US" altLang="en-US"/>
          </a:p>
        </p:txBody>
      </p:sp>
      <p:sp>
        <p:nvSpPr>
          <p:cNvPr id="7"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US" dirty="0"/>
              <a:t>Overall, which of the following statements is closest to your view?</a:t>
            </a:r>
            <a:endParaRPr lang="en-US" altLang="en-US" dirty="0">
              <a:solidFill>
                <a:srgbClr val="7F7F7F"/>
              </a:solidFill>
              <a:latin typeface="Calibri" pitchFamily="34" charset="0"/>
              <a:ea typeface="ＭＳ Ｐゴシック" pitchFamily="34" charset="-128"/>
              <a:cs typeface="Calibri" pitchFamily="34" charset="0"/>
            </a:endParaRPr>
          </a:p>
        </p:txBody>
      </p:sp>
      <p:sp>
        <p:nvSpPr>
          <p:cNvPr id="9" name="Rectangle 27"/>
          <p:cNvSpPr>
            <a:spLocks noChangeArrowheads="1"/>
          </p:cNvSpPr>
          <p:nvPr/>
        </p:nvSpPr>
        <p:spPr bwMode="auto">
          <a:xfrm>
            <a:off x="5292122" y="6211669"/>
            <a:ext cx="3135441" cy="646331"/>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(n=1000), 16-75 year olds, 15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 18</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July 2014. This poll also had the option to equally agree, equally disagree or select an unsure option so figures are adjusted to a two code scale.</a:t>
            </a:r>
          </a:p>
        </p:txBody>
      </p:sp>
      <p:graphicFrame>
        <p:nvGraphicFramePr>
          <p:cNvPr id="10" name="Chart 9"/>
          <p:cNvGraphicFramePr/>
          <p:nvPr>
            <p:extLst>
              <p:ext uri="{D42A27DB-BD31-4B8C-83A1-F6EECF244321}">
                <p14:modId xmlns:p14="http://schemas.microsoft.com/office/powerpoint/2010/main" val="2688963555"/>
              </p:ext>
            </p:extLst>
          </p:nvPr>
        </p:nvGraphicFramePr>
        <p:xfrm>
          <a:off x="1687398" y="2130459"/>
          <a:ext cx="7305773" cy="403467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31976" y="2241472"/>
            <a:ext cx="1602557" cy="1200329"/>
          </a:xfrm>
          <a:prstGeom prst="rect">
            <a:avLst/>
          </a:prstGeom>
        </p:spPr>
        <p:txBody>
          <a:bodyPr wrap="square">
            <a:spAutoFit/>
          </a:bodyPr>
          <a:lstStyle/>
          <a:p>
            <a:r>
              <a:rPr lang="en-NZ" sz="1200" b="1" dirty="0">
                <a:solidFill>
                  <a:schemeClr val="accent5"/>
                </a:solidFill>
              </a:rPr>
              <a:t>We should share all the data we can because it benefits the services and </a:t>
            </a:r>
            <a:r>
              <a:rPr lang="en-NZ" sz="1200" b="1" dirty="0" smtClean="0">
                <a:solidFill>
                  <a:schemeClr val="accent5"/>
                </a:solidFill>
              </a:rPr>
              <a:t>me, as long as ………</a:t>
            </a:r>
            <a:endParaRPr lang="en-NZ" sz="1200" b="1" dirty="0">
              <a:solidFill>
                <a:schemeClr val="accent5"/>
              </a:solidFill>
            </a:endParaRPr>
          </a:p>
        </p:txBody>
      </p:sp>
      <p:sp>
        <p:nvSpPr>
          <p:cNvPr id="11" name="Rectangle 10"/>
          <p:cNvSpPr/>
          <p:nvPr/>
        </p:nvSpPr>
        <p:spPr>
          <a:xfrm>
            <a:off x="124118" y="3534513"/>
            <a:ext cx="1602557" cy="1200329"/>
          </a:xfrm>
          <a:prstGeom prst="rect">
            <a:avLst/>
          </a:prstGeom>
        </p:spPr>
        <p:txBody>
          <a:bodyPr wrap="square">
            <a:spAutoFit/>
          </a:bodyPr>
          <a:lstStyle/>
          <a:p>
            <a:r>
              <a:rPr lang="en-NZ" sz="1200" b="1" dirty="0">
                <a:solidFill>
                  <a:srgbClr val="003352"/>
                </a:solidFill>
              </a:rPr>
              <a:t>We should not share data as the risks to people’s privacy and security outweighs the benefits</a:t>
            </a:r>
          </a:p>
        </p:txBody>
      </p:sp>
      <p:sp>
        <p:nvSpPr>
          <p:cNvPr id="12" name="Rectangle 11"/>
          <p:cNvSpPr/>
          <p:nvPr/>
        </p:nvSpPr>
        <p:spPr>
          <a:xfrm>
            <a:off x="1754957" y="1903678"/>
            <a:ext cx="1666973" cy="276999"/>
          </a:xfrm>
          <a:prstGeom prst="rect">
            <a:avLst/>
          </a:prstGeom>
        </p:spPr>
        <p:txBody>
          <a:bodyPr wrap="square">
            <a:spAutoFit/>
          </a:bodyPr>
          <a:lstStyle/>
          <a:p>
            <a:pPr algn="ctr"/>
            <a:r>
              <a:rPr lang="en-NZ" sz="1200" b="1" dirty="0" smtClean="0">
                <a:solidFill>
                  <a:schemeClr val="accent5"/>
                </a:solidFill>
              </a:rPr>
              <a:t>….. (no safeguards)</a:t>
            </a:r>
            <a:endParaRPr lang="en-NZ" sz="1200" b="1" dirty="0">
              <a:solidFill>
                <a:schemeClr val="accent5"/>
              </a:solidFill>
            </a:endParaRPr>
          </a:p>
        </p:txBody>
      </p:sp>
      <p:sp>
        <p:nvSpPr>
          <p:cNvPr id="13" name="Rectangle 12"/>
          <p:cNvSpPr/>
          <p:nvPr/>
        </p:nvSpPr>
        <p:spPr>
          <a:xfrm>
            <a:off x="7252354" y="1594166"/>
            <a:ext cx="1580561" cy="646331"/>
          </a:xfrm>
          <a:prstGeom prst="rect">
            <a:avLst/>
          </a:prstGeom>
        </p:spPr>
        <p:txBody>
          <a:bodyPr wrap="square">
            <a:spAutoFit/>
          </a:bodyPr>
          <a:lstStyle/>
          <a:p>
            <a:pPr algn="ctr"/>
            <a:r>
              <a:rPr lang="en-NZ" sz="1200" b="1" dirty="0" smtClean="0">
                <a:solidFill>
                  <a:schemeClr val="accent5"/>
                </a:solidFill>
              </a:rPr>
              <a:t>….. data is anonymized and I can’t be identified</a:t>
            </a:r>
            <a:endParaRPr lang="en-NZ" sz="1200" b="1" dirty="0">
              <a:solidFill>
                <a:schemeClr val="accent5"/>
              </a:solidFill>
            </a:endParaRPr>
          </a:p>
        </p:txBody>
      </p:sp>
      <p:sp>
        <p:nvSpPr>
          <p:cNvPr id="14" name="Rectangle 13"/>
          <p:cNvSpPr/>
          <p:nvPr/>
        </p:nvSpPr>
        <p:spPr>
          <a:xfrm>
            <a:off x="3747155" y="1746567"/>
            <a:ext cx="1399881" cy="461665"/>
          </a:xfrm>
          <a:prstGeom prst="rect">
            <a:avLst/>
          </a:prstGeom>
        </p:spPr>
        <p:txBody>
          <a:bodyPr wrap="square">
            <a:spAutoFit/>
          </a:bodyPr>
          <a:lstStyle/>
          <a:p>
            <a:pPr algn="ctr"/>
            <a:r>
              <a:rPr lang="en-NZ" sz="1200" b="1" dirty="0" smtClean="0">
                <a:solidFill>
                  <a:schemeClr val="accent5"/>
                </a:solidFill>
              </a:rPr>
              <a:t>….. I can opt-out if I choose</a:t>
            </a:r>
            <a:endParaRPr lang="en-NZ" sz="1200" b="1" dirty="0">
              <a:solidFill>
                <a:schemeClr val="accent5"/>
              </a:solidFill>
            </a:endParaRPr>
          </a:p>
        </p:txBody>
      </p:sp>
      <p:sp>
        <p:nvSpPr>
          <p:cNvPr id="15" name="Rectangle 14"/>
          <p:cNvSpPr/>
          <p:nvPr/>
        </p:nvSpPr>
        <p:spPr>
          <a:xfrm>
            <a:off x="5530393" y="1239091"/>
            <a:ext cx="1399881" cy="1015663"/>
          </a:xfrm>
          <a:prstGeom prst="rect">
            <a:avLst/>
          </a:prstGeom>
        </p:spPr>
        <p:txBody>
          <a:bodyPr wrap="square">
            <a:spAutoFit/>
          </a:bodyPr>
          <a:lstStyle/>
          <a:p>
            <a:pPr algn="ctr"/>
            <a:r>
              <a:rPr lang="en-NZ" sz="1200" b="1" dirty="0">
                <a:solidFill>
                  <a:schemeClr val="accent5"/>
                </a:solidFill>
              </a:rPr>
              <a:t>….. there are strict controls on who can access the data and how it is used</a:t>
            </a:r>
          </a:p>
        </p:txBody>
      </p:sp>
      <p:sp>
        <p:nvSpPr>
          <p:cNvPr id="17" name="TextBox 16"/>
          <p:cNvSpPr txBox="1"/>
          <p:nvPr/>
        </p:nvSpPr>
        <p:spPr>
          <a:xfrm>
            <a:off x="1838228" y="4959083"/>
            <a:ext cx="1574276" cy="1015663"/>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000" b="1" dirty="0" smtClean="0"/>
              <a:t>Age</a:t>
            </a:r>
            <a:r>
              <a:rPr lang="en-NZ" sz="1000" b="1" dirty="0"/>
              <a:t>:</a:t>
            </a:r>
            <a:r>
              <a:rPr lang="en-NZ" sz="1000" dirty="0"/>
              <a:t> </a:t>
            </a:r>
            <a:r>
              <a:rPr lang="en-NZ" sz="1000" b="1" dirty="0" smtClean="0">
                <a:solidFill>
                  <a:srgbClr val="B5BC34"/>
                </a:solidFill>
              </a:rPr>
              <a:t>70</a:t>
            </a:r>
            <a:r>
              <a:rPr lang="en-NZ" sz="1000" b="1" dirty="0">
                <a:solidFill>
                  <a:srgbClr val="B5BC34"/>
                </a:solidFill>
              </a:rPr>
              <a:t>%</a:t>
            </a:r>
            <a:r>
              <a:rPr lang="en-NZ" sz="1000" dirty="0">
                <a:solidFill>
                  <a:srgbClr val="B5BC34"/>
                </a:solidFill>
              </a:rPr>
              <a:t> </a:t>
            </a:r>
            <a:r>
              <a:rPr lang="en-NZ" sz="1000" dirty="0"/>
              <a:t>18-29 </a:t>
            </a:r>
            <a:r>
              <a:rPr lang="en-NZ" sz="1000" dirty="0" smtClean="0"/>
              <a:t>years vs </a:t>
            </a:r>
            <a:r>
              <a:rPr lang="en-NZ" sz="1000" b="1" dirty="0" smtClean="0">
                <a:solidFill>
                  <a:srgbClr val="B5BC34"/>
                </a:solidFill>
              </a:rPr>
              <a:t>55</a:t>
            </a:r>
            <a:r>
              <a:rPr lang="en-NZ" sz="1000" b="1" dirty="0">
                <a:solidFill>
                  <a:srgbClr val="B5BC34"/>
                </a:solidFill>
              </a:rPr>
              <a:t>%</a:t>
            </a:r>
            <a:r>
              <a:rPr lang="en-NZ" sz="1000" dirty="0"/>
              <a:t> 60 years </a:t>
            </a:r>
            <a:r>
              <a:rPr lang="en-NZ" sz="1000" dirty="0" smtClean="0"/>
              <a:t>plus</a:t>
            </a:r>
          </a:p>
          <a:p>
            <a:pPr marL="171450" indent="-171450">
              <a:buFont typeface="Arial" panose="020B0604020202020204" pitchFamily="34" charset="0"/>
              <a:buChar char="•"/>
            </a:pPr>
            <a:r>
              <a:rPr lang="en-NZ" sz="1000" b="1" dirty="0" err="1" smtClean="0"/>
              <a:t>Hhold</a:t>
            </a:r>
            <a:r>
              <a:rPr lang="en-NZ" sz="1000" b="1" dirty="0" smtClean="0"/>
              <a:t> </a:t>
            </a:r>
            <a:r>
              <a:rPr lang="en-NZ" sz="1000" b="1" dirty="0"/>
              <a:t>income:</a:t>
            </a:r>
            <a:r>
              <a:rPr lang="en-NZ" sz="1000" dirty="0"/>
              <a:t> </a:t>
            </a:r>
            <a:r>
              <a:rPr lang="en-NZ" sz="1000" b="1" dirty="0" smtClean="0">
                <a:solidFill>
                  <a:srgbClr val="B5BC34"/>
                </a:solidFill>
              </a:rPr>
              <a:t>70%</a:t>
            </a:r>
            <a:r>
              <a:rPr lang="en-NZ" sz="1000" dirty="0" smtClean="0"/>
              <a:t> </a:t>
            </a:r>
            <a:r>
              <a:rPr lang="en-NZ" sz="1000" dirty="0"/>
              <a:t>&lt;$30K </a:t>
            </a:r>
            <a:r>
              <a:rPr lang="en-NZ" sz="1000" dirty="0" smtClean="0"/>
              <a:t>vs </a:t>
            </a:r>
            <a:r>
              <a:rPr lang="en-NZ" sz="1000" b="1" dirty="0" smtClean="0">
                <a:solidFill>
                  <a:srgbClr val="B5BC34"/>
                </a:solidFill>
              </a:rPr>
              <a:t>52%</a:t>
            </a:r>
            <a:r>
              <a:rPr lang="en-NZ" sz="1000" dirty="0" smtClean="0">
                <a:solidFill>
                  <a:srgbClr val="B5BC34"/>
                </a:solidFill>
              </a:rPr>
              <a:t> </a:t>
            </a:r>
            <a:r>
              <a:rPr lang="en-NZ" sz="1000" dirty="0"/>
              <a:t>&gt;$100K </a:t>
            </a:r>
          </a:p>
          <a:p>
            <a:pPr marL="171450" indent="-171450">
              <a:buFont typeface="Arial" panose="020B0604020202020204" pitchFamily="34" charset="0"/>
              <a:buChar char="•"/>
            </a:pPr>
            <a:r>
              <a:rPr lang="en-NZ" sz="1000" b="1" dirty="0" smtClean="0"/>
              <a:t>Political</a:t>
            </a:r>
            <a:r>
              <a:rPr lang="en-NZ" sz="1000" b="1" dirty="0"/>
              <a:t>: </a:t>
            </a:r>
            <a:r>
              <a:rPr lang="en-NZ" sz="1000" b="1" dirty="0" smtClean="0">
                <a:solidFill>
                  <a:srgbClr val="B5BC34"/>
                </a:solidFill>
              </a:rPr>
              <a:t>70</a:t>
            </a:r>
            <a:r>
              <a:rPr lang="en-NZ" sz="1000" b="1" dirty="0">
                <a:solidFill>
                  <a:srgbClr val="B5BC34"/>
                </a:solidFill>
              </a:rPr>
              <a:t>%</a:t>
            </a:r>
            <a:r>
              <a:rPr lang="en-NZ" sz="1000" dirty="0"/>
              <a:t> Left </a:t>
            </a:r>
            <a:r>
              <a:rPr lang="en-NZ" sz="1000" dirty="0" smtClean="0"/>
              <a:t>vs </a:t>
            </a:r>
            <a:r>
              <a:rPr lang="en-NZ" sz="1000" b="1" dirty="0" smtClean="0">
                <a:solidFill>
                  <a:srgbClr val="B5BC34"/>
                </a:solidFill>
              </a:rPr>
              <a:t>48%</a:t>
            </a:r>
            <a:r>
              <a:rPr lang="en-NZ" sz="1000" dirty="0" smtClean="0">
                <a:solidFill>
                  <a:srgbClr val="B5BC34"/>
                </a:solidFill>
              </a:rPr>
              <a:t> </a:t>
            </a:r>
            <a:r>
              <a:rPr lang="en-NZ" sz="1000" dirty="0"/>
              <a:t>Right</a:t>
            </a:r>
            <a:endParaRPr lang="en-NZ" sz="1000" b="1" dirty="0"/>
          </a:p>
        </p:txBody>
      </p:sp>
      <p:sp>
        <p:nvSpPr>
          <p:cNvPr id="20" name="TextBox 19"/>
          <p:cNvSpPr txBox="1"/>
          <p:nvPr/>
        </p:nvSpPr>
        <p:spPr>
          <a:xfrm>
            <a:off x="3678026" y="4970081"/>
            <a:ext cx="1574276" cy="70788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000" b="1" dirty="0" err="1" smtClean="0"/>
              <a:t>Hhold</a:t>
            </a:r>
            <a:r>
              <a:rPr lang="en-NZ" sz="1000" b="1" dirty="0" smtClean="0"/>
              <a:t> </a:t>
            </a:r>
            <a:r>
              <a:rPr lang="en-NZ" sz="1000" b="1" dirty="0"/>
              <a:t>income:</a:t>
            </a:r>
            <a:r>
              <a:rPr lang="en-NZ" sz="1000" dirty="0"/>
              <a:t> </a:t>
            </a:r>
            <a:r>
              <a:rPr lang="en-NZ" sz="1000" b="1" dirty="0" smtClean="0">
                <a:solidFill>
                  <a:srgbClr val="B5BC34"/>
                </a:solidFill>
              </a:rPr>
              <a:t>56%</a:t>
            </a:r>
            <a:r>
              <a:rPr lang="en-NZ" sz="1000" dirty="0" smtClean="0"/>
              <a:t> </a:t>
            </a:r>
            <a:r>
              <a:rPr lang="en-NZ" sz="1000" dirty="0"/>
              <a:t>&lt;$30K </a:t>
            </a:r>
            <a:r>
              <a:rPr lang="en-NZ" sz="1000" dirty="0" smtClean="0"/>
              <a:t>vs </a:t>
            </a:r>
            <a:r>
              <a:rPr lang="en-NZ" sz="1000" b="1" dirty="0" smtClean="0">
                <a:solidFill>
                  <a:srgbClr val="B5BC34"/>
                </a:solidFill>
              </a:rPr>
              <a:t>29%</a:t>
            </a:r>
            <a:r>
              <a:rPr lang="en-NZ" sz="1000" dirty="0" smtClean="0">
                <a:solidFill>
                  <a:srgbClr val="B5BC34"/>
                </a:solidFill>
              </a:rPr>
              <a:t> </a:t>
            </a:r>
            <a:r>
              <a:rPr lang="en-NZ" sz="1000" dirty="0"/>
              <a:t>&gt;$100K </a:t>
            </a:r>
          </a:p>
          <a:p>
            <a:pPr marL="171450" indent="-171450">
              <a:buFont typeface="Arial" panose="020B0604020202020204" pitchFamily="34" charset="0"/>
              <a:buChar char="•"/>
            </a:pPr>
            <a:r>
              <a:rPr lang="en-NZ" sz="1000" b="1" dirty="0" smtClean="0"/>
              <a:t>Political</a:t>
            </a:r>
            <a:r>
              <a:rPr lang="en-NZ" sz="1000" b="1" dirty="0"/>
              <a:t>: </a:t>
            </a:r>
            <a:r>
              <a:rPr lang="en-NZ" sz="1000" b="1" dirty="0" smtClean="0">
                <a:solidFill>
                  <a:srgbClr val="B5BC34"/>
                </a:solidFill>
              </a:rPr>
              <a:t>46%</a:t>
            </a:r>
            <a:r>
              <a:rPr lang="en-NZ" sz="1000" dirty="0" smtClean="0"/>
              <a:t> </a:t>
            </a:r>
            <a:r>
              <a:rPr lang="en-NZ" sz="1000" dirty="0"/>
              <a:t>Left </a:t>
            </a:r>
            <a:r>
              <a:rPr lang="en-NZ" sz="1000" dirty="0" smtClean="0"/>
              <a:t>vs </a:t>
            </a:r>
            <a:r>
              <a:rPr lang="en-NZ" sz="1000" b="1" dirty="0" smtClean="0">
                <a:solidFill>
                  <a:srgbClr val="B5BC34"/>
                </a:solidFill>
              </a:rPr>
              <a:t>31%</a:t>
            </a:r>
            <a:r>
              <a:rPr lang="en-NZ" sz="1000" dirty="0" smtClean="0">
                <a:solidFill>
                  <a:srgbClr val="B5BC34"/>
                </a:solidFill>
              </a:rPr>
              <a:t> </a:t>
            </a:r>
            <a:r>
              <a:rPr lang="en-NZ" sz="1000" dirty="0"/>
              <a:t>Right</a:t>
            </a:r>
            <a:endParaRPr lang="en-NZ" sz="1000" b="1" dirty="0"/>
          </a:p>
        </p:txBody>
      </p:sp>
      <p:sp>
        <p:nvSpPr>
          <p:cNvPr id="21" name="TextBox 20"/>
          <p:cNvSpPr txBox="1"/>
          <p:nvPr/>
        </p:nvSpPr>
        <p:spPr>
          <a:xfrm>
            <a:off x="5489543" y="4971652"/>
            <a:ext cx="1574276" cy="1015663"/>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000" b="1" dirty="0" smtClean="0"/>
              <a:t>Age</a:t>
            </a:r>
            <a:r>
              <a:rPr lang="en-NZ" sz="1000" b="1" dirty="0"/>
              <a:t>:</a:t>
            </a:r>
            <a:r>
              <a:rPr lang="en-NZ" sz="1000" dirty="0"/>
              <a:t> </a:t>
            </a:r>
            <a:r>
              <a:rPr lang="en-NZ" sz="1000" b="1" dirty="0" smtClean="0">
                <a:solidFill>
                  <a:srgbClr val="B5BC34"/>
                </a:solidFill>
              </a:rPr>
              <a:t>48%</a:t>
            </a:r>
            <a:r>
              <a:rPr lang="en-NZ" sz="1000" dirty="0" smtClean="0">
                <a:solidFill>
                  <a:srgbClr val="B5BC34"/>
                </a:solidFill>
              </a:rPr>
              <a:t> </a:t>
            </a:r>
            <a:r>
              <a:rPr lang="en-NZ" sz="1000" dirty="0"/>
              <a:t>18-29 </a:t>
            </a:r>
            <a:r>
              <a:rPr lang="en-NZ" sz="1000" dirty="0" smtClean="0"/>
              <a:t>years vs </a:t>
            </a:r>
            <a:r>
              <a:rPr lang="en-NZ" sz="1000" b="1" dirty="0" smtClean="0">
                <a:solidFill>
                  <a:srgbClr val="B5BC34"/>
                </a:solidFill>
              </a:rPr>
              <a:t>32%</a:t>
            </a:r>
            <a:r>
              <a:rPr lang="en-NZ" sz="1000" dirty="0" smtClean="0"/>
              <a:t> </a:t>
            </a:r>
            <a:r>
              <a:rPr lang="en-NZ" sz="1000" dirty="0"/>
              <a:t>60 years </a:t>
            </a:r>
            <a:r>
              <a:rPr lang="en-NZ" sz="1000" dirty="0" smtClean="0"/>
              <a:t>plus</a:t>
            </a:r>
          </a:p>
          <a:p>
            <a:pPr marL="171450" indent="-171450">
              <a:buFont typeface="Arial" panose="020B0604020202020204" pitchFamily="34" charset="0"/>
              <a:buChar char="•"/>
            </a:pPr>
            <a:r>
              <a:rPr lang="en-NZ" sz="1000" b="1" dirty="0" err="1" smtClean="0"/>
              <a:t>Hhold</a:t>
            </a:r>
            <a:r>
              <a:rPr lang="en-NZ" sz="1000" b="1" dirty="0" smtClean="0"/>
              <a:t> </a:t>
            </a:r>
            <a:r>
              <a:rPr lang="en-NZ" sz="1000" b="1" dirty="0"/>
              <a:t>income:</a:t>
            </a:r>
            <a:r>
              <a:rPr lang="en-NZ" sz="1000" dirty="0"/>
              <a:t> </a:t>
            </a:r>
            <a:r>
              <a:rPr lang="en-NZ" sz="1000" b="1" dirty="0" smtClean="0">
                <a:solidFill>
                  <a:srgbClr val="B5BC34"/>
                </a:solidFill>
              </a:rPr>
              <a:t>47%</a:t>
            </a:r>
            <a:r>
              <a:rPr lang="en-NZ" sz="1000" dirty="0" smtClean="0"/>
              <a:t> </a:t>
            </a:r>
            <a:r>
              <a:rPr lang="en-NZ" sz="1000" dirty="0"/>
              <a:t>&lt;$30K </a:t>
            </a:r>
            <a:r>
              <a:rPr lang="en-NZ" sz="1000" dirty="0" smtClean="0"/>
              <a:t>vs </a:t>
            </a:r>
            <a:r>
              <a:rPr lang="en-NZ" sz="1000" b="1" dirty="0">
                <a:solidFill>
                  <a:srgbClr val="B5BC34"/>
                </a:solidFill>
              </a:rPr>
              <a:t>3</a:t>
            </a:r>
            <a:r>
              <a:rPr lang="en-NZ" sz="1000" b="1" dirty="0" smtClean="0">
                <a:solidFill>
                  <a:srgbClr val="B5BC34"/>
                </a:solidFill>
              </a:rPr>
              <a:t>2%</a:t>
            </a:r>
            <a:r>
              <a:rPr lang="en-NZ" sz="1000" dirty="0" smtClean="0">
                <a:solidFill>
                  <a:srgbClr val="B5BC34"/>
                </a:solidFill>
              </a:rPr>
              <a:t> </a:t>
            </a:r>
            <a:r>
              <a:rPr lang="en-NZ" sz="1000" dirty="0"/>
              <a:t>&gt;$100K </a:t>
            </a:r>
          </a:p>
          <a:p>
            <a:pPr marL="171450" indent="-171450">
              <a:buFont typeface="Arial" panose="020B0604020202020204" pitchFamily="34" charset="0"/>
              <a:buChar char="•"/>
            </a:pPr>
            <a:r>
              <a:rPr lang="en-NZ" sz="1000" b="1" dirty="0" smtClean="0"/>
              <a:t>Political</a:t>
            </a:r>
            <a:r>
              <a:rPr lang="en-NZ" sz="1000" b="1" dirty="0"/>
              <a:t>: </a:t>
            </a:r>
            <a:r>
              <a:rPr lang="en-NZ" sz="1000" b="1" dirty="0" smtClean="0">
                <a:solidFill>
                  <a:srgbClr val="B5BC34"/>
                </a:solidFill>
              </a:rPr>
              <a:t>45%</a:t>
            </a:r>
            <a:r>
              <a:rPr lang="en-NZ" sz="1000" dirty="0" smtClean="0"/>
              <a:t> </a:t>
            </a:r>
            <a:r>
              <a:rPr lang="en-NZ" sz="1000" dirty="0"/>
              <a:t>Left </a:t>
            </a:r>
            <a:r>
              <a:rPr lang="en-NZ" sz="1000" dirty="0" smtClean="0"/>
              <a:t>vs </a:t>
            </a:r>
            <a:r>
              <a:rPr lang="en-NZ" sz="1000" b="1" dirty="0">
                <a:solidFill>
                  <a:srgbClr val="B5BC34"/>
                </a:solidFill>
              </a:rPr>
              <a:t>2</a:t>
            </a:r>
            <a:r>
              <a:rPr lang="en-NZ" sz="1000" b="1" dirty="0" smtClean="0">
                <a:solidFill>
                  <a:srgbClr val="B5BC34"/>
                </a:solidFill>
              </a:rPr>
              <a:t>8%</a:t>
            </a:r>
            <a:r>
              <a:rPr lang="en-NZ" sz="1000" dirty="0" smtClean="0">
                <a:solidFill>
                  <a:srgbClr val="B5BC34"/>
                </a:solidFill>
              </a:rPr>
              <a:t> </a:t>
            </a:r>
            <a:r>
              <a:rPr lang="en-NZ" sz="1000" dirty="0"/>
              <a:t>Right</a:t>
            </a:r>
            <a:endParaRPr lang="en-NZ" sz="1000" b="1" dirty="0"/>
          </a:p>
        </p:txBody>
      </p:sp>
      <p:sp>
        <p:nvSpPr>
          <p:cNvPr id="22" name="TextBox 21"/>
          <p:cNvSpPr txBox="1"/>
          <p:nvPr/>
        </p:nvSpPr>
        <p:spPr>
          <a:xfrm>
            <a:off x="7290064" y="4981079"/>
            <a:ext cx="1574276" cy="1015663"/>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000" b="1" dirty="0" smtClean="0"/>
              <a:t>Age</a:t>
            </a:r>
            <a:r>
              <a:rPr lang="en-NZ" sz="1000" b="1" dirty="0"/>
              <a:t>:</a:t>
            </a:r>
            <a:r>
              <a:rPr lang="en-NZ" sz="1000" dirty="0"/>
              <a:t> </a:t>
            </a:r>
            <a:r>
              <a:rPr lang="en-NZ" sz="1000" b="1" dirty="0" smtClean="0">
                <a:solidFill>
                  <a:srgbClr val="B5BC34"/>
                </a:solidFill>
              </a:rPr>
              <a:t>45%</a:t>
            </a:r>
            <a:r>
              <a:rPr lang="en-NZ" sz="1000" dirty="0" smtClean="0">
                <a:solidFill>
                  <a:srgbClr val="B5BC34"/>
                </a:solidFill>
              </a:rPr>
              <a:t> </a:t>
            </a:r>
            <a:r>
              <a:rPr lang="en-NZ" sz="1000" dirty="0"/>
              <a:t>18-29 </a:t>
            </a:r>
            <a:r>
              <a:rPr lang="en-NZ" sz="1000" dirty="0" smtClean="0"/>
              <a:t>years vs </a:t>
            </a:r>
            <a:r>
              <a:rPr lang="en-NZ" sz="1000" b="1" dirty="0" smtClean="0">
                <a:solidFill>
                  <a:srgbClr val="B5BC34"/>
                </a:solidFill>
              </a:rPr>
              <a:t>33%</a:t>
            </a:r>
            <a:r>
              <a:rPr lang="en-NZ" sz="1000" dirty="0" smtClean="0"/>
              <a:t> </a:t>
            </a:r>
            <a:r>
              <a:rPr lang="en-NZ" sz="1000" dirty="0"/>
              <a:t>60 years </a:t>
            </a:r>
            <a:r>
              <a:rPr lang="en-NZ" sz="1000" dirty="0" smtClean="0"/>
              <a:t>plus</a:t>
            </a:r>
          </a:p>
          <a:p>
            <a:pPr marL="171450" indent="-171450">
              <a:buFont typeface="Arial" panose="020B0604020202020204" pitchFamily="34" charset="0"/>
              <a:buChar char="•"/>
            </a:pPr>
            <a:r>
              <a:rPr lang="en-NZ" sz="1000" b="1" dirty="0" err="1" smtClean="0"/>
              <a:t>Hhold</a:t>
            </a:r>
            <a:r>
              <a:rPr lang="en-NZ" sz="1000" b="1" dirty="0" smtClean="0"/>
              <a:t> </a:t>
            </a:r>
            <a:r>
              <a:rPr lang="en-NZ" sz="1000" b="1" dirty="0"/>
              <a:t>income:</a:t>
            </a:r>
            <a:r>
              <a:rPr lang="en-NZ" sz="1000" dirty="0"/>
              <a:t> </a:t>
            </a:r>
            <a:r>
              <a:rPr lang="en-NZ" sz="1000" b="1" dirty="0" smtClean="0">
                <a:solidFill>
                  <a:srgbClr val="B5BC34"/>
                </a:solidFill>
              </a:rPr>
              <a:t>51%</a:t>
            </a:r>
            <a:r>
              <a:rPr lang="en-NZ" sz="1000" dirty="0" smtClean="0"/>
              <a:t> </a:t>
            </a:r>
            <a:r>
              <a:rPr lang="en-NZ" sz="1000" dirty="0"/>
              <a:t>&lt;$30K </a:t>
            </a:r>
            <a:r>
              <a:rPr lang="en-NZ" sz="1000" dirty="0" smtClean="0"/>
              <a:t>vs </a:t>
            </a:r>
            <a:r>
              <a:rPr lang="en-NZ" sz="1000" b="1" dirty="0" smtClean="0">
                <a:solidFill>
                  <a:srgbClr val="B5BC34"/>
                </a:solidFill>
              </a:rPr>
              <a:t>26%</a:t>
            </a:r>
            <a:r>
              <a:rPr lang="en-NZ" sz="1000" dirty="0" smtClean="0">
                <a:solidFill>
                  <a:srgbClr val="B5BC34"/>
                </a:solidFill>
              </a:rPr>
              <a:t> </a:t>
            </a:r>
            <a:r>
              <a:rPr lang="en-NZ" sz="1000" dirty="0"/>
              <a:t>&gt;$100K </a:t>
            </a:r>
          </a:p>
          <a:p>
            <a:pPr marL="171450" indent="-171450">
              <a:buFont typeface="Arial" panose="020B0604020202020204" pitchFamily="34" charset="0"/>
              <a:buChar char="•"/>
            </a:pPr>
            <a:r>
              <a:rPr lang="en-NZ" sz="1000" b="1" dirty="0" smtClean="0"/>
              <a:t>Political</a:t>
            </a:r>
            <a:r>
              <a:rPr lang="en-NZ" sz="1000" b="1" dirty="0"/>
              <a:t>: </a:t>
            </a:r>
            <a:r>
              <a:rPr lang="en-NZ" sz="1000" b="1" dirty="0" smtClean="0">
                <a:solidFill>
                  <a:srgbClr val="B5BC34"/>
                </a:solidFill>
              </a:rPr>
              <a:t>44%</a:t>
            </a:r>
            <a:r>
              <a:rPr lang="en-NZ" sz="1000" dirty="0" smtClean="0"/>
              <a:t> </a:t>
            </a:r>
            <a:r>
              <a:rPr lang="en-NZ" sz="1000" dirty="0"/>
              <a:t>Left </a:t>
            </a:r>
            <a:r>
              <a:rPr lang="en-NZ" sz="1000" dirty="0" smtClean="0"/>
              <a:t>vs </a:t>
            </a:r>
            <a:r>
              <a:rPr lang="en-NZ" sz="1000" b="1" dirty="0" smtClean="0">
                <a:solidFill>
                  <a:srgbClr val="B5BC34"/>
                </a:solidFill>
              </a:rPr>
              <a:t>26%</a:t>
            </a:r>
            <a:r>
              <a:rPr lang="en-NZ" sz="1000" dirty="0" smtClean="0">
                <a:solidFill>
                  <a:srgbClr val="B5BC34"/>
                </a:solidFill>
              </a:rPr>
              <a:t> </a:t>
            </a:r>
            <a:r>
              <a:rPr lang="en-NZ" sz="1000" dirty="0"/>
              <a:t>Right</a:t>
            </a:r>
            <a:endParaRPr lang="en-NZ" sz="1000" b="1" dirty="0"/>
          </a:p>
        </p:txBody>
      </p:sp>
    </p:spTree>
    <p:extLst>
      <p:ext uri="{BB962C8B-B14F-4D97-AF65-F5344CB8AC3E}">
        <p14:creationId xmlns:p14="http://schemas.microsoft.com/office/powerpoint/2010/main" val="3202477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NZ" dirty="0" smtClean="0"/>
              <a:t>Data sharing view</a:t>
            </a:r>
            <a:br>
              <a:rPr lang="en-NZ" dirty="0" smtClean="0"/>
            </a:br>
            <a:r>
              <a:rPr lang="en-NZ" sz="2000" dirty="0" smtClean="0"/>
              <a:t>- Great Britain comparison</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27</a:t>
            </a:fld>
            <a:endParaRPr lang="en-US" altLang="en-US"/>
          </a:p>
        </p:txBody>
      </p:sp>
      <p:sp>
        <p:nvSpPr>
          <p:cNvPr id="7"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US" dirty="0"/>
              <a:t>Overall, which of the following statements is closest to your view?</a:t>
            </a:r>
            <a:endParaRPr lang="en-US" altLang="en-US" dirty="0">
              <a:solidFill>
                <a:srgbClr val="7F7F7F"/>
              </a:solidFill>
              <a:latin typeface="Calibri" pitchFamily="34" charset="0"/>
              <a:ea typeface="ＭＳ Ｐゴシック" pitchFamily="34" charset="-128"/>
              <a:cs typeface="Calibri" pitchFamily="34" charset="0"/>
            </a:endParaRPr>
          </a:p>
        </p:txBody>
      </p:sp>
      <p:sp>
        <p:nvSpPr>
          <p:cNvPr id="9" name="Rectangle 27"/>
          <p:cNvSpPr>
            <a:spLocks noChangeArrowheads="1"/>
          </p:cNvSpPr>
          <p:nvPr/>
        </p:nvSpPr>
        <p:spPr bwMode="auto">
          <a:xfrm>
            <a:off x="5292122" y="6211669"/>
            <a:ext cx="3135441" cy="646331"/>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(n=1000), 16-75 year olds, 15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 18</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July 2014. This poll also had the option to equally agree, equally disagree or select an unsure option so figures are adjusted to a two code scale.</a:t>
            </a:r>
          </a:p>
        </p:txBody>
      </p:sp>
      <p:graphicFrame>
        <p:nvGraphicFramePr>
          <p:cNvPr id="10" name="Chart 9"/>
          <p:cNvGraphicFramePr/>
          <p:nvPr>
            <p:extLst>
              <p:ext uri="{D42A27DB-BD31-4B8C-83A1-F6EECF244321}">
                <p14:modId xmlns:p14="http://schemas.microsoft.com/office/powerpoint/2010/main" val="1087502285"/>
              </p:ext>
            </p:extLst>
          </p:nvPr>
        </p:nvGraphicFramePr>
        <p:xfrm>
          <a:off x="1687398" y="2130459"/>
          <a:ext cx="7305773" cy="403467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41402" y="2326313"/>
            <a:ext cx="1602557" cy="1200329"/>
          </a:xfrm>
          <a:prstGeom prst="rect">
            <a:avLst/>
          </a:prstGeom>
        </p:spPr>
        <p:txBody>
          <a:bodyPr wrap="square">
            <a:spAutoFit/>
          </a:bodyPr>
          <a:lstStyle/>
          <a:p>
            <a:r>
              <a:rPr lang="en-NZ" sz="1200" b="1" dirty="0">
                <a:solidFill>
                  <a:schemeClr val="accent5"/>
                </a:solidFill>
              </a:rPr>
              <a:t>We should share all the data we can because it benefits the services and </a:t>
            </a:r>
            <a:r>
              <a:rPr lang="en-NZ" sz="1200" b="1" dirty="0" smtClean="0">
                <a:solidFill>
                  <a:schemeClr val="accent5"/>
                </a:solidFill>
              </a:rPr>
              <a:t>me, as long as ………</a:t>
            </a:r>
            <a:endParaRPr lang="en-NZ" sz="1200" b="1" dirty="0">
              <a:solidFill>
                <a:schemeClr val="accent5"/>
              </a:solidFill>
            </a:endParaRPr>
          </a:p>
        </p:txBody>
      </p:sp>
      <p:sp>
        <p:nvSpPr>
          <p:cNvPr id="11" name="Rectangle 10"/>
          <p:cNvSpPr/>
          <p:nvPr/>
        </p:nvSpPr>
        <p:spPr>
          <a:xfrm>
            <a:off x="133544" y="4175536"/>
            <a:ext cx="1602557" cy="1200329"/>
          </a:xfrm>
          <a:prstGeom prst="rect">
            <a:avLst/>
          </a:prstGeom>
        </p:spPr>
        <p:txBody>
          <a:bodyPr wrap="square">
            <a:spAutoFit/>
          </a:bodyPr>
          <a:lstStyle/>
          <a:p>
            <a:r>
              <a:rPr lang="en-NZ" sz="1200" b="1" dirty="0">
                <a:solidFill>
                  <a:srgbClr val="003352"/>
                </a:solidFill>
              </a:rPr>
              <a:t>We should not share data as the risks to people’s privacy and security outweighs the benefits</a:t>
            </a:r>
          </a:p>
        </p:txBody>
      </p:sp>
      <p:sp>
        <p:nvSpPr>
          <p:cNvPr id="12" name="Rectangle 11"/>
          <p:cNvSpPr/>
          <p:nvPr/>
        </p:nvSpPr>
        <p:spPr>
          <a:xfrm>
            <a:off x="1575847" y="1960239"/>
            <a:ext cx="1666973" cy="276999"/>
          </a:xfrm>
          <a:prstGeom prst="rect">
            <a:avLst/>
          </a:prstGeom>
        </p:spPr>
        <p:txBody>
          <a:bodyPr wrap="square">
            <a:spAutoFit/>
          </a:bodyPr>
          <a:lstStyle/>
          <a:p>
            <a:pPr algn="ctr"/>
            <a:r>
              <a:rPr lang="en-NZ" sz="1200" b="1" dirty="0" smtClean="0">
                <a:solidFill>
                  <a:schemeClr val="accent5"/>
                </a:solidFill>
              </a:rPr>
              <a:t>….. (no safeguards)</a:t>
            </a:r>
            <a:endParaRPr lang="en-NZ" sz="1200" b="1" dirty="0">
              <a:solidFill>
                <a:schemeClr val="accent5"/>
              </a:solidFill>
            </a:endParaRPr>
          </a:p>
        </p:txBody>
      </p:sp>
      <p:sp>
        <p:nvSpPr>
          <p:cNvPr id="13" name="Rectangle 12"/>
          <p:cNvSpPr/>
          <p:nvPr/>
        </p:nvSpPr>
        <p:spPr>
          <a:xfrm>
            <a:off x="7488024" y="1622446"/>
            <a:ext cx="1580561" cy="646331"/>
          </a:xfrm>
          <a:prstGeom prst="rect">
            <a:avLst/>
          </a:prstGeom>
        </p:spPr>
        <p:txBody>
          <a:bodyPr wrap="square">
            <a:spAutoFit/>
          </a:bodyPr>
          <a:lstStyle/>
          <a:p>
            <a:pPr algn="ctr"/>
            <a:r>
              <a:rPr lang="en-NZ" sz="1200" b="1" dirty="0" smtClean="0">
                <a:solidFill>
                  <a:schemeClr val="accent5"/>
                </a:solidFill>
              </a:rPr>
              <a:t>….. data is anonymized and I can’t be identified</a:t>
            </a:r>
            <a:endParaRPr lang="en-NZ" sz="1200" b="1" dirty="0">
              <a:solidFill>
                <a:schemeClr val="accent5"/>
              </a:solidFill>
            </a:endParaRPr>
          </a:p>
        </p:txBody>
      </p:sp>
      <p:sp>
        <p:nvSpPr>
          <p:cNvPr id="14" name="Rectangle 13"/>
          <p:cNvSpPr/>
          <p:nvPr/>
        </p:nvSpPr>
        <p:spPr>
          <a:xfrm>
            <a:off x="3643460" y="1812554"/>
            <a:ext cx="1399881" cy="461665"/>
          </a:xfrm>
          <a:prstGeom prst="rect">
            <a:avLst/>
          </a:prstGeom>
        </p:spPr>
        <p:txBody>
          <a:bodyPr wrap="square">
            <a:spAutoFit/>
          </a:bodyPr>
          <a:lstStyle/>
          <a:p>
            <a:pPr algn="ctr"/>
            <a:r>
              <a:rPr lang="en-NZ" sz="1200" b="1" dirty="0" smtClean="0">
                <a:solidFill>
                  <a:schemeClr val="accent5"/>
                </a:solidFill>
              </a:rPr>
              <a:t>….. I can opt-out if I choose</a:t>
            </a:r>
            <a:endParaRPr lang="en-NZ" sz="1200" b="1" dirty="0">
              <a:solidFill>
                <a:schemeClr val="accent5"/>
              </a:solidFill>
            </a:endParaRPr>
          </a:p>
        </p:txBody>
      </p:sp>
      <p:sp>
        <p:nvSpPr>
          <p:cNvPr id="15" name="Rectangle 14"/>
          <p:cNvSpPr/>
          <p:nvPr/>
        </p:nvSpPr>
        <p:spPr>
          <a:xfrm>
            <a:off x="5596380" y="1267371"/>
            <a:ext cx="1399881" cy="1015663"/>
          </a:xfrm>
          <a:prstGeom prst="rect">
            <a:avLst/>
          </a:prstGeom>
        </p:spPr>
        <p:txBody>
          <a:bodyPr wrap="square">
            <a:spAutoFit/>
          </a:bodyPr>
          <a:lstStyle/>
          <a:p>
            <a:pPr algn="ctr"/>
            <a:r>
              <a:rPr lang="en-NZ" sz="1200" b="1" dirty="0">
                <a:solidFill>
                  <a:schemeClr val="accent5"/>
                </a:solidFill>
              </a:rPr>
              <a:t>….. there are strict controls on who can access the data and how it is used</a:t>
            </a:r>
          </a:p>
        </p:txBody>
      </p:sp>
    </p:spTree>
    <p:extLst>
      <p:ext uri="{BB962C8B-B14F-4D97-AF65-F5344CB8AC3E}">
        <p14:creationId xmlns:p14="http://schemas.microsoft.com/office/powerpoint/2010/main" val="3839508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sz="2400" dirty="0">
                <a:solidFill>
                  <a:schemeClr val="accent5"/>
                </a:solidFill>
              </a:rPr>
              <a:t>Sharing data, sensitive information and willingness to share</a:t>
            </a: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28</a:t>
            </a:fld>
            <a:endParaRPr lang="en-US" altLang="en-US" dirty="0"/>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smtClean="0"/>
              <a:t>D</a:t>
            </a:r>
            <a:endParaRPr lang="en-NZ" sz="9600" dirty="0"/>
          </a:p>
        </p:txBody>
      </p:sp>
      <p:pic>
        <p:nvPicPr>
          <p:cNvPr id="7" name="Picture 2" descr="http://www.solvexia.com/wp-content/uploads/2013/10/data_privac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613" y="499621"/>
            <a:ext cx="2114982" cy="1684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24" descr="images (2).jpg"/>
          <p:cNvPicPr>
            <a:picLocks noGrp="1" noChangeAspect="1"/>
          </p:cNvPicPr>
          <p:nvPr>
            <p:ph type="pic" sz="quarter" idx="4294967295"/>
          </p:nvPr>
        </p:nvPicPr>
        <p:blipFill>
          <a:blip r:embed="rId3" cstate="print"/>
          <a:srcRect t="491" b="491"/>
          <a:stretch>
            <a:fillRect/>
          </a:stretch>
        </p:blipFill>
        <p:spPr>
          <a:xfrm>
            <a:off x="6806200" y="2381431"/>
            <a:ext cx="2048522" cy="2030313"/>
          </a:xfrm>
          <a:prstGeom prst="rect">
            <a:avLst/>
          </a:prstGeom>
        </p:spPr>
      </p:pic>
    </p:spTree>
    <p:extLst>
      <p:ext uri="{BB962C8B-B14F-4D97-AF65-F5344CB8AC3E}">
        <p14:creationId xmlns:p14="http://schemas.microsoft.com/office/powerpoint/2010/main" val="642806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29</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Autofit/>
          </a:bodyPr>
          <a:lstStyle/>
          <a:p>
            <a:r>
              <a:rPr lang="en-NZ" sz="2400" b="1" dirty="0">
                <a:solidFill>
                  <a:srgbClr val="B5BC34"/>
                </a:solidFill>
                <a:latin typeface="Century Gothic" panose="020B0502020202020204" pitchFamily="34" charset="0"/>
              </a:rPr>
              <a:t>Sharing data, sensitive information and willingness to share…</a:t>
            </a:r>
          </a:p>
        </p:txBody>
      </p:sp>
      <p:sp>
        <p:nvSpPr>
          <p:cNvPr id="17" name="Content Placeholder 1"/>
          <p:cNvSpPr txBox="1">
            <a:spLocks/>
          </p:cNvSpPr>
          <p:nvPr/>
        </p:nvSpPr>
        <p:spPr>
          <a:xfrm>
            <a:off x="697585" y="1124172"/>
            <a:ext cx="7824246" cy="5080236"/>
          </a:xfrm>
          <a:prstGeom prst="rect">
            <a:avLst/>
          </a:prstGeom>
          <a:noFill/>
        </p:spPr>
        <p:txBody>
          <a:bodyPr>
            <a:normAutofit fontScale="92500" lnSpcReduction="10000"/>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The public is largely supportive of government agencies sharing anonymised data with other organisations that are educational or are businesses that work on behalf of the government – less so with businesses with no affiliation.</a:t>
            </a:r>
          </a:p>
          <a:p>
            <a:pPr defTabSz="914400"/>
            <a:r>
              <a:rPr lang="en-NZ" dirty="0">
                <a:latin typeface="Arial" panose="020B0604020202020204" pitchFamily="34" charset="0"/>
                <a:cs typeface="Arial" panose="020B0604020202020204" pitchFamily="34" charset="0"/>
              </a:rPr>
              <a:t>We are significantly more supportive than Great Britain residents in most </a:t>
            </a:r>
            <a:r>
              <a:rPr lang="en-NZ" dirty="0" smtClean="0">
                <a:latin typeface="Arial" panose="020B0604020202020204" pitchFamily="34" charset="0"/>
                <a:cs typeface="Arial" panose="020B0604020202020204" pitchFamily="34" charset="0"/>
              </a:rPr>
              <a:t>of these scenarios</a:t>
            </a:r>
            <a:r>
              <a:rPr lang="en-NZ" dirty="0">
                <a:latin typeface="Arial" panose="020B0604020202020204" pitchFamily="34" charset="0"/>
                <a:cs typeface="Arial" panose="020B0604020202020204" pitchFamily="34" charset="0"/>
              </a:rPr>
              <a:t>.</a:t>
            </a:r>
          </a:p>
          <a:p>
            <a:pPr defTabSz="914400"/>
            <a:r>
              <a:rPr lang="en-NZ" dirty="0" smtClean="0">
                <a:latin typeface="Arial" panose="020B0604020202020204" pitchFamily="34" charset="0"/>
                <a:cs typeface="Arial" panose="020B0604020202020204" pitchFamily="34" charset="0"/>
              </a:rPr>
              <a:t>Sharing anonymised data with businesses (regardless of affiliation) was less likely to be supported by those ‘left’ of the political spectrum.</a:t>
            </a:r>
          </a:p>
          <a:p>
            <a:pPr defTabSz="914400"/>
            <a:r>
              <a:rPr lang="en-NZ" dirty="0" smtClean="0">
                <a:latin typeface="Arial" panose="020B0604020202020204" pitchFamily="34" charset="0"/>
                <a:cs typeface="Arial" panose="020B0604020202020204" pitchFamily="34" charset="0"/>
              </a:rPr>
              <a:t>New Zealanders are very sensitive to telephone conversations and email message content but considerably more open to sharing political and religious views or more anonymous personal data such as a date of birth. Young adults and pensioners tended to be less sensitive than those aged in between.</a:t>
            </a:r>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23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862E67-45AA-4973-A868-494105211A91}" type="slidenum">
              <a:rPr lang="en-US" altLang="en-US" smtClean="0"/>
              <a:pPr/>
              <a:t>3</a:t>
            </a:fld>
            <a:endParaRPr lang="en-US" altLang="en-US"/>
          </a:p>
        </p:txBody>
      </p:sp>
      <p:pic>
        <p:nvPicPr>
          <p:cNvPr id="7" name="Picture 8"/>
          <p:cNvPicPr>
            <a:picLocks noChangeAspect="1" noChangeArrowheads="1"/>
          </p:cNvPicPr>
          <p:nvPr/>
        </p:nvPicPr>
        <p:blipFill>
          <a:blip r:embed="rId3" cstate="print"/>
          <a:srcRect/>
          <a:stretch>
            <a:fillRect/>
          </a:stretch>
        </p:blipFill>
        <p:spPr bwMode="auto">
          <a:xfrm>
            <a:off x="697585" y="2029003"/>
            <a:ext cx="1800518" cy="2267997"/>
          </a:xfrm>
          <a:prstGeom prst="rect">
            <a:avLst/>
          </a:prstGeom>
          <a:noFill/>
          <a:ln w="9525">
            <a:noFill/>
            <a:miter lim="800000"/>
            <a:headEnd/>
            <a:tailEnd/>
          </a:ln>
        </p:spPr>
      </p:pic>
      <p:sp>
        <p:nvSpPr>
          <p:cNvPr id="9" name="Title 5"/>
          <p:cNvSpPr txBox="1">
            <a:spLocks/>
          </p:cNvSpPr>
          <p:nvPr/>
        </p:nvSpPr>
        <p:spPr>
          <a:xfrm>
            <a:off x="3453064" y="1657875"/>
            <a:ext cx="4738829" cy="3272343"/>
          </a:xfrm>
          <a:prstGeom prst="rect">
            <a:avLst/>
          </a:prstGeom>
        </p:spPr>
        <p:txBody>
          <a:bodyPr/>
          <a:lst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defTabSz="914400"/>
            <a:r>
              <a:rPr lang="en-NZ" sz="4800" b="1" dirty="0" smtClean="0">
                <a:latin typeface="Century Gothic" panose="020B0502020202020204" pitchFamily="34" charset="0"/>
              </a:rPr>
              <a:t>Module 1: </a:t>
            </a:r>
          </a:p>
          <a:p>
            <a:pPr defTabSz="914400"/>
            <a:r>
              <a:rPr lang="en-NZ" sz="4800" b="1" dirty="0" smtClean="0">
                <a:solidFill>
                  <a:schemeClr val="accent5"/>
                </a:solidFill>
                <a:latin typeface="Century Gothic" panose="020B0502020202020204" pitchFamily="34" charset="0"/>
              </a:rPr>
              <a:t>Telephone Omnibus</a:t>
            </a:r>
          </a:p>
          <a:p>
            <a:pPr defTabSz="914400"/>
            <a:r>
              <a:rPr lang="en-NZ" sz="4800" b="1" dirty="0" smtClean="0">
                <a:solidFill>
                  <a:schemeClr val="accent5"/>
                </a:solidFill>
                <a:latin typeface="Century Gothic" panose="020B0502020202020204" pitchFamily="34" charset="0"/>
              </a:rPr>
              <a:t>fieldwork</a:t>
            </a:r>
            <a:endParaRPr lang="en-NZ" sz="4800" b="1"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45139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30</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Autofit/>
          </a:bodyPr>
          <a:lstStyle/>
          <a:p>
            <a:r>
              <a:rPr lang="en-NZ" sz="2400" b="1" dirty="0">
                <a:solidFill>
                  <a:srgbClr val="B5BC34"/>
                </a:solidFill>
                <a:latin typeface="Century Gothic" panose="020B0502020202020204" pitchFamily="34" charset="0"/>
              </a:rPr>
              <a:t>Sharing data, sensitive information and willingness to </a:t>
            </a:r>
            <a:r>
              <a:rPr lang="en-NZ" sz="2400" b="1" dirty="0" smtClean="0">
                <a:solidFill>
                  <a:srgbClr val="B5BC34"/>
                </a:solidFill>
                <a:latin typeface="Century Gothic" panose="020B0502020202020204" pitchFamily="34" charset="0"/>
              </a:rPr>
              <a:t>share specifics…</a:t>
            </a:r>
            <a:endParaRPr lang="en-NZ" sz="2400" b="1" dirty="0">
              <a:solidFill>
                <a:srgbClr val="B5BC34"/>
              </a:solidFill>
              <a:latin typeface="Century Gothic" panose="020B0502020202020204" pitchFamily="34" charset="0"/>
            </a:endParaRPr>
          </a:p>
        </p:txBody>
      </p:sp>
      <p:sp>
        <p:nvSpPr>
          <p:cNvPr id="7" name="Content Placeholder 1"/>
          <p:cNvSpPr txBox="1">
            <a:spLocks/>
          </p:cNvSpPr>
          <p:nvPr/>
        </p:nvSpPr>
        <p:spPr>
          <a:xfrm>
            <a:off x="352724" y="1011050"/>
            <a:ext cx="8331042" cy="5080236"/>
          </a:xfrm>
          <a:prstGeom prst="rect">
            <a:avLst/>
          </a:prstGeom>
          <a:noFill/>
        </p:spPr>
        <p:txBody>
          <a:bodyPr>
            <a:no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marL="3600" indent="0" defTabSz="914400">
              <a:spcAft>
                <a:spcPts val="600"/>
              </a:spcAft>
              <a:buNone/>
            </a:pPr>
            <a:r>
              <a:rPr lang="en-US" sz="1400" dirty="0" smtClean="0">
                <a:solidFill>
                  <a:srgbClr val="0065A4"/>
                </a:solidFill>
              </a:rPr>
              <a:t>Government agencies sharing data:</a:t>
            </a:r>
            <a:endParaRPr lang="en-NZ" sz="1400" dirty="0" smtClean="0">
              <a:latin typeface="Calibri" pitchFamily="34" charset="0"/>
            </a:endParaRPr>
          </a:p>
          <a:p>
            <a:pPr defTabSz="914400">
              <a:spcAft>
                <a:spcPts val="0"/>
              </a:spcAft>
            </a:pPr>
            <a:r>
              <a:rPr lang="en-NZ" sz="1400" dirty="0" smtClean="0">
                <a:latin typeface="Calibri" pitchFamily="34" charset="0"/>
              </a:rPr>
              <a:t>The majority of respondents were willing to support government agencies sharing anonymized data with other entities as long as it was government supported and not for private industry. </a:t>
            </a:r>
          </a:p>
          <a:p>
            <a:pPr defTabSz="914400">
              <a:spcAft>
                <a:spcPts val="0"/>
              </a:spcAft>
            </a:pPr>
            <a:r>
              <a:rPr lang="en-NZ" sz="1400" dirty="0" smtClean="0">
                <a:latin typeface="Calibri" pitchFamily="34" charset="0"/>
              </a:rPr>
              <a:t>65% were in support (‘</a:t>
            </a:r>
            <a:r>
              <a:rPr lang="en-NZ" sz="1400" dirty="0">
                <a:latin typeface="Calibri" pitchFamily="34" charset="0"/>
              </a:rPr>
              <a:t>strongly </a:t>
            </a:r>
            <a:r>
              <a:rPr lang="en-NZ" sz="1400" dirty="0" smtClean="0">
                <a:latin typeface="Calibri" pitchFamily="34" charset="0"/>
              </a:rPr>
              <a:t>support’ </a:t>
            </a:r>
            <a:r>
              <a:rPr lang="en-NZ" sz="1400" dirty="0">
                <a:latin typeface="Calibri" pitchFamily="34" charset="0"/>
              </a:rPr>
              <a:t>+ ‘tend to </a:t>
            </a:r>
            <a:r>
              <a:rPr lang="en-NZ" sz="1400" dirty="0" smtClean="0">
                <a:latin typeface="Calibri" pitchFamily="34" charset="0"/>
              </a:rPr>
              <a:t>support’) of government agencies sharing data </a:t>
            </a:r>
            <a:r>
              <a:rPr lang="en-NZ" sz="1400" dirty="0">
                <a:latin typeface="Calibri" pitchFamily="34" charset="0"/>
              </a:rPr>
              <a:t>with </a:t>
            </a:r>
            <a:r>
              <a:rPr lang="en-NZ" sz="1400" b="1" i="1" dirty="0" smtClean="0">
                <a:latin typeface="Calibri" pitchFamily="34" charset="0"/>
              </a:rPr>
              <a:t>researchers </a:t>
            </a:r>
            <a:r>
              <a:rPr lang="en-NZ" sz="1400" b="1" i="1" dirty="0">
                <a:latin typeface="Calibri" pitchFamily="34" charset="0"/>
              </a:rPr>
              <a:t>in universities and similar organisations, to help them conduct government funded </a:t>
            </a:r>
            <a:r>
              <a:rPr lang="en-NZ" sz="1400" b="1" i="1" dirty="0" smtClean="0">
                <a:latin typeface="Calibri" pitchFamily="34" charset="0"/>
              </a:rPr>
              <a:t>research,</a:t>
            </a:r>
            <a:r>
              <a:rPr lang="en-NZ" sz="1400" dirty="0" smtClean="0">
                <a:latin typeface="Calibri" pitchFamily="34" charset="0"/>
              </a:rPr>
              <a:t> and 53% </a:t>
            </a:r>
            <a:r>
              <a:rPr lang="en-NZ" sz="1400" dirty="0">
                <a:latin typeface="Calibri" pitchFamily="34" charset="0"/>
              </a:rPr>
              <a:t>supported </a:t>
            </a:r>
            <a:r>
              <a:rPr lang="en-NZ" sz="1400" b="1" i="1" dirty="0" smtClean="0">
                <a:latin typeface="Calibri" pitchFamily="34" charset="0"/>
              </a:rPr>
              <a:t>businesses </a:t>
            </a:r>
            <a:r>
              <a:rPr lang="en-NZ" sz="1400" b="1" i="1" dirty="0">
                <a:latin typeface="Calibri" pitchFamily="34" charset="0"/>
              </a:rPr>
              <a:t>who provide services on behalf of government, to help them improve services they provide, or develop new </a:t>
            </a:r>
            <a:r>
              <a:rPr lang="en-NZ" sz="1400" b="1" i="1" dirty="0" smtClean="0">
                <a:latin typeface="Calibri" pitchFamily="34" charset="0"/>
              </a:rPr>
              <a:t>services</a:t>
            </a:r>
            <a:r>
              <a:rPr lang="en-NZ" sz="1400" dirty="0" smtClean="0">
                <a:latin typeface="Calibri" pitchFamily="34" charset="0"/>
              </a:rPr>
              <a:t>.</a:t>
            </a:r>
          </a:p>
          <a:p>
            <a:pPr defTabSz="914400">
              <a:spcAft>
                <a:spcPts val="0"/>
              </a:spcAft>
            </a:pPr>
            <a:r>
              <a:rPr lang="en-NZ" sz="1400" dirty="0" smtClean="0">
                <a:latin typeface="Calibri" pitchFamily="34" charset="0"/>
              </a:rPr>
              <a:t>There was lesser support </a:t>
            </a:r>
            <a:r>
              <a:rPr lang="en-NZ" sz="1400" dirty="0">
                <a:latin typeface="Calibri" pitchFamily="34" charset="0"/>
              </a:rPr>
              <a:t>for </a:t>
            </a:r>
            <a:r>
              <a:rPr lang="en-NZ" sz="1400" b="1" i="1" dirty="0" smtClean="0">
                <a:latin typeface="Calibri" pitchFamily="34" charset="0"/>
              </a:rPr>
              <a:t>researchers </a:t>
            </a:r>
            <a:r>
              <a:rPr lang="en-NZ" sz="1400" b="1" i="1" dirty="0">
                <a:latin typeface="Calibri" pitchFamily="34" charset="0"/>
              </a:rPr>
              <a:t>in universities and similar organisations, to help them conduct research for companies or </a:t>
            </a:r>
            <a:r>
              <a:rPr lang="en-NZ" sz="1400" b="1" i="1" dirty="0" smtClean="0">
                <a:latin typeface="Calibri" pitchFamily="34" charset="0"/>
              </a:rPr>
              <a:t>industry</a:t>
            </a:r>
            <a:r>
              <a:rPr lang="en-NZ" sz="1400" dirty="0" smtClean="0">
                <a:latin typeface="Calibri" pitchFamily="34" charset="0"/>
              </a:rPr>
              <a:t> (46%) </a:t>
            </a:r>
            <a:r>
              <a:rPr lang="en-NZ" sz="1400" dirty="0">
                <a:latin typeface="Calibri" pitchFamily="34" charset="0"/>
              </a:rPr>
              <a:t>and </a:t>
            </a:r>
            <a:r>
              <a:rPr lang="en-NZ" sz="1400" b="1" i="1" dirty="0" smtClean="0">
                <a:latin typeface="Calibri" pitchFamily="34" charset="0"/>
              </a:rPr>
              <a:t>businesses</a:t>
            </a:r>
            <a:r>
              <a:rPr lang="en-NZ" sz="1400" b="1" i="1" dirty="0">
                <a:latin typeface="Calibri" pitchFamily="34" charset="0"/>
              </a:rPr>
              <a:t>, to help them improve their products or services, or develop new </a:t>
            </a:r>
            <a:r>
              <a:rPr lang="en-NZ" sz="1400" b="1" i="1" dirty="0" smtClean="0">
                <a:latin typeface="Calibri" pitchFamily="34" charset="0"/>
              </a:rPr>
              <a:t>services</a:t>
            </a:r>
            <a:r>
              <a:rPr lang="en-NZ" sz="1400" dirty="0" smtClean="0">
                <a:latin typeface="Calibri" pitchFamily="34" charset="0"/>
              </a:rPr>
              <a:t> (38%).</a:t>
            </a:r>
            <a:endParaRPr lang="en-AU" sz="1400" b="1" i="1" dirty="0" smtClean="0"/>
          </a:p>
          <a:p>
            <a:pPr defTabSz="914400">
              <a:spcAft>
                <a:spcPts val="600"/>
              </a:spcAft>
            </a:pPr>
            <a:r>
              <a:rPr lang="en-NZ" sz="1400" dirty="0" smtClean="0"/>
              <a:t>New Zealanders were generally more supportive of the sharing of anonymised data than British residents but there was a similar level of support for the sharing of data for research universities conducting research for private entities. </a:t>
            </a:r>
          </a:p>
          <a:p>
            <a:pPr marL="3600" indent="0" defTabSz="914400">
              <a:spcAft>
                <a:spcPts val="0"/>
              </a:spcAft>
              <a:buNone/>
            </a:pPr>
            <a:r>
              <a:rPr lang="en-NZ" sz="1400" dirty="0" smtClean="0">
                <a:solidFill>
                  <a:srgbClr val="0065A4"/>
                </a:solidFill>
              </a:rPr>
              <a:t>Sensitivity to sharing information</a:t>
            </a:r>
            <a:r>
              <a:rPr lang="en-US" sz="1400" dirty="0" smtClean="0">
                <a:solidFill>
                  <a:srgbClr val="0065A4"/>
                </a:solidFill>
              </a:rPr>
              <a:t>:</a:t>
            </a:r>
            <a:endParaRPr lang="en-NZ" sz="1400" dirty="0" smtClean="0">
              <a:latin typeface="Calibri" pitchFamily="34" charset="0"/>
            </a:endParaRPr>
          </a:p>
          <a:p>
            <a:pPr defTabSz="914400">
              <a:spcAft>
                <a:spcPts val="0"/>
              </a:spcAft>
            </a:pPr>
            <a:r>
              <a:rPr lang="en-NZ" sz="1400" dirty="0" smtClean="0">
                <a:latin typeface="Calibri" pitchFamily="34" charset="0"/>
              </a:rPr>
              <a:t>A large majority (80-81%) of respondents were sensitive (1+2 </a:t>
            </a:r>
            <a:r>
              <a:rPr lang="en-NZ" sz="1400" dirty="0">
                <a:latin typeface="Calibri" pitchFamily="34" charset="0"/>
              </a:rPr>
              <a:t>on a 1-5 scale where 1 means very </a:t>
            </a:r>
            <a:r>
              <a:rPr lang="en-NZ" sz="1400" dirty="0" smtClean="0">
                <a:latin typeface="Calibri" pitchFamily="34" charset="0"/>
              </a:rPr>
              <a:t>sensitive </a:t>
            </a:r>
            <a:r>
              <a:rPr lang="en-NZ" sz="1400" dirty="0">
                <a:latin typeface="Calibri" pitchFamily="34" charset="0"/>
              </a:rPr>
              <a:t>and 5 means not </a:t>
            </a:r>
            <a:r>
              <a:rPr lang="en-NZ" sz="1400" dirty="0" smtClean="0">
                <a:latin typeface="Calibri" pitchFamily="34" charset="0"/>
              </a:rPr>
              <a:t>sensitive </a:t>
            </a:r>
            <a:r>
              <a:rPr lang="en-NZ" sz="1400" dirty="0">
                <a:latin typeface="Calibri" pitchFamily="34" charset="0"/>
              </a:rPr>
              <a:t>at all) </a:t>
            </a:r>
            <a:r>
              <a:rPr lang="en-NZ" sz="1400" dirty="0" smtClean="0">
                <a:latin typeface="Calibri" pitchFamily="34" charset="0"/>
              </a:rPr>
              <a:t>about the content of personal phone conversations or email messages.</a:t>
            </a:r>
          </a:p>
          <a:p>
            <a:pPr defTabSz="914400">
              <a:spcAft>
                <a:spcPts val="0"/>
              </a:spcAft>
            </a:pPr>
            <a:r>
              <a:rPr lang="en-NZ" sz="1400" dirty="0" smtClean="0">
                <a:latin typeface="Calibri" pitchFamily="34" charset="0"/>
              </a:rPr>
              <a:t>A smaller majority of New Zealanders were sensitive about personal earnings (66%), health information (65%), physical location (63%) and websites visited (54%). </a:t>
            </a:r>
            <a:endParaRPr lang="en-AU" sz="1400" dirty="0" smtClean="0"/>
          </a:p>
          <a:p>
            <a:pPr defTabSz="914400">
              <a:spcAft>
                <a:spcPts val="0"/>
              </a:spcAft>
            </a:pPr>
            <a:r>
              <a:rPr lang="en-NZ" sz="1400" dirty="0" smtClean="0"/>
              <a:t>Respondents were less sensitive to purchasing habits (42%), birth date (39%) and political and religious views (38%) and (31%) respectively.</a:t>
            </a:r>
          </a:p>
        </p:txBody>
      </p:sp>
    </p:spTree>
    <p:extLst>
      <p:ext uri="{BB962C8B-B14F-4D97-AF65-F5344CB8AC3E}">
        <p14:creationId xmlns:p14="http://schemas.microsoft.com/office/powerpoint/2010/main" val="3622865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31</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Autofit/>
          </a:bodyPr>
          <a:lstStyle/>
          <a:p>
            <a:r>
              <a:rPr lang="en-NZ" sz="2400" b="1" dirty="0">
                <a:solidFill>
                  <a:srgbClr val="B5BC34"/>
                </a:solidFill>
                <a:latin typeface="Century Gothic" panose="020B0502020202020204" pitchFamily="34" charset="0"/>
              </a:rPr>
              <a:t>Sharing data, sensitive information and willingness to </a:t>
            </a:r>
            <a:r>
              <a:rPr lang="en-NZ" sz="2400" b="1" dirty="0" smtClean="0">
                <a:solidFill>
                  <a:srgbClr val="B5BC34"/>
                </a:solidFill>
                <a:latin typeface="Century Gothic" panose="020B0502020202020204" pitchFamily="34" charset="0"/>
              </a:rPr>
              <a:t>share specifics (</a:t>
            </a:r>
            <a:r>
              <a:rPr lang="en-NZ" sz="2400" b="1" i="1" dirty="0" smtClean="0">
                <a:solidFill>
                  <a:srgbClr val="B5BC34"/>
                </a:solidFill>
                <a:latin typeface="Century Gothic" panose="020B0502020202020204" pitchFamily="34" charset="0"/>
              </a:rPr>
              <a:t>continued)</a:t>
            </a:r>
            <a:r>
              <a:rPr lang="en-NZ" sz="2400" b="1" dirty="0" smtClean="0">
                <a:solidFill>
                  <a:srgbClr val="B5BC34"/>
                </a:solidFill>
                <a:latin typeface="Century Gothic" panose="020B0502020202020204" pitchFamily="34" charset="0"/>
              </a:rPr>
              <a:t>…</a:t>
            </a:r>
            <a:endParaRPr lang="en-NZ" sz="2400" b="1" dirty="0">
              <a:solidFill>
                <a:srgbClr val="B5BC34"/>
              </a:solidFill>
              <a:latin typeface="Century Gothic" panose="020B0502020202020204" pitchFamily="34" charset="0"/>
            </a:endParaRPr>
          </a:p>
        </p:txBody>
      </p:sp>
      <p:sp>
        <p:nvSpPr>
          <p:cNvPr id="7" name="Content Placeholder 1"/>
          <p:cNvSpPr txBox="1">
            <a:spLocks/>
          </p:cNvSpPr>
          <p:nvPr/>
        </p:nvSpPr>
        <p:spPr>
          <a:xfrm>
            <a:off x="352724" y="1011050"/>
            <a:ext cx="8331042" cy="5080236"/>
          </a:xfrm>
          <a:prstGeom prst="rect">
            <a:avLst/>
          </a:prstGeom>
          <a:noFill/>
        </p:spPr>
        <p:txBody>
          <a:bodyPr>
            <a:no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marL="3600" indent="0" defTabSz="914400">
              <a:spcAft>
                <a:spcPts val="600"/>
              </a:spcAft>
              <a:buNone/>
            </a:pPr>
            <a:r>
              <a:rPr lang="en-US" sz="1400" dirty="0" smtClean="0">
                <a:solidFill>
                  <a:srgbClr val="0065A4"/>
                </a:solidFill>
              </a:rPr>
              <a:t>Sharing personal information factors:</a:t>
            </a:r>
            <a:endParaRPr lang="en-NZ" sz="1400" dirty="0" smtClean="0">
              <a:latin typeface="Calibri" pitchFamily="34" charset="0"/>
            </a:endParaRPr>
          </a:p>
          <a:p>
            <a:pPr defTabSz="914400">
              <a:spcAft>
                <a:spcPts val="0"/>
              </a:spcAft>
            </a:pPr>
            <a:r>
              <a:rPr lang="en-NZ" sz="1400" dirty="0" smtClean="0">
                <a:latin typeface="Calibri" pitchFamily="34" charset="0"/>
              </a:rPr>
              <a:t>Nearly all respondents felt a number of factors would affect their willingness to share personal information - the reason for it (88%), type of information requested (87%), whether it was shared with third parties (85%) and the way it was stored (82%). </a:t>
            </a:r>
          </a:p>
          <a:p>
            <a:pPr defTabSz="914400">
              <a:spcAft>
                <a:spcPts val="0"/>
              </a:spcAft>
            </a:pPr>
            <a:r>
              <a:rPr lang="en-NZ" sz="1400" dirty="0" smtClean="0"/>
              <a:t>A smaller majority (62%) said their willingness to share their information was based on the information they would get in return. </a:t>
            </a:r>
          </a:p>
        </p:txBody>
      </p:sp>
    </p:spTree>
    <p:extLst>
      <p:ext uri="{BB962C8B-B14F-4D97-AF65-F5344CB8AC3E}">
        <p14:creationId xmlns:p14="http://schemas.microsoft.com/office/powerpoint/2010/main" val="75127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777346057"/>
              </p:ext>
            </p:extLst>
          </p:nvPr>
        </p:nvGraphicFramePr>
        <p:xfrm>
          <a:off x="0" y="1837679"/>
          <a:ext cx="9144000" cy="4675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To what extent, if at all, would you support or oppose government agencies sharing </a:t>
            </a:r>
            <a:r>
              <a:rPr lang="en-US" dirty="0" err="1"/>
              <a:t>anonymised</a:t>
            </a:r>
            <a:r>
              <a:rPr lang="en-US" dirty="0"/>
              <a:t> data with the following </a:t>
            </a:r>
            <a:r>
              <a:rPr lang="en-US" dirty="0" err="1"/>
              <a:t>organisations</a:t>
            </a:r>
            <a:r>
              <a:rPr lang="en-US" dirty="0"/>
              <a:t>?</a:t>
            </a:r>
            <a:endParaRPr lang="en-NZ" dirty="0">
              <a:latin typeface="Calibri" pitchFamily="34" charset="0"/>
            </a:endParaRPr>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anose="020B0502020202020204" pitchFamily="34" charset="0"/>
                <a:ea typeface="ＭＳ Ｐゴシック" panose="020B0600070205080204" pitchFamily="34" charset="-128"/>
              </a:rPr>
              <a:t>Government agencies sharing data</a:t>
            </a:r>
            <a:endParaRPr lang="en-AU" dirty="0" smtClean="0"/>
          </a:p>
        </p:txBody>
      </p:sp>
      <p:cxnSp>
        <p:nvCxnSpPr>
          <p:cNvPr id="30" name="Straight Connector 29"/>
          <p:cNvCxnSpPr>
            <a:cxnSpLocks noChangeAspect="1"/>
          </p:cNvCxnSpPr>
          <p:nvPr/>
        </p:nvCxnSpPr>
        <p:spPr>
          <a:xfrm flipH="1">
            <a:off x="2521986" y="2089128"/>
            <a:ext cx="4152978"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2436485" y="1866539"/>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SUPPORT: 65%</a:t>
            </a:r>
            <a:endParaRPr lang="en-US" altLang="en-US" sz="900" b="1" dirty="0">
              <a:solidFill>
                <a:srgbClr val="595959"/>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8041066" y="2093208"/>
            <a:ext cx="82955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7433067" y="1866008"/>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OPPOSE: 13%</a:t>
            </a:r>
            <a:endParaRPr lang="en-US" altLang="en-US" sz="9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32</a:t>
            </a:fld>
            <a:endParaRPr lang="en-US" altLang="en-US" dirty="0"/>
          </a:p>
        </p:txBody>
      </p:sp>
      <p:cxnSp>
        <p:nvCxnSpPr>
          <p:cNvPr id="60" name="Straight Connector 59"/>
          <p:cNvCxnSpPr>
            <a:cxnSpLocks noChangeAspect="1"/>
          </p:cNvCxnSpPr>
          <p:nvPr/>
        </p:nvCxnSpPr>
        <p:spPr>
          <a:xfrm flipH="1">
            <a:off x="2521986" y="3102591"/>
            <a:ext cx="3426327"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63" name="Straight Connector 62"/>
          <p:cNvCxnSpPr>
            <a:cxnSpLocks noChangeAspect="1"/>
          </p:cNvCxnSpPr>
          <p:nvPr/>
        </p:nvCxnSpPr>
        <p:spPr>
          <a:xfrm flipH="1">
            <a:off x="7598004" y="3097162"/>
            <a:ext cx="1282046"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cxnSpLocks noChangeAspect="1"/>
          </p:cNvCxnSpPr>
          <p:nvPr/>
        </p:nvCxnSpPr>
        <p:spPr>
          <a:xfrm flipH="1">
            <a:off x="2521986" y="4109754"/>
            <a:ext cx="3011548"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75" name="Straight Connector 74"/>
          <p:cNvCxnSpPr>
            <a:cxnSpLocks noChangeAspect="1"/>
          </p:cNvCxnSpPr>
          <p:nvPr/>
        </p:nvCxnSpPr>
        <p:spPr>
          <a:xfrm flipH="1">
            <a:off x="7022969" y="4112115"/>
            <a:ext cx="183822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noChangeAspect="1"/>
          </p:cNvCxnSpPr>
          <p:nvPr/>
        </p:nvCxnSpPr>
        <p:spPr>
          <a:xfrm flipH="1">
            <a:off x="2521986" y="5113465"/>
            <a:ext cx="2482062"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7" name="Straight Connector 86"/>
          <p:cNvCxnSpPr>
            <a:cxnSpLocks noChangeAspect="1"/>
          </p:cNvCxnSpPr>
          <p:nvPr/>
        </p:nvCxnSpPr>
        <p:spPr>
          <a:xfrm flipH="1">
            <a:off x="6589336" y="5108994"/>
            <a:ext cx="228769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90" name="TextBox 1"/>
          <p:cNvSpPr txBox="1">
            <a:spLocks noChangeArrowheads="1"/>
          </p:cNvSpPr>
          <p:nvPr/>
        </p:nvSpPr>
        <p:spPr bwMode="auto">
          <a:xfrm>
            <a:off x="7428322" y="2866339"/>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OPPOSE: 20%</a:t>
            </a:r>
            <a:endParaRPr lang="en-US" altLang="en-US" sz="900" b="1" dirty="0">
              <a:solidFill>
                <a:srgbClr val="595959"/>
              </a:solidFill>
              <a:latin typeface="Century Gothic" panose="020B0502020202020204" pitchFamily="34" charset="0"/>
              <a:cs typeface="Calibri" pitchFamily="34" charset="0"/>
            </a:endParaRPr>
          </a:p>
        </p:txBody>
      </p:sp>
      <p:sp>
        <p:nvSpPr>
          <p:cNvPr id="92" name="TextBox 1"/>
          <p:cNvSpPr txBox="1">
            <a:spLocks noChangeArrowheads="1"/>
          </p:cNvSpPr>
          <p:nvPr/>
        </p:nvSpPr>
        <p:spPr bwMode="auto">
          <a:xfrm>
            <a:off x="7407802" y="3889749"/>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OPPOSE: 28%</a:t>
            </a:r>
            <a:endParaRPr lang="en-US" altLang="en-US" sz="900" b="1" dirty="0">
              <a:solidFill>
                <a:srgbClr val="595959"/>
              </a:solidFill>
              <a:latin typeface="Century Gothic" panose="020B0502020202020204" pitchFamily="34" charset="0"/>
              <a:cs typeface="Calibri" pitchFamily="34" charset="0"/>
            </a:endParaRPr>
          </a:p>
        </p:txBody>
      </p:sp>
      <p:sp>
        <p:nvSpPr>
          <p:cNvPr id="94" name="TextBox 1"/>
          <p:cNvSpPr txBox="1">
            <a:spLocks noChangeArrowheads="1"/>
          </p:cNvSpPr>
          <p:nvPr/>
        </p:nvSpPr>
        <p:spPr bwMode="auto">
          <a:xfrm>
            <a:off x="7390741" y="4882995"/>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OPPOSE: 36%</a:t>
            </a:r>
            <a:endParaRPr lang="en-US" altLang="en-US" sz="900" b="1" dirty="0">
              <a:solidFill>
                <a:srgbClr val="595959"/>
              </a:solidFill>
              <a:latin typeface="Century Gothic" panose="020B0502020202020204" pitchFamily="34" charset="0"/>
              <a:cs typeface="Calibri" pitchFamily="34" charset="0"/>
            </a:endParaRPr>
          </a:p>
        </p:txBody>
      </p:sp>
      <p:sp>
        <p:nvSpPr>
          <p:cNvPr id="95" name="TextBox 3"/>
          <p:cNvSpPr txBox="1">
            <a:spLocks noChangeArrowheads="1"/>
          </p:cNvSpPr>
          <p:nvPr/>
        </p:nvSpPr>
        <p:spPr bwMode="auto">
          <a:xfrm>
            <a:off x="2436485" y="2878394"/>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SUPPORT: 53%</a:t>
            </a:r>
            <a:endParaRPr lang="en-US" altLang="en-US" sz="900" b="1" dirty="0">
              <a:solidFill>
                <a:srgbClr val="595959"/>
              </a:solidFill>
              <a:latin typeface="Century Gothic" panose="020B0502020202020204" pitchFamily="34" charset="0"/>
              <a:cs typeface="Calibri" pitchFamily="34" charset="0"/>
            </a:endParaRPr>
          </a:p>
        </p:txBody>
      </p:sp>
      <p:sp>
        <p:nvSpPr>
          <p:cNvPr id="97" name="TextBox 3"/>
          <p:cNvSpPr txBox="1">
            <a:spLocks noChangeArrowheads="1"/>
          </p:cNvSpPr>
          <p:nvPr/>
        </p:nvSpPr>
        <p:spPr bwMode="auto">
          <a:xfrm>
            <a:off x="2445911" y="3880700"/>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SUPPORT: 46%</a:t>
            </a:r>
            <a:endParaRPr lang="en-US" altLang="en-US" sz="900" b="1" dirty="0">
              <a:solidFill>
                <a:srgbClr val="595959"/>
              </a:solidFill>
              <a:latin typeface="Century Gothic" panose="020B0502020202020204" pitchFamily="34" charset="0"/>
              <a:cs typeface="Calibri" pitchFamily="34" charset="0"/>
            </a:endParaRPr>
          </a:p>
        </p:txBody>
      </p:sp>
      <p:sp>
        <p:nvSpPr>
          <p:cNvPr id="99" name="TextBox 3"/>
          <p:cNvSpPr txBox="1">
            <a:spLocks noChangeArrowheads="1"/>
          </p:cNvSpPr>
          <p:nvPr/>
        </p:nvSpPr>
        <p:spPr bwMode="auto">
          <a:xfrm>
            <a:off x="2455339" y="4887063"/>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SUPPORT: 38%</a:t>
            </a:r>
            <a:endParaRPr lang="en-US" altLang="en-US" sz="900" b="1" dirty="0">
              <a:solidFill>
                <a:srgbClr val="595959"/>
              </a:solidFill>
              <a:latin typeface="Century Gothic" panose="020B0502020202020204" pitchFamily="34" charset="0"/>
              <a:cs typeface="Calibri" pitchFamily="34" charset="0"/>
            </a:endParaRPr>
          </a:p>
        </p:txBody>
      </p:sp>
    </p:spTree>
    <p:extLst>
      <p:ext uri="{BB962C8B-B14F-4D97-AF65-F5344CB8AC3E}">
        <p14:creationId xmlns:p14="http://schemas.microsoft.com/office/powerpoint/2010/main" val="313595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To what extent, if at all, would you support or oppose government agencies sharing </a:t>
            </a:r>
            <a:r>
              <a:rPr lang="en-US" dirty="0" err="1"/>
              <a:t>anonymised</a:t>
            </a:r>
            <a:r>
              <a:rPr lang="en-US" dirty="0"/>
              <a:t> data with the following </a:t>
            </a:r>
            <a:r>
              <a:rPr lang="en-US" dirty="0" err="1"/>
              <a:t>organisations</a:t>
            </a:r>
            <a:r>
              <a:rPr lang="en-US" dirty="0"/>
              <a:t>?</a:t>
            </a:r>
            <a:endParaRPr lang="en-NZ" dirty="0">
              <a:latin typeface="Calibri" pitchFamily="34" charset="0"/>
            </a:endParaRPr>
          </a:p>
        </p:txBody>
      </p:sp>
      <p:sp>
        <p:nvSpPr>
          <p:cNvPr id="261122" name="Rectangle 2"/>
          <p:cNvSpPr>
            <a:spLocks noGrp="1" noChangeArrowheads="1"/>
          </p:cNvSpPr>
          <p:nvPr>
            <p:ph type="title"/>
          </p:nvPr>
        </p:nvSpPr>
        <p:spPr/>
        <p:txBody>
          <a:bodyPr>
            <a:normAutofit fontScale="90000"/>
          </a:bodyPr>
          <a:lstStyle/>
          <a:p>
            <a:pPr>
              <a:defRPr/>
            </a:pPr>
            <a:r>
              <a:rPr lang="en-US" altLang="en-US" dirty="0">
                <a:latin typeface="Century Gothic" panose="020B0502020202020204" pitchFamily="34" charset="0"/>
                <a:ea typeface="ＭＳ Ｐゴシック" panose="020B0600070205080204" pitchFamily="34" charset="-128"/>
              </a:rPr>
              <a:t>Government agencies sharing data</a:t>
            </a:r>
            <a:r>
              <a:rPr lang="en-US" altLang="en-US" dirty="0" smtClean="0">
                <a:latin typeface="Century Gothic" panose="020B0502020202020204" pitchFamily="34" charset="0"/>
                <a:ea typeface="ＭＳ Ｐゴシック" panose="020B0600070205080204" pitchFamily="34" charset="-128"/>
              </a:rPr>
              <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Great Britain comparison ‘support’ (1+2)</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33</a:t>
            </a:fld>
            <a:endParaRPr lang="en-US" altLang="en-US" dirty="0"/>
          </a:p>
        </p:txBody>
      </p:sp>
      <p:graphicFrame>
        <p:nvGraphicFramePr>
          <p:cNvPr id="34" name="Chart 33"/>
          <p:cNvGraphicFramePr/>
          <p:nvPr>
            <p:extLst>
              <p:ext uri="{D42A27DB-BD31-4B8C-83A1-F6EECF244321}">
                <p14:modId xmlns:p14="http://schemas.microsoft.com/office/powerpoint/2010/main" val="1789432730"/>
              </p:ext>
            </p:extLst>
          </p:nvPr>
        </p:nvGraphicFramePr>
        <p:xfrm>
          <a:off x="0" y="1945371"/>
          <a:ext cx="9143999" cy="405950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7"/>
          <p:cNvSpPr>
            <a:spLocks noChangeArrowheads="1"/>
          </p:cNvSpPr>
          <p:nvPr/>
        </p:nvSpPr>
        <p:spPr bwMode="auto">
          <a:xfrm>
            <a:off x="5301549" y="5934670"/>
            <a:ext cx="3086875" cy="923330"/>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16-75 year olds, 23</a:t>
            </a:r>
            <a:r>
              <a:rPr lang="en-NZ" sz="900" baseline="30000" dirty="0" smtClean="0">
                <a:solidFill>
                  <a:srgbClr val="FF0000"/>
                </a:solidFill>
                <a:latin typeface="Tahoma" pitchFamily="34" charset="0"/>
              </a:rPr>
              <a:t>rd</a:t>
            </a:r>
            <a:r>
              <a:rPr lang="en-NZ" sz="900" dirty="0" smtClean="0">
                <a:solidFill>
                  <a:srgbClr val="FF0000"/>
                </a:solidFill>
                <a:latin typeface="Tahoma" pitchFamily="34" charset="0"/>
              </a:rPr>
              <a:t> – 25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June 2014. Statements have been asked of half or third samples from the full sample of participants (sizes indicated above).</a:t>
            </a:r>
          </a:p>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used the word </a:t>
            </a:r>
            <a:r>
              <a:rPr lang="en-NZ" sz="900" i="1" dirty="0" smtClean="0">
                <a:solidFill>
                  <a:srgbClr val="FF0000"/>
                </a:solidFill>
                <a:latin typeface="Tahoma" pitchFamily="34" charset="0"/>
              </a:rPr>
              <a:t>‘companies’</a:t>
            </a:r>
            <a:r>
              <a:rPr lang="en-NZ" sz="900" dirty="0" smtClean="0">
                <a:solidFill>
                  <a:srgbClr val="FF0000"/>
                </a:solidFill>
                <a:latin typeface="Tahoma" pitchFamily="34" charset="0"/>
              </a:rPr>
              <a:t> instead of businesses.</a:t>
            </a:r>
            <a:endParaRPr lang="en-NZ" sz="1000" dirty="0">
              <a:solidFill>
                <a:srgbClr val="FF0000"/>
              </a:solidFill>
              <a:latin typeface="Tahoma" pitchFamily="34" charset="0"/>
            </a:endParaRPr>
          </a:p>
        </p:txBody>
      </p:sp>
      <p:sp>
        <p:nvSpPr>
          <p:cNvPr id="11" name="TextBox 10"/>
          <p:cNvSpPr txBox="1"/>
          <p:nvPr/>
        </p:nvSpPr>
        <p:spPr>
          <a:xfrm>
            <a:off x="509047" y="2253591"/>
            <a:ext cx="1800520"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Education</a:t>
            </a:r>
            <a:r>
              <a:rPr lang="en-NZ" b="1" dirty="0"/>
              <a:t>:</a:t>
            </a:r>
            <a:r>
              <a:rPr lang="en-NZ" dirty="0"/>
              <a:t> </a:t>
            </a:r>
            <a:r>
              <a:rPr lang="en-NZ" b="1" dirty="0">
                <a:solidFill>
                  <a:srgbClr val="B5BC34"/>
                </a:solidFill>
              </a:rPr>
              <a:t>69%</a:t>
            </a:r>
            <a:r>
              <a:rPr lang="en-NZ" dirty="0"/>
              <a:t> university </a:t>
            </a:r>
            <a:r>
              <a:rPr lang="en-NZ" dirty="0" smtClean="0"/>
              <a:t>vs </a:t>
            </a:r>
            <a:r>
              <a:rPr lang="en-NZ" b="1" dirty="0" smtClean="0">
                <a:solidFill>
                  <a:srgbClr val="B5BC34"/>
                </a:solidFill>
              </a:rPr>
              <a:t>59%</a:t>
            </a:r>
            <a:r>
              <a:rPr lang="en-NZ" dirty="0" smtClean="0">
                <a:solidFill>
                  <a:srgbClr val="075382"/>
                </a:solidFill>
              </a:rPr>
              <a:t> </a:t>
            </a:r>
            <a:r>
              <a:rPr lang="en-NZ" dirty="0"/>
              <a:t>secondary </a:t>
            </a:r>
            <a:r>
              <a:rPr lang="en-NZ" dirty="0" smtClean="0"/>
              <a:t>school</a:t>
            </a:r>
          </a:p>
        </p:txBody>
      </p:sp>
      <p:sp>
        <p:nvSpPr>
          <p:cNvPr id="13" name="TextBox 12"/>
          <p:cNvSpPr txBox="1"/>
          <p:nvPr/>
        </p:nvSpPr>
        <p:spPr>
          <a:xfrm>
            <a:off x="2648932" y="2264588"/>
            <a:ext cx="1725105" cy="1277273"/>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57%</a:t>
            </a:r>
            <a:r>
              <a:rPr lang="en-NZ" dirty="0" smtClean="0"/>
              <a:t> female </a:t>
            </a:r>
            <a:r>
              <a:rPr lang="en-NZ" dirty="0"/>
              <a:t>vs </a:t>
            </a:r>
            <a:r>
              <a:rPr lang="en-NZ" b="1" dirty="0" smtClean="0">
                <a:solidFill>
                  <a:srgbClr val="B5BC34"/>
                </a:solidFill>
              </a:rPr>
              <a:t>50%</a:t>
            </a:r>
            <a:r>
              <a:rPr lang="en-NZ" dirty="0" smtClean="0"/>
              <a:t> male</a:t>
            </a:r>
            <a:endParaRPr lang="en-NZ" b="1" dirty="0"/>
          </a:p>
          <a:p>
            <a:pPr marL="171450" indent="-171450">
              <a:buFont typeface="Arial" panose="020B0604020202020204" pitchFamily="34" charset="0"/>
              <a:buChar char="•"/>
            </a:pPr>
            <a:r>
              <a:rPr lang="en-NZ" b="1" dirty="0" err="1"/>
              <a:t>Hhold</a:t>
            </a:r>
            <a:r>
              <a:rPr lang="en-NZ" b="1" dirty="0"/>
              <a:t> income:</a:t>
            </a:r>
            <a:r>
              <a:rPr lang="en-NZ" dirty="0"/>
              <a:t> </a:t>
            </a:r>
            <a:r>
              <a:rPr lang="en-NZ" b="1" dirty="0" smtClean="0">
                <a:solidFill>
                  <a:srgbClr val="B5BC34"/>
                </a:solidFill>
              </a:rPr>
              <a:t>67%</a:t>
            </a:r>
            <a:r>
              <a:rPr lang="en-NZ" dirty="0" smtClean="0">
                <a:solidFill>
                  <a:srgbClr val="B5BC34"/>
                </a:solidFill>
              </a:rPr>
              <a:t> </a:t>
            </a:r>
            <a:r>
              <a:rPr lang="en-NZ" dirty="0"/>
              <a:t>&gt;$100K vs </a:t>
            </a:r>
            <a:r>
              <a:rPr lang="en-NZ" b="1" dirty="0" smtClean="0">
                <a:solidFill>
                  <a:srgbClr val="B5BC34"/>
                </a:solidFill>
              </a:rPr>
              <a:t>43</a:t>
            </a:r>
            <a:r>
              <a:rPr lang="en-NZ" b="1" dirty="0">
                <a:solidFill>
                  <a:srgbClr val="B5BC34"/>
                </a:solidFill>
              </a:rPr>
              <a:t>%</a:t>
            </a:r>
            <a:r>
              <a:rPr lang="en-NZ" dirty="0"/>
              <a:t> &lt;$30K </a:t>
            </a:r>
          </a:p>
          <a:p>
            <a:pPr marL="171450" indent="-171450">
              <a:buFont typeface="Arial" panose="020B0604020202020204" pitchFamily="34" charset="0"/>
              <a:buChar char="•"/>
            </a:pPr>
            <a:r>
              <a:rPr lang="en-NZ" b="1" dirty="0"/>
              <a:t>Political: </a:t>
            </a:r>
            <a:r>
              <a:rPr lang="en-NZ" b="1" dirty="0" smtClean="0">
                <a:solidFill>
                  <a:srgbClr val="B5BC34"/>
                </a:solidFill>
              </a:rPr>
              <a:t>65</a:t>
            </a:r>
            <a:r>
              <a:rPr lang="en-NZ" b="1" dirty="0">
                <a:solidFill>
                  <a:srgbClr val="B5BC34"/>
                </a:solidFill>
              </a:rPr>
              <a:t>%</a:t>
            </a:r>
            <a:r>
              <a:rPr lang="en-NZ" dirty="0">
                <a:solidFill>
                  <a:srgbClr val="B5BC34"/>
                </a:solidFill>
              </a:rPr>
              <a:t> </a:t>
            </a:r>
            <a:r>
              <a:rPr lang="en-NZ" dirty="0"/>
              <a:t>Right vs </a:t>
            </a:r>
            <a:r>
              <a:rPr lang="en-NZ" b="1" dirty="0" smtClean="0">
                <a:solidFill>
                  <a:srgbClr val="B5BC34"/>
                </a:solidFill>
              </a:rPr>
              <a:t>48%</a:t>
            </a:r>
            <a:r>
              <a:rPr lang="en-NZ" dirty="0" smtClean="0"/>
              <a:t> </a:t>
            </a:r>
            <a:r>
              <a:rPr lang="en-NZ" dirty="0"/>
              <a:t>Left</a:t>
            </a:r>
            <a:endParaRPr lang="en-NZ" dirty="0" smtClean="0"/>
          </a:p>
        </p:txBody>
      </p:sp>
      <p:sp>
        <p:nvSpPr>
          <p:cNvPr id="14" name="TextBox 13"/>
          <p:cNvSpPr txBox="1"/>
          <p:nvPr/>
        </p:nvSpPr>
        <p:spPr>
          <a:xfrm>
            <a:off x="4771534" y="2275586"/>
            <a:ext cx="1725105"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err="1" smtClean="0"/>
              <a:t>Hhold</a:t>
            </a:r>
            <a:r>
              <a:rPr lang="en-NZ" b="1" dirty="0" smtClean="0"/>
              <a:t> </a:t>
            </a:r>
            <a:r>
              <a:rPr lang="en-NZ" b="1" dirty="0"/>
              <a:t>income:</a:t>
            </a:r>
            <a:r>
              <a:rPr lang="en-NZ" dirty="0"/>
              <a:t> </a:t>
            </a:r>
            <a:r>
              <a:rPr lang="en-NZ" b="1" dirty="0" smtClean="0">
                <a:solidFill>
                  <a:srgbClr val="B5BC34"/>
                </a:solidFill>
              </a:rPr>
              <a:t>56%</a:t>
            </a:r>
            <a:r>
              <a:rPr lang="en-NZ" dirty="0" smtClean="0">
                <a:solidFill>
                  <a:srgbClr val="B5BC34"/>
                </a:solidFill>
              </a:rPr>
              <a:t> </a:t>
            </a:r>
            <a:r>
              <a:rPr lang="en-NZ" dirty="0"/>
              <a:t>&gt;$100K vs </a:t>
            </a:r>
            <a:r>
              <a:rPr lang="en-NZ" b="1" dirty="0" smtClean="0">
                <a:solidFill>
                  <a:srgbClr val="B5BC34"/>
                </a:solidFill>
              </a:rPr>
              <a:t>39%</a:t>
            </a:r>
            <a:r>
              <a:rPr lang="en-NZ" dirty="0" smtClean="0"/>
              <a:t> </a:t>
            </a:r>
            <a:r>
              <a:rPr lang="en-NZ" dirty="0"/>
              <a:t>&lt;$30K </a:t>
            </a:r>
          </a:p>
        </p:txBody>
      </p:sp>
      <p:sp>
        <p:nvSpPr>
          <p:cNvPr id="15" name="TextBox 14"/>
          <p:cNvSpPr txBox="1"/>
          <p:nvPr/>
        </p:nvSpPr>
        <p:spPr>
          <a:xfrm>
            <a:off x="6875283" y="2277157"/>
            <a:ext cx="1725105"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Political</a:t>
            </a:r>
            <a:r>
              <a:rPr lang="en-NZ" b="1" dirty="0"/>
              <a:t>: </a:t>
            </a:r>
            <a:r>
              <a:rPr lang="en-NZ" b="1" dirty="0" smtClean="0">
                <a:solidFill>
                  <a:srgbClr val="B5BC34"/>
                </a:solidFill>
              </a:rPr>
              <a:t>47%</a:t>
            </a:r>
            <a:r>
              <a:rPr lang="en-NZ" dirty="0" smtClean="0">
                <a:solidFill>
                  <a:srgbClr val="B5BC34"/>
                </a:solidFill>
              </a:rPr>
              <a:t> </a:t>
            </a:r>
            <a:r>
              <a:rPr lang="en-NZ" dirty="0"/>
              <a:t>Right vs </a:t>
            </a:r>
            <a:r>
              <a:rPr lang="en-NZ" b="1" dirty="0" smtClean="0">
                <a:solidFill>
                  <a:srgbClr val="B5BC34"/>
                </a:solidFill>
              </a:rPr>
              <a:t>32%</a:t>
            </a:r>
            <a:r>
              <a:rPr lang="en-NZ" dirty="0" smtClean="0"/>
              <a:t> Left</a:t>
            </a:r>
            <a:endParaRPr lang="en-NZ" dirty="0"/>
          </a:p>
        </p:txBody>
      </p:sp>
    </p:spTree>
    <p:extLst>
      <p:ext uri="{BB962C8B-B14F-4D97-AF65-F5344CB8AC3E}">
        <p14:creationId xmlns:p14="http://schemas.microsoft.com/office/powerpoint/2010/main" val="15248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382102780"/>
              </p:ext>
            </p:extLst>
          </p:nvPr>
        </p:nvGraphicFramePr>
        <p:xfrm>
          <a:off x="0" y="1837679"/>
          <a:ext cx="8248454" cy="4675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Thinking about the following information how sensitive do you consider that information to be – even if some people and </a:t>
            </a:r>
            <a:r>
              <a:rPr lang="en-US" dirty="0" err="1"/>
              <a:t>organisations</a:t>
            </a:r>
            <a:r>
              <a:rPr lang="en-US" dirty="0"/>
              <a:t> already have access to it. Please use a scale of 1 to 5 where </a:t>
            </a:r>
            <a:r>
              <a:rPr lang="en-US" b="1" dirty="0"/>
              <a:t>1 means you are very sensitive</a:t>
            </a:r>
            <a:r>
              <a:rPr lang="en-US" dirty="0"/>
              <a:t> and </a:t>
            </a:r>
            <a:r>
              <a:rPr lang="en-US" b="1" dirty="0"/>
              <a:t>5 not sensitive at </a:t>
            </a:r>
            <a:r>
              <a:rPr lang="en-US" b="1" dirty="0" smtClean="0"/>
              <a:t>all</a:t>
            </a:r>
            <a:r>
              <a:rPr lang="en-US" dirty="0" smtClean="0"/>
              <a:t>.</a:t>
            </a:r>
            <a:endParaRPr lang="en-NZ" dirty="0">
              <a:latin typeface="Calibri" pitchFamily="34" charset="0"/>
            </a:endParaRPr>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anose="020B0502020202020204" pitchFamily="34" charset="0"/>
                <a:ea typeface="ＭＳ Ｐゴシック" panose="020B0600070205080204" pitchFamily="34" charset="-128"/>
              </a:rPr>
              <a:t>Sensitivity to sharing information</a:t>
            </a:r>
            <a:endParaRPr lang="en-AU"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34</a:t>
            </a:fld>
            <a:endParaRPr lang="en-US" altLang="en-US" dirty="0"/>
          </a:p>
        </p:txBody>
      </p:sp>
      <p:graphicFrame>
        <p:nvGraphicFramePr>
          <p:cNvPr id="23" name="Table 22"/>
          <p:cNvGraphicFramePr>
            <a:graphicFrameLocks noGrp="1"/>
          </p:cNvGraphicFramePr>
          <p:nvPr>
            <p:extLst>
              <p:ext uri="{D42A27DB-BD31-4B8C-83A1-F6EECF244321}">
                <p14:modId xmlns:p14="http://schemas.microsoft.com/office/powerpoint/2010/main" val="4156601515"/>
              </p:ext>
            </p:extLst>
          </p:nvPr>
        </p:nvGraphicFramePr>
        <p:xfrm>
          <a:off x="8140700" y="1206631"/>
          <a:ext cx="1003300" cy="4666270"/>
        </p:xfrm>
        <a:graphic>
          <a:graphicData uri="http://schemas.openxmlformats.org/drawingml/2006/table">
            <a:tbl>
              <a:tblPr firstRow="1" bandRow="1">
                <a:tableStyleId>{5C22544A-7EE6-4342-B048-85BDC9FD1C3A}</a:tableStyleId>
              </a:tblPr>
              <a:tblGrid>
                <a:gridCol w="1003300"/>
              </a:tblGrid>
              <a:tr h="678730">
                <a:tc>
                  <a:txBody>
                    <a:bodyPr/>
                    <a:lstStyle/>
                    <a:p>
                      <a:pPr algn="ctr"/>
                      <a:r>
                        <a:rPr lang="en-US" sz="1200" dirty="0" err="1" smtClean="0">
                          <a:solidFill>
                            <a:srgbClr val="002060"/>
                          </a:solidFill>
                          <a:latin typeface="Century Gothic" panose="020B0502020202020204" pitchFamily="34" charset="0"/>
                        </a:rPr>
                        <a:t>Sensitve</a:t>
                      </a:r>
                      <a:r>
                        <a:rPr lang="en-US" sz="1200" dirty="0" smtClean="0">
                          <a:solidFill>
                            <a:srgbClr val="002060"/>
                          </a:solidFill>
                          <a:latin typeface="Century Gothic" panose="020B0502020202020204" pitchFamily="34" charset="0"/>
                        </a:rPr>
                        <a:t> (1+2)</a:t>
                      </a:r>
                    </a:p>
                    <a:p>
                      <a:pPr algn="ctr"/>
                      <a:r>
                        <a:rPr lang="en-US" sz="1200" dirty="0" smtClean="0">
                          <a:solidFill>
                            <a:srgbClr val="002060"/>
                          </a:solidFill>
                          <a:latin typeface="Century Gothic" panose="020B0502020202020204" pitchFamily="34" charset="0"/>
                        </a:rPr>
                        <a:t>%</a:t>
                      </a:r>
                      <a:endParaRPr lang="en-US" sz="1200" dirty="0">
                        <a:solidFill>
                          <a:srgbClr val="002060"/>
                        </a:solidFill>
                        <a:latin typeface="Century Gothic" panose="020B0502020202020204" pitchFamily="34" charset="0"/>
                      </a:endParaRPr>
                    </a:p>
                  </a:txBody>
                  <a:tcPr anchor="ctr">
                    <a:lnL w="12700" cap="flat" cmpd="sng" algn="ctr">
                      <a:solidFill>
                        <a:schemeClr val="lt1">
                          <a:alpha val="0"/>
                        </a:schemeClr>
                      </a:solidFill>
                      <a:prstDash val="solid"/>
                      <a:round/>
                      <a:headEnd type="none" w="med" len="med"/>
                      <a:tailEnd type="none" w="med" len="med"/>
                    </a:lnL>
                    <a:lnB w="38100" cap="flat" cmpd="sng" algn="ctr">
                      <a:solidFill>
                        <a:schemeClr val="lt1">
                          <a:alpha val="0"/>
                        </a:schemeClr>
                      </a:solidFill>
                      <a:prstDash val="solid"/>
                      <a:round/>
                      <a:headEnd type="none" w="med" len="med"/>
                      <a:tailEnd type="none" w="med" len="med"/>
                    </a:lnB>
                    <a:solidFill>
                      <a:schemeClr val="accent1">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81</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381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80</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66</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65</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63</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54</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42</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39</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38</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31</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r>
            </a:tbl>
          </a:graphicData>
        </a:graphic>
      </p:graphicFrame>
    </p:spTree>
    <p:extLst>
      <p:ext uri="{BB962C8B-B14F-4D97-AF65-F5344CB8AC3E}">
        <p14:creationId xmlns:p14="http://schemas.microsoft.com/office/powerpoint/2010/main" val="391931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Thinking about the following information how sensitive do you consider that information to be – even if some people and </a:t>
            </a:r>
            <a:r>
              <a:rPr lang="en-US" dirty="0" err="1"/>
              <a:t>organisations</a:t>
            </a:r>
            <a:r>
              <a:rPr lang="en-US" dirty="0"/>
              <a:t> already have access to it. Please use a scale of 1 to 5 where </a:t>
            </a:r>
            <a:r>
              <a:rPr lang="en-US" b="1" dirty="0"/>
              <a:t>1 means you are very sensitive</a:t>
            </a:r>
            <a:r>
              <a:rPr lang="en-US" dirty="0"/>
              <a:t> and </a:t>
            </a:r>
            <a:r>
              <a:rPr lang="en-US" b="1" dirty="0"/>
              <a:t>5 not sensitive at </a:t>
            </a:r>
            <a:r>
              <a:rPr lang="en-US" b="1" dirty="0" smtClean="0"/>
              <a:t>all</a:t>
            </a:r>
            <a:r>
              <a:rPr lang="en-US" dirty="0" smtClean="0"/>
              <a:t>.</a:t>
            </a:r>
            <a:endParaRPr lang="en-NZ" dirty="0">
              <a:latin typeface="Calibri" pitchFamily="34" charset="0"/>
            </a:endParaRP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Sensitivity to sharing information</a:t>
            </a:r>
            <a:br>
              <a:rPr lang="en-US" altLang="en-US" dirty="0" smtClean="0">
                <a:latin typeface="Century Gothic" panose="020B0502020202020204" pitchFamily="34" charset="0"/>
                <a:ea typeface="ＭＳ Ｐゴシック" panose="020B0600070205080204" pitchFamily="34" charset="-128"/>
              </a:rPr>
            </a:br>
            <a:r>
              <a:rPr lang="en-US" altLang="en-US" sz="2000" dirty="0">
                <a:latin typeface="Century Gothic" panose="020B0502020202020204" pitchFamily="34" charset="0"/>
                <a:ea typeface="ＭＳ Ｐゴシック" panose="020B0600070205080204" pitchFamily="34" charset="-128"/>
              </a:rPr>
              <a:t>-</a:t>
            </a:r>
            <a:r>
              <a:rPr lang="en-US" altLang="en-US" sz="2000" dirty="0" smtClean="0">
                <a:latin typeface="Century Gothic" panose="020B0502020202020204" pitchFamily="34" charset="0"/>
                <a:ea typeface="ＭＳ Ｐゴシック" panose="020B0600070205080204" pitchFamily="34" charset="-128"/>
              </a:rPr>
              <a:t> ‘sensitive’ (1+2)</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35</a:t>
            </a:fld>
            <a:endParaRPr lang="en-US" altLang="en-US" dirty="0"/>
          </a:p>
        </p:txBody>
      </p:sp>
      <p:graphicFrame>
        <p:nvGraphicFramePr>
          <p:cNvPr id="7" name="Chart 6"/>
          <p:cNvGraphicFramePr/>
          <p:nvPr>
            <p:extLst>
              <p:ext uri="{D42A27DB-BD31-4B8C-83A1-F6EECF244321}">
                <p14:modId xmlns:p14="http://schemas.microsoft.com/office/powerpoint/2010/main" val="3095055507"/>
              </p:ext>
            </p:extLst>
          </p:nvPr>
        </p:nvGraphicFramePr>
        <p:xfrm>
          <a:off x="0" y="2083324"/>
          <a:ext cx="9144000" cy="40063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27803" y="2028917"/>
            <a:ext cx="1423447" cy="110799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69%</a:t>
            </a:r>
            <a:r>
              <a:rPr lang="en-NZ" dirty="0" smtClean="0"/>
              <a:t> female </a:t>
            </a:r>
            <a:r>
              <a:rPr lang="en-NZ" dirty="0"/>
              <a:t>vs </a:t>
            </a:r>
            <a:r>
              <a:rPr lang="en-NZ" b="1" dirty="0" smtClean="0">
                <a:solidFill>
                  <a:srgbClr val="B5BC34"/>
                </a:solidFill>
              </a:rPr>
              <a:t>61%</a:t>
            </a:r>
            <a:r>
              <a:rPr lang="en-NZ" dirty="0" smtClean="0"/>
              <a:t> male</a:t>
            </a:r>
            <a:endParaRPr lang="en-NZ" b="1" dirty="0"/>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71%</a:t>
            </a:r>
            <a:r>
              <a:rPr lang="en-NZ" dirty="0" smtClean="0"/>
              <a:t> 30-59 years vs </a:t>
            </a:r>
            <a:r>
              <a:rPr lang="en-NZ" b="1" dirty="0" smtClean="0">
                <a:solidFill>
                  <a:srgbClr val="B5BC34"/>
                </a:solidFill>
              </a:rPr>
              <a:t>55%</a:t>
            </a:r>
            <a:r>
              <a:rPr lang="en-NZ" dirty="0" smtClean="0">
                <a:solidFill>
                  <a:srgbClr val="B5BC34"/>
                </a:solidFill>
              </a:rPr>
              <a:t> </a:t>
            </a:r>
            <a:r>
              <a:rPr lang="en-NZ" dirty="0" smtClean="0"/>
              <a:t>60 years plus</a:t>
            </a:r>
            <a:endParaRPr lang="en-NZ" dirty="0"/>
          </a:p>
        </p:txBody>
      </p:sp>
      <p:sp>
        <p:nvSpPr>
          <p:cNvPr id="11" name="TextBox 10"/>
          <p:cNvSpPr txBox="1"/>
          <p:nvPr/>
        </p:nvSpPr>
        <p:spPr>
          <a:xfrm>
            <a:off x="718009" y="2039915"/>
            <a:ext cx="1423447"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85%</a:t>
            </a:r>
            <a:r>
              <a:rPr lang="en-NZ" dirty="0" smtClean="0"/>
              <a:t> 30-59 years vs </a:t>
            </a:r>
            <a:r>
              <a:rPr lang="en-NZ" b="1" dirty="0">
                <a:solidFill>
                  <a:srgbClr val="B5BC34"/>
                </a:solidFill>
              </a:rPr>
              <a:t>7</a:t>
            </a:r>
            <a:r>
              <a:rPr lang="en-NZ" b="1" dirty="0" smtClean="0">
                <a:solidFill>
                  <a:srgbClr val="B5BC34"/>
                </a:solidFill>
              </a:rPr>
              <a:t>5%</a:t>
            </a:r>
            <a:r>
              <a:rPr lang="en-NZ" dirty="0" smtClean="0">
                <a:solidFill>
                  <a:srgbClr val="B5BC34"/>
                </a:solidFill>
              </a:rPr>
              <a:t> </a:t>
            </a:r>
            <a:r>
              <a:rPr lang="en-NZ" dirty="0" smtClean="0"/>
              <a:t>18-29 years</a:t>
            </a:r>
            <a:endParaRPr lang="en-NZ" dirty="0"/>
          </a:p>
        </p:txBody>
      </p:sp>
      <p:sp>
        <p:nvSpPr>
          <p:cNvPr id="12" name="TextBox 11"/>
          <p:cNvSpPr txBox="1"/>
          <p:nvPr/>
        </p:nvSpPr>
        <p:spPr>
          <a:xfrm>
            <a:off x="2340991" y="2041486"/>
            <a:ext cx="1423447"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85%</a:t>
            </a:r>
            <a:r>
              <a:rPr lang="en-NZ" dirty="0" smtClean="0"/>
              <a:t> 30-59 years vs </a:t>
            </a:r>
            <a:r>
              <a:rPr lang="en-NZ" b="1" dirty="0" smtClean="0">
                <a:solidFill>
                  <a:srgbClr val="B5BC34"/>
                </a:solidFill>
              </a:rPr>
              <a:t>7</a:t>
            </a:r>
            <a:r>
              <a:rPr lang="en-NZ" b="1" dirty="0">
                <a:solidFill>
                  <a:srgbClr val="B5BC34"/>
                </a:solidFill>
              </a:rPr>
              <a:t>2</a:t>
            </a:r>
            <a:r>
              <a:rPr lang="en-NZ" b="1" dirty="0" smtClean="0">
                <a:solidFill>
                  <a:srgbClr val="B5BC34"/>
                </a:solidFill>
              </a:rPr>
              <a:t>%</a:t>
            </a:r>
            <a:r>
              <a:rPr lang="en-NZ" dirty="0" smtClean="0">
                <a:solidFill>
                  <a:srgbClr val="B5BC34"/>
                </a:solidFill>
              </a:rPr>
              <a:t> </a:t>
            </a:r>
            <a:r>
              <a:rPr lang="en-NZ" dirty="0" smtClean="0"/>
              <a:t>18-29 years</a:t>
            </a:r>
            <a:endParaRPr lang="en-NZ" dirty="0"/>
          </a:p>
        </p:txBody>
      </p:sp>
      <p:sp>
        <p:nvSpPr>
          <p:cNvPr id="13" name="TextBox 12"/>
          <p:cNvSpPr txBox="1"/>
          <p:nvPr/>
        </p:nvSpPr>
        <p:spPr>
          <a:xfrm>
            <a:off x="7291634" y="2043057"/>
            <a:ext cx="1423447"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70%</a:t>
            </a:r>
            <a:r>
              <a:rPr lang="en-NZ" dirty="0" smtClean="0"/>
              <a:t> 18-44 years vs </a:t>
            </a:r>
            <a:r>
              <a:rPr lang="en-NZ" b="1" dirty="0" smtClean="0">
                <a:solidFill>
                  <a:srgbClr val="B5BC34"/>
                </a:solidFill>
              </a:rPr>
              <a:t>50%</a:t>
            </a:r>
            <a:r>
              <a:rPr lang="en-NZ" dirty="0" smtClean="0">
                <a:solidFill>
                  <a:srgbClr val="B5BC34"/>
                </a:solidFill>
              </a:rPr>
              <a:t> </a:t>
            </a:r>
            <a:r>
              <a:rPr lang="en-NZ" dirty="0" smtClean="0"/>
              <a:t>60 years plus</a:t>
            </a:r>
            <a:endParaRPr lang="en-NZ" dirty="0"/>
          </a:p>
        </p:txBody>
      </p:sp>
    </p:spTree>
    <p:extLst>
      <p:ext uri="{BB962C8B-B14F-4D97-AF65-F5344CB8AC3E}">
        <p14:creationId xmlns:p14="http://schemas.microsoft.com/office/powerpoint/2010/main" val="122049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Thinking about the following information how sensitive do you consider that information to be – even if some people and </a:t>
            </a:r>
            <a:r>
              <a:rPr lang="en-US" dirty="0" err="1"/>
              <a:t>organisations</a:t>
            </a:r>
            <a:r>
              <a:rPr lang="en-US" dirty="0"/>
              <a:t> already have access to it. Please use a scale of 1 to 5 where </a:t>
            </a:r>
            <a:r>
              <a:rPr lang="en-US" b="1" dirty="0"/>
              <a:t>1 means you are very sensitive</a:t>
            </a:r>
            <a:r>
              <a:rPr lang="en-US" dirty="0"/>
              <a:t> and </a:t>
            </a:r>
            <a:r>
              <a:rPr lang="en-US" b="1" dirty="0"/>
              <a:t>5 not sensitive at </a:t>
            </a:r>
            <a:r>
              <a:rPr lang="en-US" b="1" dirty="0" smtClean="0"/>
              <a:t>all</a:t>
            </a:r>
            <a:r>
              <a:rPr lang="en-US" dirty="0" smtClean="0"/>
              <a:t>.</a:t>
            </a:r>
            <a:endParaRPr lang="en-NZ" dirty="0">
              <a:latin typeface="Calibri" pitchFamily="34" charset="0"/>
            </a:endParaRP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Sensitivity to sharing information</a:t>
            </a:r>
            <a:br>
              <a:rPr lang="en-US" altLang="en-US" dirty="0" smtClean="0">
                <a:latin typeface="Century Gothic" panose="020B0502020202020204" pitchFamily="34" charset="0"/>
                <a:ea typeface="ＭＳ Ｐゴシック" panose="020B0600070205080204" pitchFamily="34" charset="-128"/>
              </a:rPr>
            </a:br>
            <a:r>
              <a:rPr lang="en-US" altLang="en-US" sz="2000" dirty="0">
                <a:latin typeface="Century Gothic" panose="020B0502020202020204" pitchFamily="34" charset="0"/>
                <a:ea typeface="ＭＳ Ｐゴシック" panose="020B0600070205080204" pitchFamily="34" charset="-128"/>
              </a:rPr>
              <a:t>- ‘sensitive’ (1+2)</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36</a:t>
            </a:fld>
            <a:endParaRPr lang="en-US" altLang="en-US" dirty="0"/>
          </a:p>
        </p:txBody>
      </p:sp>
      <p:graphicFrame>
        <p:nvGraphicFramePr>
          <p:cNvPr id="7" name="Chart 6"/>
          <p:cNvGraphicFramePr/>
          <p:nvPr>
            <p:extLst>
              <p:ext uri="{D42A27DB-BD31-4B8C-83A1-F6EECF244321}">
                <p14:modId xmlns:p14="http://schemas.microsoft.com/office/powerpoint/2010/main" val="406292345"/>
              </p:ext>
            </p:extLst>
          </p:nvPr>
        </p:nvGraphicFramePr>
        <p:xfrm>
          <a:off x="0" y="2083324"/>
          <a:ext cx="9144000" cy="40063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015820" y="2057197"/>
            <a:ext cx="1423447" cy="110799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43%</a:t>
            </a:r>
            <a:r>
              <a:rPr lang="en-NZ" dirty="0" smtClean="0"/>
              <a:t> female </a:t>
            </a:r>
            <a:r>
              <a:rPr lang="en-NZ" dirty="0"/>
              <a:t>vs </a:t>
            </a:r>
            <a:r>
              <a:rPr lang="en-NZ" b="1" dirty="0" smtClean="0">
                <a:solidFill>
                  <a:srgbClr val="B5BC34"/>
                </a:solidFill>
              </a:rPr>
              <a:t>35%</a:t>
            </a:r>
            <a:r>
              <a:rPr lang="en-NZ" dirty="0" smtClean="0"/>
              <a:t> male</a:t>
            </a:r>
            <a:endParaRPr lang="en-NZ" b="1" dirty="0"/>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43%</a:t>
            </a:r>
            <a:r>
              <a:rPr lang="en-NZ" dirty="0" smtClean="0"/>
              <a:t> 30-59 years vs </a:t>
            </a:r>
            <a:r>
              <a:rPr lang="en-NZ" b="1" dirty="0" smtClean="0">
                <a:solidFill>
                  <a:srgbClr val="B5BC34"/>
                </a:solidFill>
              </a:rPr>
              <a:t>33%</a:t>
            </a:r>
            <a:r>
              <a:rPr lang="en-NZ" dirty="0" smtClean="0">
                <a:solidFill>
                  <a:srgbClr val="B5BC34"/>
                </a:solidFill>
              </a:rPr>
              <a:t> </a:t>
            </a:r>
            <a:r>
              <a:rPr lang="en-NZ" dirty="0"/>
              <a:t>18-29 years</a:t>
            </a:r>
          </a:p>
        </p:txBody>
      </p:sp>
      <p:sp>
        <p:nvSpPr>
          <p:cNvPr id="11" name="TextBox 10"/>
          <p:cNvSpPr txBox="1"/>
          <p:nvPr/>
        </p:nvSpPr>
        <p:spPr>
          <a:xfrm>
            <a:off x="718010" y="2077622"/>
            <a:ext cx="1423447" cy="110799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59%</a:t>
            </a:r>
            <a:r>
              <a:rPr lang="en-NZ" dirty="0" smtClean="0"/>
              <a:t> male </a:t>
            </a:r>
            <a:r>
              <a:rPr lang="en-NZ" dirty="0"/>
              <a:t>vs </a:t>
            </a:r>
            <a:r>
              <a:rPr lang="en-NZ" b="1" dirty="0" smtClean="0">
                <a:solidFill>
                  <a:srgbClr val="B5BC34"/>
                </a:solidFill>
              </a:rPr>
              <a:t>51%</a:t>
            </a:r>
            <a:r>
              <a:rPr lang="en-NZ" dirty="0" smtClean="0"/>
              <a:t> female</a:t>
            </a:r>
          </a:p>
          <a:p>
            <a:pPr marL="171450" indent="-171450">
              <a:buFont typeface="Arial" panose="020B0604020202020204" pitchFamily="34" charset="0"/>
              <a:buChar char="•"/>
            </a:pPr>
            <a:r>
              <a:rPr lang="en-NZ" b="1" dirty="0"/>
              <a:t>Political: </a:t>
            </a:r>
            <a:r>
              <a:rPr lang="en-NZ" b="1" dirty="0" smtClean="0">
                <a:solidFill>
                  <a:srgbClr val="B5BC34"/>
                </a:solidFill>
              </a:rPr>
              <a:t>63</a:t>
            </a:r>
            <a:r>
              <a:rPr lang="en-NZ" b="1" dirty="0">
                <a:solidFill>
                  <a:srgbClr val="B5BC34"/>
                </a:solidFill>
              </a:rPr>
              <a:t>%</a:t>
            </a:r>
            <a:r>
              <a:rPr lang="en-NZ" dirty="0"/>
              <a:t> Left vs </a:t>
            </a:r>
            <a:r>
              <a:rPr lang="en-NZ" b="1" dirty="0" smtClean="0">
                <a:solidFill>
                  <a:srgbClr val="B5BC34"/>
                </a:solidFill>
              </a:rPr>
              <a:t>44%</a:t>
            </a:r>
            <a:r>
              <a:rPr lang="en-NZ" dirty="0" smtClean="0">
                <a:solidFill>
                  <a:srgbClr val="B5BC34"/>
                </a:solidFill>
              </a:rPr>
              <a:t> </a:t>
            </a:r>
            <a:r>
              <a:rPr lang="en-NZ" dirty="0"/>
              <a:t>Right</a:t>
            </a:r>
          </a:p>
        </p:txBody>
      </p:sp>
      <p:sp>
        <p:nvSpPr>
          <p:cNvPr id="13" name="TextBox 12"/>
          <p:cNvSpPr txBox="1"/>
          <p:nvPr/>
        </p:nvSpPr>
        <p:spPr>
          <a:xfrm>
            <a:off x="5612093" y="2050913"/>
            <a:ext cx="1423447" cy="769441"/>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Education:</a:t>
            </a:r>
            <a:r>
              <a:rPr lang="en-NZ" dirty="0"/>
              <a:t> </a:t>
            </a:r>
            <a:r>
              <a:rPr lang="en-NZ" b="1" dirty="0" smtClean="0">
                <a:solidFill>
                  <a:srgbClr val="B5BC34"/>
                </a:solidFill>
              </a:rPr>
              <a:t>45%</a:t>
            </a:r>
            <a:r>
              <a:rPr lang="en-NZ" dirty="0" smtClean="0"/>
              <a:t> </a:t>
            </a:r>
            <a:r>
              <a:rPr lang="en-NZ" dirty="0"/>
              <a:t>university vs </a:t>
            </a:r>
            <a:r>
              <a:rPr lang="en-NZ" b="1" dirty="0" smtClean="0">
                <a:solidFill>
                  <a:srgbClr val="B5BC34"/>
                </a:solidFill>
              </a:rPr>
              <a:t>31%</a:t>
            </a:r>
            <a:r>
              <a:rPr lang="en-NZ" dirty="0" smtClean="0">
                <a:solidFill>
                  <a:srgbClr val="075382"/>
                </a:solidFill>
              </a:rPr>
              <a:t> </a:t>
            </a:r>
            <a:r>
              <a:rPr lang="en-NZ" dirty="0"/>
              <a:t>secondary school</a:t>
            </a:r>
          </a:p>
        </p:txBody>
      </p:sp>
    </p:spTree>
    <p:extLst>
      <p:ext uri="{BB962C8B-B14F-4D97-AF65-F5344CB8AC3E}">
        <p14:creationId xmlns:p14="http://schemas.microsoft.com/office/powerpoint/2010/main" val="306444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Do any of these factors affect your willingness to share your personal information…</a:t>
            </a:r>
            <a:endParaRPr lang="en-NZ" dirty="0">
              <a:latin typeface="Calibri" pitchFamily="34" charset="0"/>
            </a:endParaRPr>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anose="020B0502020202020204" pitchFamily="34" charset="0"/>
                <a:ea typeface="ＭＳ Ｐゴシック" panose="020B0600070205080204" pitchFamily="34" charset="-128"/>
              </a:rPr>
              <a:t>Sharing personal information factors</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37</a:t>
            </a:fld>
            <a:endParaRPr lang="en-US" altLang="en-US" dirty="0"/>
          </a:p>
        </p:txBody>
      </p:sp>
      <p:graphicFrame>
        <p:nvGraphicFramePr>
          <p:cNvPr id="34" name="Chart 33"/>
          <p:cNvGraphicFramePr/>
          <p:nvPr>
            <p:extLst>
              <p:ext uri="{D42A27DB-BD31-4B8C-83A1-F6EECF244321}">
                <p14:modId xmlns:p14="http://schemas.microsoft.com/office/powerpoint/2010/main" val="2858931409"/>
              </p:ext>
            </p:extLst>
          </p:nvPr>
        </p:nvGraphicFramePr>
        <p:xfrm>
          <a:off x="301658" y="1945371"/>
          <a:ext cx="8484123" cy="42786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8071" y="2153038"/>
            <a:ext cx="1506716"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err="1" smtClean="0"/>
              <a:t>Hhold</a:t>
            </a:r>
            <a:r>
              <a:rPr lang="en-NZ" b="1" dirty="0" smtClean="0"/>
              <a:t> </a:t>
            </a:r>
            <a:r>
              <a:rPr lang="en-NZ" b="1" dirty="0"/>
              <a:t>income:</a:t>
            </a:r>
            <a:r>
              <a:rPr lang="en-NZ" dirty="0"/>
              <a:t> </a:t>
            </a:r>
            <a:r>
              <a:rPr lang="en-NZ" b="1" dirty="0" smtClean="0">
                <a:solidFill>
                  <a:srgbClr val="B5BC34"/>
                </a:solidFill>
              </a:rPr>
              <a:t>91%</a:t>
            </a:r>
            <a:r>
              <a:rPr lang="en-NZ" dirty="0" smtClean="0">
                <a:solidFill>
                  <a:srgbClr val="B5BC34"/>
                </a:solidFill>
              </a:rPr>
              <a:t> </a:t>
            </a:r>
            <a:r>
              <a:rPr lang="en-NZ" dirty="0"/>
              <a:t>&gt;$100K vs </a:t>
            </a:r>
            <a:r>
              <a:rPr lang="en-NZ" b="1" dirty="0" smtClean="0">
                <a:solidFill>
                  <a:srgbClr val="B5BC34"/>
                </a:solidFill>
              </a:rPr>
              <a:t>78%</a:t>
            </a:r>
            <a:r>
              <a:rPr lang="en-NZ" dirty="0" smtClean="0"/>
              <a:t> </a:t>
            </a:r>
            <a:r>
              <a:rPr lang="en-NZ" dirty="0"/>
              <a:t>&lt;$30K </a:t>
            </a:r>
          </a:p>
        </p:txBody>
      </p:sp>
      <p:sp>
        <p:nvSpPr>
          <p:cNvPr id="9" name="TextBox 8"/>
          <p:cNvSpPr txBox="1"/>
          <p:nvPr/>
        </p:nvSpPr>
        <p:spPr>
          <a:xfrm>
            <a:off x="5480116" y="2164037"/>
            <a:ext cx="1506716"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Age:</a:t>
            </a:r>
            <a:r>
              <a:rPr lang="en-NZ" dirty="0"/>
              <a:t> </a:t>
            </a:r>
            <a:r>
              <a:rPr lang="en-NZ" b="1" dirty="0" smtClean="0">
                <a:solidFill>
                  <a:srgbClr val="B5BC34"/>
                </a:solidFill>
              </a:rPr>
              <a:t>83%</a:t>
            </a:r>
            <a:r>
              <a:rPr lang="en-NZ" dirty="0" smtClean="0"/>
              <a:t> 30 years plus </a:t>
            </a:r>
            <a:r>
              <a:rPr lang="en-NZ" dirty="0"/>
              <a:t>vs </a:t>
            </a:r>
            <a:r>
              <a:rPr lang="en-NZ" b="1" dirty="0" smtClean="0">
                <a:solidFill>
                  <a:srgbClr val="B5BC34"/>
                </a:solidFill>
              </a:rPr>
              <a:t>75%</a:t>
            </a:r>
            <a:r>
              <a:rPr lang="en-NZ" dirty="0" smtClean="0">
                <a:solidFill>
                  <a:srgbClr val="B5BC34"/>
                </a:solidFill>
              </a:rPr>
              <a:t> </a:t>
            </a:r>
            <a:r>
              <a:rPr lang="en-NZ" dirty="0"/>
              <a:t>18-29 years</a:t>
            </a:r>
          </a:p>
        </p:txBody>
      </p:sp>
      <p:sp>
        <p:nvSpPr>
          <p:cNvPr id="11" name="TextBox 10"/>
          <p:cNvSpPr txBox="1"/>
          <p:nvPr/>
        </p:nvSpPr>
        <p:spPr>
          <a:xfrm>
            <a:off x="7150231" y="2175035"/>
            <a:ext cx="1506716"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Age:</a:t>
            </a:r>
            <a:r>
              <a:rPr lang="en-NZ" dirty="0"/>
              <a:t> </a:t>
            </a:r>
            <a:r>
              <a:rPr lang="en-NZ" b="1" dirty="0" smtClean="0">
                <a:solidFill>
                  <a:srgbClr val="B5BC34"/>
                </a:solidFill>
              </a:rPr>
              <a:t>69%</a:t>
            </a:r>
            <a:r>
              <a:rPr lang="en-NZ" dirty="0" smtClean="0"/>
              <a:t> 18-44 </a:t>
            </a:r>
            <a:r>
              <a:rPr lang="en-NZ" dirty="0"/>
              <a:t>years</a:t>
            </a:r>
            <a:r>
              <a:rPr lang="en-NZ" dirty="0" smtClean="0"/>
              <a:t> </a:t>
            </a:r>
            <a:r>
              <a:rPr lang="en-NZ" dirty="0"/>
              <a:t>vs </a:t>
            </a:r>
            <a:r>
              <a:rPr lang="en-NZ" b="1" dirty="0" smtClean="0">
                <a:solidFill>
                  <a:srgbClr val="B5BC34"/>
                </a:solidFill>
              </a:rPr>
              <a:t>56%</a:t>
            </a:r>
            <a:r>
              <a:rPr lang="en-NZ" dirty="0" smtClean="0">
                <a:solidFill>
                  <a:srgbClr val="B5BC34"/>
                </a:solidFill>
              </a:rPr>
              <a:t> </a:t>
            </a:r>
            <a:r>
              <a:rPr lang="en-NZ" dirty="0" smtClean="0"/>
              <a:t>45 years plus</a:t>
            </a:r>
            <a:endParaRPr lang="en-NZ" dirty="0"/>
          </a:p>
        </p:txBody>
      </p:sp>
    </p:spTree>
    <p:extLst>
      <p:ext uri="{BB962C8B-B14F-4D97-AF65-F5344CB8AC3E}">
        <p14:creationId xmlns:p14="http://schemas.microsoft.com/office/powerpoint/2010/main" val="15450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dirty="0" smtClean="0">
                <a:solidFill>
                  <a:schemeClr val="accent5"/>
                </a:solidFill>
              </a:rPr>
              <a:t>Data portability</a:t>
            </a:r>
            <a:endParaRPr lang="en-NZ" dirty="0">
              <a:solidFill>
                <a:schemeClr val="accent5"/>
              </a:solidFill>
            </a:endParaRP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38</a:t>
            </a:fld>
            <a:endParaRPr lang="en-US" altLang="en-US" dirty="0"/>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a:t>E</a:t>
            </a:r>
          </a:p>
        </p:txBody>
      </p:sp>
      <p:pic>
        <p:nvPicPr>
          <p:cNvPr id="8" name="Picture Placeholder 22" descr="images (1).jpg"/>
          <p:cNvPicPr>
            <a:picLocks noGrp="1" noChangeAspect="1"/>
          </p:cNvPicPr>
          <p:nvPr>
            <p:ph type="pic" sz="quarter" idx="4294967295"/>
          </p:nvPr>
        </p:nvPicPr>
        <p:blipFill>
          <a:blip r:embed="rId2" cstate="print"/>
          <a:srcRect t="409" b="409"/>
          <a:stretch>
            <a:fillRect/>
          </a:stretch>
        </p:blipFill>
        <p:spPr>
          <a:xfrm>
            <a:off x="6820397" y="2406098"/>
            <a:ext cx="2019300" cy="2001351"/>
          </a:xfrm>
          <a:prstGeom prst="rect">
            <a:avLst/>
          </a:prstGeom>
        </p:spPr>
      </p:pic>
      <p:pic>
        <p:nvPicPr>
          <p:cNvPr id="9" name="Picture 6" descr="http://images.techhive.com/images/article/2013/04/google-privacy-100032193-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556181"/>
            <a:ext cx="2194050" cy="146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66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39</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Autofit/>
          </a:bodyPr>
          <a:lstStyle/>
          <a:p>
            <a:r>
              <a:rPr lang="en-NZ" b="1" dirty="0" smtClean="0">
                <a:solidFill>
                  <a:srgbClr val="B5BC34"/>
                </a:solidFill>
                <a:latin typeface="Century Gothic" panose="020B0502020202020204" pitchFamily="34" charset="0"/>
              </a:rPr>
              <a:t>Data portability…</a:t>
            </a:r>
            <a:endParaRPr lang="en-NZ" b="1" dirty="0">
              <a:solidFill>
                <a:srgbClr val="B5BC34"/>
              </a:solidFill>
              <a:latin typeface="Century Gothic" panose="020B0502020202020204" pitchFamily="34" charset="0"/>
            </a:endParaRPr>
          </a:p>
        </p:txBody>
      </p:sp>
      <p:sp>
        <p:nvSpPr>
          <p:cNvPr id="17" name="Content Placeholder 1"/>
          <p:cNvSpPr txBox="1">
            <a:spLocks/>
          </p:cNvSpPr>
          <p:nvPr/>
        </p:nvSpPr>
        <p:spPr>
          <a:xfrm>
            <a:off x="697585" y="1124172"/>
            <a:ext cx="7824246" cy="5080236"/>
          </a:xfrm>
          <a:prstGeom prst="rect">
            <a:avLst/>
          </a:prstGeom>
          <a:noFill/>
        </p:spPr>
        <p:txBody>
          <a:bodyPr>
            <a:norm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A small majority of the public consider the ability to transfer personal information between social network or cloud services as important – particularly females and those middle-aged or older.</a:t>
            </a:r>
          </a:p>
          <a:p>
            <a:pPr defTabSz="914400"/>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83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dirty="0" smtClean="0">
                <a:solidFill>
                  <a:schemeClr val="accent5"/>
                </a:solidFill>
              </a:rPr>
              <a:t>Data privacy concerns</a:t>
            </a:r>
            <a:endParaRPr lang="en-NZ" dirty="0">
              <a:solidFill>
                <a:schemeClr val="accent5"/>
              </a:solidFill>
            </a:endParaRP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4</a:t>
            </a:fld>
            <a:endParaRPr lang="en-US" altLang="en-US"/>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smtClean="0"/>
              <a:t>A</a:t>
            </a:r>
            <a:endParaRPr lang="en-NZ" sz="9600" dirty="0"/>
          </a:p>
        </p:txBody>
      </p:sp>
      <p:pic>
        <p:nvPicPr>
          <p:cNvPr id="2058" name="Picture 10" descr="https://upload.wikimedia.org/wikipedia/commons/7/75/International_justice_and_priva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415" y="245063"/>
            <a:ext cx="1998517" cy="199851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blog.vint.sogeti.com/wp-content/uploads/2013/03/12353882-internet-security-and-privacy-issues-with-a-human-eye-and-digital-binary-code-representing-survei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006" y="2404173"/>
            <a:ext cx="2045997" cy="201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256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144418562"/>
              </p:ext>
            </p:extLst>
          </p:nvPr>
        </p:nvGraphicFramePr>
        <p:xfrm>
          <a:off x="-65988" y="2460396"/>
          <a:ext cx="9144000" cy="2526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When you decide to change online service providers (e.g. an online social network or cloud service provider), how important is it for you to be able to transfer personal information that was stored and collected by the old provider to the new one? Please use a scale of 1 to 5 where 1 means it is very important and 5 means it is not important at all.</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itchFamily="34" charset="0"/>
                <a:ea typeface="ＭＳ Ｐゴシック" pitchFamily="34" charset="-128"/>
              </a:rPr>
              <a:t>Transferring online stored information</a:t>
            </a:r>
            <a:endParaRPr lang="en-AU" dirty="0" smtClean="0"/>
          </a:p>
        </p:txBody>
      </p:sp>
      <p:cxnSp>
        <p:nvCxnSpPr>
          <p:cNvPr id="30" name="Straight Connector 29"/>
          <p:cNvCxnSpPr>
            <a:cxnSpLocks noChangeAspect="1"/>
          </p:cNvCxnSpPr>
          <p:nvPr/>
        </p:nvCxnSpPr>
        <p:spPr>
          <a:xfrm flipH="1">
            <a:off x="182568" y="2854419"/>
            <a:ext cx="4813638"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101780" y="2557905"/>
            <a:ext cx="2406548" cy="2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1200" b="1" dirty="0" smtClean="0">
                <a:solidFill>
                  <a:srgbClr val="595959"/>
                </a:solidFill>
                <a:latin typeface="Century Gothic" panose="020B0502020202020204" pitchFamily="34" charset="0"/>
                <a:cs typeface="Calibri" pitchFamily="34" charset="0"/>
              </a:rPr>
              <a:t>IMPORTANT: </a:t>
            </a:r>
            <a:r>
              <a:rPr lang="en-US" altLang="en-US" sz="1200" b="1" dirty="0" smtClean="0">
                <a:solidFill>
                  <a:srgbClr val="B5BC34"/>
                </a:solidFill>
                <a:latin typeface="Century Gothic" panose="020B0502020202020204" pitchFamily="34" charset="0"/>
                <a:cs typeface="Calibri" pitchFamily="34" charset="0"/>
              </a:rPr>
              <a:t>56%</a:t>
            </a:r>
            <a:endParaRPr lang="en-US" altLang="en-US" sz="1200" b="1" dirty="0">
              <a:solidFill>
                <a:srgbClr val="B5BC34"/>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6645898" y="2866206"/>
            <a:ext cx="1461154"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6328278" y="2562233"/>
            <a:ext cx="1853705" cy="22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1200" b="1" dirty="0" smtClean="0">
                <a:solidFill>
                  <a:srgbClr val="595959"/>
                </a:solidFill>
                <a:latin typeface="Century Gothic" panose="020B0502020202020204" pitchFamily="34" charset="0"/>
                <a:cs typeface="Calibri" pitchFamily="34" charset="0"/>
              </a:rPr>
              <a:t>NOT IMPORTANT: 16%</a:t>
            </a:r>
            <a:endParaRPr lang="en-US" altLang="en-US" sz="12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40</a:t>
            </a:fld>
            <a:endParaRPr lang="en-US" altLang="en-US"/>
          </a:p>
        </p:txBody>
      </p:sp>
      <p:sp>
        <p:nvSpPr>
          <p:cNvPr id="11" name="TextBox 10"/>
          <p:cNvSpPr txBox="1"/>
          <p:nvPr/>
        </p:nvSpPr>
        <p:spPr>
          <a:xfrm>
            <a:off x="772996" y="3666041"/>
            <a:ext cx="3261673"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b="1" dirty="0">
                <a:solidFill>
                  <a:srgbClr val="B5BC34"/>
                </a:solidFill>
              </a:rPr>
              <a:t>6</a:t>
            </a:r>
            <a:r>
              <a:rPr lang="en-NZ" b="1" dirty="0" smtClean="0">
                <a:solidFill>
                  <a:srgbClr val="B5BC34"/>
                </a:solidFill>
              </a:rPr>
              <a:t>2</a:t>
            </a:r>
            <a:r>
              <a:rPr lang="en-NZ" sz="1100" b="1" dirty="0" smtClean="0">
                <a:solidFill>
                  <a:srgbClr val="B5BC34"/>
                </a:solidFill>
              </a:rPr>
              <a:t>%</a:t>
            </a:r>
            <a:r>
              <a:rPr lang="en-NZ" sz="1100" dirty="0" smtClean="0"/>
              <a:t> female vs </a:t>
            </a:r>
            <a:r>
              <a:rPr lang="en-NZ" b="1" dirty="0" smtClean="0">
                <a:solidFill>
                  <a:srgbClr val="B5BC34"/>
                </a:solidFill>
              </a:rPr>
              <a:t>51</a:t>
            </a:r>
            <a:r>
              <a:rPr lang="en-NZ" sz="1100" b="1" dirty="0" smtClean="0">
                <a:solidFill>
                  <a:srgbClr val="B5BC34"/>
                </a:solidFill>
              </a:rPr>
              <a:t>%</a:t>
            </a:r>
            <a:r>
              <a:rPr lang="en-NZ" sz="1100" dirty="0" smtClean="0"/>
              <a:t> male</a:t>
            </a:r>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65%</a:t>
            </a:r>
            <a:r>
              <a:rPr lang="en-NZ" dirty="0" smtClean="0"/>
              <a:t> 45 </a:t>
            </a:r>
            <a:r>
              <a:rPr lang="en-NZ" dirty="0"/>
              <a:t>years </a:t>
            </a:r>
            <a:r>
              <a:rPr lang="en-NZ" dirty="0" smtClean="0"/>
              <a:t>plus vs </a:t>
            </a:r>
            <a:r>
              <a:rPr lang="en-NZ" b="1" dirty="0" smtClean="0">
                <a:solidFill>
                  <a:srgbClr val="B5BC34"/>
                </a:solidFill>
              </a:rPr>
              <a:t>41%</a:t>
            </a:r>
            <a:r>
              <a:rPr lang="en-NZ" dirty="0" smtClean="0">
                <a:solidFill>
                  <a:srgbClr val="B5BC34"/>
                </a:solidFill>
              </a:rPr>
              <a:t> </a:t>
            </a:r>
            <a:r>
              <a:rPr lang="en-NZ" dirty="0" smtClean="0"/>
              <a:t>18-29 years</a:t>
            </a:r>
          </a:p>
        </p:txBody>
      </p:sp>
    </p:spTree>
    <p:extLst>
      <p:ext uri="{BB962C8B-B14F-4D97-AF65-F5344CB8AC3E}">
        <p14:creationId xmlns:p14="http://schemas.microsoft.com/office/powerpoint/2010/main" val="334410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36" r="36"/>
          <a:stretch>
            <a:fillRect/>
          </a:stretch>
        </p:blipFill>
        <p:spPr>
          <a:xfrm>
            <a:off x="4631846" y="337909"/>
            <a:ext cx="1940879" cy="1923627"/>
          </a:xfrm>
        </p:spPr>
      </p:pic>
    </p:spTree>
    <p:extLst>
      <p:ext uri="{BB962C8B-B14F-4D97-AF65-F5344CB8AC3E}">
        <p14:creationId xmlns:p14="http://schemas.microsoft.com/office/powerpoint/2010/main" val="882731600"/>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5</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a:bodyPr>
          <a:lstStyle/>
          <a:p>
            <a:r>
              <a:rPr lang="en-NZ" b="1" dirty="0" smtClean="0">
                <a:solidFill>
                  <a:srgbClr val="B5BC34"/>
                </a:solidFill>
                <a:latin typeface="Century Gothic" panose="020B0502020202020204" pitchFamily="34" charset="0"/>
              </a:rPr>
              <a:t>Data privacy concerns…</a:t>
            </a:r>
            <a:endParaRPr lang="en-NZ" b="1" dirty="0">
              <a:solidFill>
                <a:srgbClr val="B5BC34"/>
              </a:solidFill>
              <a:latin typeface="Century Gothic" panose="020B0502020202020204" pitchFamily="34" charset="0"/>
            </a:endParaRPr>
          </a:p>
        </p:txBody>
      </p:sp>
      <p:sp>
        <p:nvSpPr>
          <p:cNvPr id="17" name="Content Placeholder 1"/>
          <p:cNvSpPr txBox="1">
            <a:spLocks/>
          </p:cNvSpPr>
          <p:nvPr/>
        </p:nvSpPr>
        <p:spPr>
          <a:xfrm>
            <a:off x="697585" y="1124172"/>
            <a:ext cx="7824246" cy="5080236"/>
          </a:xfrm>
          <a:prstGeom prst="rect">
            <a:avLst/>
          </a:prstGeom>
          <a:noFill/>
        </p:spPr>
        <p:txBody>
          <a:bodyPr>
            <a:normAutofit lnSpcReduction="10000"/>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Nearly half of New Zealanders are more concerned about individual privacy issues in general over the last few years - particularly those younger and more educated.</a:t>
            </a:r>
            <a:endParaRPr lang="en-AU" dirty="0" smtClean="0">
              <a:latin typeface="Arial" panose="020B0604020202020204" pitchFamily="34" charset="0"/>
              <a:cs typeface="Arial" panose="020B0604020202020204" pitchFamily="34" charset="0"/>
            </a:endParaRPr>
          </a:p>
          <a:p>
            <a:pPr defTabSz="914400"/>
            <a:r>
              <a:rPr lang="en-NZ" dirty="0" smtClean="0">
                <a:latin typeface="Arial" panose="020B0604020202020204" pitchFamily="34" charset="0"/>
                <a:cs typeface="Arial" panose="020B0604020202020204" pitchFamily="34" charset="0"/>
              </a:rPr>
              <a:t>We are most concerned with personal information shared online; females most of all.</a:t>
            </a:r>
          </a:p>
          <a:p>
            <a:pPr defTabSz="914400"/>
            <a:r>
              <a:rPr lang="en-NZ" dirty="0" smtClean="0">
                <a:latin typeface="Arial" panose="020B0604020202020204" pitchFamily="34" charset="0"/>
                <a:cs typeface="Arial" panose="020B0604020202020204" pitchFamily="34" charset="0"/>
              </a:rPr>
              <a:t>We are not as concerned with the sharing of personal information between government or health agencies and have become less concerned in recent years.</a:t>
            </a:r>
          </a:p>
          <a:p>
            <a:pPr defTabSz="914400"/>
            <a:r>
              <a:rPr lang="en-AU" dirty="0" smtClean="0">
                <a:latin typeface="Arial" panose="020B0604020202020204" pitchFamily="34" charset="0"/>
                <a:cs typeface="Arial" panose="020B0604020202020204" pitchFamily="34" charset="0"/>
              </a:rPr>
              <a:t>Younger people are significantly less concerned with identity theft and the sharing of health information than those older. </a:t>
            </a:r>
            <a:endParaRPr lang="en-NZ" dirty="0" smtClean="0">
              <a:latin typeface="Arial" panose="020B0604020202020204" pitchFamily="34" charset="0"/>
              <a:cs typeface="Arial" panose="020B0604020202020204" pitchFamily="34" charset="0"/>
            </a:endParaRPr>
          </a:p>
          <a:p>
            <a:pPr defTabSz="914400">
              <a:spcAft>
                <a:spcPts val="2400"/>
              </a:spcAft>
            </a:pPr>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17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6</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a:bodyPr>
          <a:lstStyle/>
          <a:p>
            <a:r>
              <a:rPr lang="en-NZ" b="1" dirty="0" smtClean="0">
                <a:solidFill>
                  <a:srgbClr val="B5BC34"/>
                </a:solidFill>
                <a:latin typeface="Century Gothic" panose="020B0502020202020204" pitchFamily="34" charset="0"/>
              </a:rPr>
              <a:t>Data privacy concerns specifics...</a:t>
            </a:r>
            <a:endParaRPr lang="en-NZ" b="1" dirty="0">
              <a:solidFill>
                <a:srgbClr val="B5BC34"/>
              </a:solidFill>
              <a:latin typeface="Century Gothic" panose="020B0502020202020204" pitchFamily="34" charset="0"/>
            </a:endParaRPr>
          </a:p>
        </p:txBody>
      </p:sp>
      <p:sp>
        <p:nvSpPr>
          <p:cNvPr id="7" name="Content Placeholder 1"/>
          <p:cNvSpPr txBox="1">
            <a:spLocks/>
          </p:cNvSpPr>
          <p:nvPr/>
        </p:nvSpPr>
        <p:spPr>
          <a:xfrm>
            <a:off x="352724" y="1011050"/>
            <a:ext cx="8331042" cy="5080236"/>
          </a:xfrm>
          <a:prstGeom prst="rect">
            <a:avLst/>
          </a:prstGeom>
          <a:noFill/>
        </p:spPr>
        <p:txBody>
          <a:bodyPr>
            <a:no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marL="3600" indent="0" defTabSz="914400">
              <a:spcAft>
                <a:spcPts val="600"/>
              </a:spcAft>
              <a:buNone/>
            </a:pPr>
            <a:r>
              <a:rPr lang="en-US" sz="1400" dirty="0">
                <a:solidFill>
                  <a:srgbClr val="0065A4"/>
                </a:solidFill>
              </a:rPr>
              <a:t>Concerns about individual privacy:</a:t>
            </a:r>
            <a:endParaRPr lang="en-NZ" sz="1400" dirty="0" smtClean="0">
              <a:latin typeface="Calibri" pitchFamily="34" charset="0"/>
            </a:endParaRPr>
          </a:p>
          <a:p>
            <a:pPr defTabSz="914400">
              <a:spcAft>
                <a:spcPts val="600"/>
              </a:spcAft>
            </a:pPr>
            <a:r>
              <a:rPr lang="en-NZ" sz="1400" dirty="0" smtClean="0">
                <a:latin typeface="Calibri" pitchFamily="34" charset="0"/>
              </a:rPr>
              <a:t>Approximately two-thirds (65%) of respondents were concerned (1+2 on a 1-5 scale where 1 means very concerned and 5 means not concerned at all) about an individual’s privacy and their protection of personal information – statistically unchanged from the previous two surveys in 2014 and 2012. 20% gave a mid-level rating (3) while 14% were not concerned (4+5)</a:t>
            </a:r>
            <a:r>
              <a:rPr lang="en-AU" sz="1400" dirty="0" smtClean="0"/>
              <a:t>.</a:t>
            </a:r>
          </a:p>
          <a:p>
            <a:pPr marL="3600" indent="0" defTabSz="914400">
              <a:spcAft>
                <a:spcPts val="600"/>
              </a:spcAft>
              <a:buNone/>
            </a:pPr>
            <a:r>
              <a:rPr lang="en-NZ" sz="1400" dirty="0" smtClean="0">
                <a:solidFill>
                  <a:srgbClr val="0065A4"/>
                </a:solidFill>
              </a:rPr>
              <a:t>Changes in level of concern</a:t>
            </a:r>
            <a:r>
              <a:rPr lang="en-US" sz="1400" dirty="0" smtClean="0">
                <a:solidFill>
                  <a:srgbClr val="0065A4"/>
                </a:solidFill>
              </a:rPr>
              <a:t>:</a:t>
            </a:r>
            <a:endParaRPr lang="en-NZ" sz="1400" dirty="0" smtClean="0">
              <a:latin typeface="Calibri" pitchFamily="34" charset="0"/>
            </a:endParaRPr>
          </a:p>
          <a:p>
            <a:pPr defTabSz="914400">
              <a:spcAft>
                <a:spcPts val="600"/>
              </a:spcAft>
            </a:pPr>
            <a:r>
              <a:rPr lang="en-NZ" sz="1400" dirty="0" smtClean="0">
                <a:latin typeface="Calibri" pitchFamily="34" charset="0"/>
              </a:rPr>
              <a:t>After an increasing trend historically, just under half (46%) of respondents were more concerned about issues with their individual privacy than in the last few years, a decrease of 4% from 2014.</a:t>
            </a:r>
            <a:r>
              <a:rPr lang="en-AU" sz="1400" dirty="0" smtClean="0"/>
              <a:t> This is still 12% higher than the initial survey back in 2008. 4% were less concerned while half (49%) declared their level of concern unchanged. </a:t>
            </a:r>
          </a:p>
          <a:p>
            <a:pPr marL="3600" indent="0" defTabSz="914400">
              <a:spcAft>
                <a:spcPts val="600"/>
              </a:spcAft>
              <a:buNone/>
            </a:pPr>
            <a:r>
              <a:rPr lang="en-NZ" sz="1400" dirty="0" smtClean="0">
                <a:solidFill>
                  <a:srgbClr val="0065A4"/>
                </a:solidFill>
              </a:rPr>
              <a:t>Concern about specific privacy issues</a:t>
            </a:r>
            <a:r>
              <a:rPr lang="en-US" sz="1400" dirty="0" smtClean="0">
                <a:solidFill>
                  <a:srgbClr val="0065A4"/>
                </a:solidFill>
              </a:rPr>
              <a:t>:</a:t>
            </a:r>
            <a:endParaRPr lang="en-NZ" sz="1400" dirty="0">
              <a:latin typeface="Calibri" pitchFamily="34" charset="0"/>
            </a:endParaRPr>
          </a:p>
          <a:p>
            <a:pPr defTabSz="914400">
              <a:spcAft>
                <a:spcPts val="600"/>
              </a:spcAft>
            </a:pPr>
            <a:r>
              <a:rPr lang="en-NZ" sz="1400" dirty="0" smtClean="0">
                <a:latin typeface="Calibri" pitchFamily="34" charset="0"/>
              </a:rPr>
              <a:t>Nearly all respondents </a:t>
            </a:r>
            <a:r>
              <a:rPr lang="en-NZ" sz="1400" dirty="0">
                <a:latin typeface="Calibri" pitchFamily="34" charset="0"/>
              </a:rPr>
              <a:t>(87%) </a:t>
            </a:r>
            <a:r>
              <a:rPr lang="en-NZ" sz="1400" dirty="0" smtClean="0">
                <a:latin typeface="Calibri" pitchFamily="34" charset="0"/>
              </a:rPr>
              <a:t>were concerned about the issue of personal information children upload to the internet – statistically unchanged from previous surveys but still the highest rating issue we measure.</a:t>
            </a:r>
            <a:r>
              <a:rPr lang="en-AU" sz="1400" dirty="0" smtClean="0"/>
              <a:t> </a:t>
            </a:r>
            <a:endParaRPr lang="en-AU" sz="1400" dirty="0"/>
          </a:p>
          <a:p>
            <a:pPr defTabSz="914400">
              <a:spcAft>
                <a:spcPts val="600"/>
              </a:spcAft>
            </a:pPr>
            <a:r>
              <a:rPr lang="en-AU" sz="1400" dirty="0" smtClean="0"/>
              <a:t>A large majority (75-81%) of respondents were still concerned about issues surrounding identity theft, credit card and banking details, businesses sharing personal information and security of personal information.</a:t>
            </a:r>
          </a:p>
          <a:p>
            <a:pPr defTabSz="914400">
              <a:spcAft>
                <a:spcPts val="600"/>
              </a:spcAft>
            </a:pPr>
            <a:r>
              <a:rPr lang="en-NZ" sz="1400" dirty="0" smtClean="0"/>
              <a:t>Respondents felt more comfortable about government (59% concerned) and health (47%) organisations sharing personal information in 2016 when compared to previous years – a decrease of 8% and 6% from 2014 respectively.</a:t>
            </a:r>
          </a:p>
        </p:txBody>
      </p:sp>
    </p:spTree>
    <p:extLst>
      <p:ext uri="{BB962C8B-B14F-4D97-AF65-F5344CB8AC3E}">
        <p14:creationId xmlns:p14="http://schemas.microsoft.com/office/powerpoint/2010/main" val="72692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868445165"/>
              </p:ext>
            </p:extLst>
          </p:nvPr>
        </p:nvGraphicFramePr>
        <p:xfrm>
          <a:off x="0" y="1793294"/>
          <a:ext cx="9144000" cy="18831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Using a scale of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 how concerned are you about individual's privacy and the protection of personal information?</a:t>
            </a:r>
            <a:endParaRPr lang="en-US" dirty="0"/>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itchFamily="34" charset="0"/>
                <a:ea typeface="ＭＳ Ｐゴシック" pitchFamily="34" charset="-128"/>
              </a:rPr>
              <a:t>Concerns about individual privacy</a:t>
            </a:r>
            <a:endParaRPr lang="en-AU" dirty="0" smtClean="0"/>
          </a:p>
        </p:txBody>
      </p:sp>
      <p:cxnSp>
        <p:nvCxnSpPr>
          <p:cNvPr id="30" name="Straight Connector 29"/>
          <p:cNvCxnSpPr>
            <a:cxnSpLocks noChangeAspect="1"/>
          </p:cNvCxnSpPr>
          <p:nvPr/>
        </p:nvCxnSpPr>
        <p:spPr>
          <a:xfrm flipH="1">
            <a:off x="248555" y="2081420"/>
            <a:ext cx="5586637"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167769" y="1813188"/>
            <a:ext cx="2406548" cy="2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1200" b="1" dirty="0" smtClean="0">
                <a:solidFill>
                  <a:srgbClr val="595959"/>
                </a:solidFill>
                <a:latin typeface="Century Gothic" panose="020B0502020202020204" pitchFamily="34" charset="0"/>
                <a:cs typeface="Calibri" pitchFamily="34" charset="0"/>
              </a:rPr>
              <a:t>CONCERNED: </a:t>
            </a:r>
            <a:r>
              <a:rPr lang="en-US" altLang="en-US" sz="1200" b="1" dirty="0">
                <a:solidFill>
                  <a:srgbClr val="B5BC34"/>
                </a:solidFill>
                <a:latin typeface="Century Gothic" panose="020B0502020202020204" pitchFamily="34" charset="0"/>
                <a:cs typeface="Calibri" pitchFamily="34" charset="0"/>
              </a:rPr>
              <a:t>6</a:t>
            </a:r>
            <a:r>
              <a:rPr lang="en-US" altLang="en-US" sz="1200" b="1" dirty="0" smtClean="0">
                <a:solidFill>
                  <a:srgbClr val="B5BC34"/>
                </a:solidFill>
                <a:latin typeface="Century Gothic" panose="020B0502020202020204" pitchFamily="34" charset="0"/>
                <a:cs typeface="Calibri" pitchFamily="34" charset="0"/>
              </a:rPr>
              <a:t>5%</a:t>
            </a:r>
            <a:endParaRPr lang="en-US" altLang="en-US" sz="1200" b="1" dirty="0">
              <a:solidFill>
                <a:srgbClr val="B5BC34"/>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7579151" y="2074354"/>
            <a:ext cx="1187778"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6994689" y="1798661"/>
            <a:ext cx="2082841" cy="22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1200" b="1" dirty="0" smtClean="0">
                <a:solidFill>
                  <a:srgbClr val="595959"/>
                </a:solidFill>
                <a:latin typeface="Century Gothic" panose="020B0502020202020204" pitchFamily="34" charset="0"/>
                <a:cs typeface="Calibri" pitchFamily="34" charset="0"/>
              </a:rPr>
              <a:t>NOT CONCERNED: 14%</a:t>
            </a:r>
            <a:endParaRPr lang="en-US" altLang="en-US" sz="12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7</a:t>
            </a:fld>
            <a:endParaRPr lang="en-US" altLang="en-US"/>
          </a:p>
        </p:txBody>
      </p:sp>
      <p:graphicFrame>
        <p:nvGraphicFramePr>
          <p:cNvPr id="16" name="Chart 15"/>
          <p:cNvGraphicFramePr/>
          <p:nvPr>
            <p:extLst>
              <p:ext uri="{D42A27DB-BD31-4B8C-83A1-F6EECF244321}">
                <p14:modId xmlns:p14="http://schemas.microsoft.com/office/powerpoint/2010/main" val="3472871429"/>
              </p:ext>
            </p:extLst>
          </p:nvPr>
        </p:nvGraphicFramePr>
        <p:xfrm>
          <a:off x="499619" y="3629319"/>
          <a:ext cx="8333295" cy="2658359"/>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30"/>
          <p:cNvSpPr>
            <a:spLocks noChangeArrowheads="1"/>
          </p:cNvSpPr>
          <p:nvPr/>
        </p:nvSpPr>
        <p:spPr bwMode="auto">
          <a:xfrm>
            <a:off x="5059837" y="6350169"/>
            <a:ext cx="3429000" cy="507831"/>
          </a:xfrm>
          <a:prstGeom prst="rect">
            <a:avLst/>
          </a:prstGeom>
          <a:noFill/>
          <a:ln w="9525">
            <a:noFill/>
            <a:miter lim="800000"/>
            <a:headEnd/>
            <a:tailEnd/>
          </a:ln>
        </p:spPr>
        <p:txBody>
          <a:bodyPr anchor="ctr">
            <a:spAutoFit/>
          </a:bodyPr>
          <a:lstStyle/>
          <a:p>
            <a:r>
              <a:rPr lang="en-NZ" sz="900" dirty="0">
                <a:solidFill>
                  <a:srgbClr val="FF0000"/>
                </a:solidFill>
                <a:latin typeface="Calibri" pitchFamily="34" charset="0"/>
              </a:rPr>
              <a:t>Note1: Prior to 2008, this was asked as ‘</a:t>
            </a:r>
            <a:r>
              <a:rPr lang="en-NZ" sz="900" i="1" dirty="0">
                <a:solidFill>
                  <a:srgbClr val="FF0000"/>
                </a:solidFill>
                <a:latin typeface="Calibri" pitchFamily="34" charset="0"/>
              </a:rPr>
              <a:t>individual privacy</a:t>
            </a:r>
            <a:r>
              <a:rPr lang="en-NZ" sz="900" dirty="0">
                <a:solidFill>
                  <a:srgbClr val="FF0000"/>
                </a:solidFill>
                <a:latin typeface="Calibri" pitchFamily="34" charset="0"/>
              </a:rPr>
              <a:t>’ only.</a:t>
            </a:r>
          </a:p>
          <a:p>
            <a:r>
              <a:rPr lang="en-NZ" sz="900" dirty="0">
                <a:solidFill>
                  <a:srgbClr val="FF0000"/>
                </a:solidFill>
                <a:latin typeface="Calibri" pitchFamily="34" charset="0"/>
              </a:rPr>
              <a:t>Note2: Prior to 2010, concern was asked in a randomised list with seven other issues.</a:t>
            </a:r>
          </a:p>
        </p:txBody>
      </p:sp>
    </p:spTree>
    <p:extLst>
      <p:ext uri="{BB962C8B-B14F-4D97-AF65-F5344CB8AC3E}">
        <p14:creationId xmlns:p14="http://schemas.microsoft.com/office/powerpoint/2010/main" val="203936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dirty="0" smtClean="0"/>
              <a:t>Changes in level of concern</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8</a:t>
            </a:fld>
            <a:endParaRPr lang="en-US" altLang="en-US"/>
          </a:p>
        </p:txBody>
      </p:sp>
      <p:graphicFrame>
        <p:nvGraphicFramePr>
          <p:cNvPr id="6" name="Object 3"/>
          <p:cNvGraphicFramePr>
            <a:graphicFrameLocks noChangeAspect="1"/>
          </p:cNvGraphicFramePr>
          <p:nvPr>
            <p:extLst>
              <p:ext uri="{D42A27DB-BD31-4B8C-83A1-F6EECF244321}">
                <p14:modId xmlns:p14="http://schemas.microsoft.com/office/powerpoint/2010/main" val="1858171750"/>
              </p:ext>
            </p:extLst>
          </p:nvPr>
        </p:nvGraphicFramePr>
        <p:xfrm>
          <a:off x="0" y="1904214"/>
          <a:ext cx="9144000" cy="18759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Looking back over the last few years, have you got </a:t>
            </a:r>
            <a:r>
              <a:rPr lang="en-NZ" b="1" dirty="0">
                <a:latin typeface="Calibri" pitchFamily="34" charset="0"/>
              </a:rPr>
              <a:t>more concerned </a:t>
            </a:r>
            <a:r>
              <a:rPr lang="en-NZ" dirty="0">
                <a:latin typeface="Calibri" pitchFamily="34" charset="0"/>
              </a:rPr>
              <a:t>about issues of individual privacy and personal information, </a:t>
            </a:r>
            <a:r>
              <a:rPr lang="en-NZ" b="1" dirty="0">
                <a:latin typeface="Calibri" pitchFamily="34" charset="0"/>
              </a:rPr>
              <a:t>less concerned </a:t>
            </a:r>
            <a:r>
              <a:rPr lang="en-NZ" dirty="0">
                <a:latin typeface="Calibri" pitchFamily="34" charset="0"/>
              </a:rPr>
              <a:t>or has your </a:t>
            </a:r>
            <a:r>
              <a:rPr lang="en-NZ" b="1" dirty="0">
                <a:latin typeface="Calibri" pitchFamily="34" charset="0"/>
              </a:rPr>
              <a:t>level of concern stayed about the same?</a:t>
            </a:r>
          </a:p>
        </p:txBody>
      </p:sp>
      <p:graphicFrame>
        <p:nvGraphicFramePr>
          <p:cNvPr id="8" name="Chart 7"/>
          <p:cNvGraphicFramePr/>
          <p:nvPr>
            <p:extLst>
              <p:ext uri="{D42A27DB-BD31-4B8C-83A1-F6EECF244321}">
                <p14:modId xmlns:p14="http://schemas.microsoft.com/office/powerpoint/2010/main" val="1434609327"/>
              </p:ext>
            </p:extLst>
          </p:nvPr>
        </p:nvGraphicFramePr>
        <p:xfrm>
          <a:off x="499619" y="3629319"/>
          <a:ext cx="8333295" cy="265835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80767" y="2639504"/>
            <a:ext cx="3327662" cy="600164"/>
          </a:xfrm>
          <a:prstGeom prst="rect">
            <a:avLst/>
          </a:prstGeom>
          <a:solidFill>
            <a:schemeClr val="bg1"/>
          </a:solidFill>
          <a:ln w="25400">
            <a:solidFill>
              <a:srgbClr val="075382"/>
            </a:solidFill>
          </a:ln>
          <a:effectLst>
            <a:outerShdw blurRad="50800" dist="38100" dir="2700000" algn="tl" rotWithShape="0">
              <a:prstClr val="black">
                <a:alpha val="40000"/>
              </a:prstClr>
            </a:outerShdw>
          </a:effectLst>
        </p:spPr>
        <p:txBody>
          <a:bodyPr wrap="square" rtlCol="0">
            <a:spAutoFit/>
          </a:bodyPr>
          <a:lstStyle/>
          <a:p>
            <a:pPr marL="171450" indent="-171450">
              <a:buFont typeface="Arial" panose="020B0604020202020204" pitchFamily="34" charset="0"/>
              <a:buChar char="•"/>
            </a:pPr>
            <a:r>
              <a:rPr lang="en-NZ" sz="1100" b="1" dirty="0" smtClean="0"/>
              <a:t>Age:</a:t>
            </a:r>
            <a:r>
              <a:rPr lang="en-NZ" sz="1100" dirty="0" smtClean="0"/>
              <a:t> </a:t>
            </a:r>
            <a:r>
              <a:rPr lang="en-NZ" sz="1100" b="1" dirty="0" smtClean="0">
                <a:solidFill>
                  <a:srgbClr val="B5BC34"/>
                </a:solidFill>
              </a:rPr>
              <a:t>55%</a:t>
            </a:r>
            <a:r>
              <a:rPr lang="en-NZ" sz="1100" dirty="0" smtClean="0">
                <a:solidFill>
                  <a:srgbClr val="B5BC34"/>
                </a:solidFill>
              </a:rPr>
              <a:t> </a:t>
            </a:r>
            <a:r>
              <a:rPr lang="en-NZ" sz="1100" dirty="0" smtClean="0"/>
              <a:t>18-29 years vs </a:t>
            </a:r>
            <a:r>
              <a:rPr lang="en-NZ" sz="1100" b="1" dirty="0" smtClean="0">
                <a:solidFill>
                  <a:srgbClr val="B5BC34"/>
                </a:solidFill>
              </a:rPr>
              <a:t>42%</a:t>
            </a:r>
            <a:r>
              <a:rPr lang="en-NZ" sz="1100" dirty="0" smtClean="0"/>
              <a:t> 45 years plus</a:t>
            </a:r>
          </a:p>
          <a:p>
            <a:pPr marL="171450" indent="-171450">
              <a:buFont typeface="Arial" panose="020B0604020202020204" pitchFamily="34" charset="0"/>
              <a:buChar char="•"/>
            </a:pPr>
            <a:r>
              <a:rPr lang="en-NZ" sz="1100" b="1" dirty="0" smtClean="0"/>
              <a:t>Education:</a:t>
            </a:r>
            <a:r>
              <a:rPr lang="en-NZ" sz="1100" dirty="0" smtClean="0"/>
              <a:t> </a:t>
            </a:r>
            <a:r>
              <a:rPr lang="en-NZ" sz="1100" b="1" dirty="0" smtClean="0">
                <a:solidFill>
                  <a:srgbClr val="B5BC34"/>
                </a:solidFill>
              </a:rPr>
              <a:t>55%</a:t>
            </a:r>
            <a:r>
              <a:rPr lang="en-NZ" sz="1100" dirty="0" smtClean="0"/>
              <a:t> university vs </a:t>
            </a:r>
            <a:r>
              <a:rPr lang="en-NZ" sz="1100" b="1" dirty="0" smtClean="0">
                <a:solidFill>
                  <a:srgbClr val="B5BC34"/>
                </a:solidFill>
              </a:rPr>
              <a:t>40%</a:t>
            </a:r>
            <a:r>
              <a:rPr lang="en-NZ" sz="1100" dirty="0" smtClean="0">
                <a:solidFill>
                  <a:srgbClr val="075382"/>
                </a:solidFill>
              </a:rPr>
              <a:t> </a:t>
            </a:r>
            <a:r>
              <a:rPr lang="en-NZ" sz="1100" dirty="0" smtClean="0"/>
              <a:t>secondary school</a:t>
            </a:r>
            <a:endParaRPr lang="en-NZ" sz="1100" dirty="0"/>
          </a:p>
        </p:txBody>
      </p:sp>
    </p:spTree>
    <p:extLst>
      <p:ext uri="{BB962C8B-B14F-4D97-AF65-F5344CB8AC3E}">
        <p14:creationId xmlns:p14="http://schemas.microsoft.com/office/powerpoint/2010/main" val="346213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2515827399"/>
              </p:ext>
            </p:extLst>
          </p:nvPr>
        </p:nvGraphicFramePr>
        <p:xfrm>
          <a:off x="0" y="1837679"/>
          <a:ext cx="9144000" cy="4675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endParaRPr lang="en-AU" dirty="0" smtClean="0"/>
          </a:p>
        </p:txBody>
      </p:sp>
      <p:cxnSp>
        <p:nvCxnSpPr>
          <p:cNvPr id="30" name="Straight Connector 29"/>
          <p:cNvCxnSpPr>
            <a:cxnSpLocks noChangeAspect="1"/>
          </p:cNvCxnSpPr>
          <p:nvPr/>
        </p:nvCxnSpPr>
        <p:spPr>
          <a:xfrm flipH="1">
            <a:off x="2510987" y="1996578"/>
            <a:ext cx="5633772"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2458482" y="1753385"/>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a:t>
            </a:r>
            <a:r>
              <a:rPr lang="en-US" altLang="en-US" sz="900" b="1" dirty="0">
                <a:solidFill>
                  <a:srgbClr val="595959"/>
                </a:solidFill>
                <a:latin typeface="Century Gothic" panose="020B0502020202020204" pitchFamily="34" charset="0"/>
                <a:cs typeface="Calibri" pitchFamily="34" charset="0"/>
              </a:rPr>
              <a:t>8</a:t>
            </a:r>
            <a:r>
              <a:rPr lang="en-US" altLang="en-US" sz="900" b="1" dirty="0" smtClean="0">
                <a:solidFill>
                  <a:srgbClr val="595959"/>
                </a:solidFill>
                <a:latin typeface="Century Gothic" panose="020B0502020202020204" pitchFamily="34" charset="0"/>
                <a:cs typeface="Calibri" pitchFamily="34" charset="0"/>
              </a:rPr>
              <a:t>7%</a:t>
            </a:r>
            <a:endParaRPr lang="en-US" altLang="en-US" sz="900" b="1" dirty="0">
              <a:solidFill>
                <a:srgbClr val="595959"/>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8493551" y="1998940"/>
            <a:ext cx="45248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7701700" y="1771657"/>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a:t>
            </a:r>
            <a:r>
              <a:rPr lang="en-US" altLang="en-US" sz="900" b="1" dirty="0">
                <a:solidFill>
                  <a:srgbClr val="595959"/>
                </a:solidFill>
                <a:latin typeface="Century Gothic" panose="020B0502020202020204" pitchFamily="34" charset="0"/>
                <a:cs typeface="Calibri" pitchFamily="34" charset="0"/>
              </a:rPr>
              <a:t>7</a:t>
            </a:r>
            <a:r>
              <a:rPr lang="en-US" altLang="en-US" sz="900" b="1" dirty="0" smtClean="0">
                <a:solidFill>
                  <a:srgbClr val="595959"/>
                </a:solidFill>
                <a:latin typeface="Century Gothic" panose="020B0502020202020204" pitchFamily="34" charset="0"/>
                <a:cs typeface="Calibri" pitchFamily="34" charset="0"/>
              </a:rPr>
              <a:t>%</a:t>
            </a:r>
            <a:endParaRPr lang="en-US" altLang="en-US" sz="9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9</a:t>
            </a:fld>
            <a:endParaRPr lang="en-US" altLang="en-US" dirty="0"/>
          </a:p>
        </p:txBody>
      </p:sp>
      <p:cxnSp>
        <p:nvCxnSpPr>
          <p:cNvPr id="53" name="Straight Connector 52"/>
          <p:cNvCxnSpPr>
            <a:cxnSpLocks noChangeAspect="1"/>
          </p:cNvCxnSpPr>
          <p:nvPr/>
        </p:nvCxnSpPr>
        <p:spPr>
          <a:xfrm flipH="1">
            <a:off x="2512558" y="2563757"/>
            <a:ext cx="525512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56" name="TextBox 3"/>
          <p:cNvSpPr txBox="1">
            <a:spLocks noChangeArrowheads="1"/>
          </p:cNvSpPr>
          <p:nvPr/>
        </p:nvSpPr>
        <p:spPr bwMode="auto">
          <a:xfrm>
            <a:off x="2460053" y="2320564"/>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81%</a:t>
            </a:r>
            <a:endParaRPr lang="en-US" altLang="en-US" sz="900" b="1" dirty="0">
              <a:solidFill>
                <a:srgbClr val="595959"/>
              </a:solidFill>
              <a:latin typeface="Century Gothic" panose="020B0502020202020204" pitchFamily="34" charset="0"/>
              <a:cs typeface="Calibri" pitchFamily="34" charset="0"/>
            </a:endParaRPr>
          </a:p>
        </p:txBody>
      </p:sp>
      <p:cxnSp>
        <p:nvCxnSpPr>
          <p:cNvPr id="57" name="Straight Connector 56"/>
          <p:cNvCxnSpPr>
            <a:cxnSpLocks noChangeAspect="1"/>
          </p:cNvCxnSpPr>
          <p:nvPr/>
        </p:nvCxnSpPr>
        <p:spPr>
          <a:xfrm flipH="1">
            <a:off x="8380429" y="2566119"/>
            <a:ext cx="612743"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noChangeAspect="1"/>
          </p:cNvCxnSpPr>
          <p:nvPr/>
        </p:nvCxnSpPr>
        <p:spPr>
          <a:xfrm flipH="1">
            <a:off x="2521985" y="3138793"/>
            <a:ext cx="5189141"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63" name="Straight Connector 62"/>
          <p:cNvCxnSpPr>
            <a:cxnSpLocks noChangeAspect="1"/>
          </p:cNvCxnSpPr>
          <p:nvPr/>
        </p:nvCxnSpPr>
        <p:spPr>
          <a:xfrm flipH="1">
            <a:off x="8371003" y="3150581"/>
            <a:ext cx="612742"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cxnSpLocks noChangeAspect="1"/>
          </p:cNvCxnSpPr>
          <p:nvPr/>
        </p:nvCxnSpPr>
        <p:spPr>
          <a:xfrm flipH="1">
            <a:off x="2521985" y="3713828"/>
            <a:ext cx="504773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69" name="Straight Connector 68"/>
          <p:cNvCxnSpPr>
            <a:cxnSpLocks noChangeAspect="1"/>
          </p:cNvCxnSpPr>
          <p:nvPr/>
        </p:nvCxnSpPr>
        <p:spPr>
          <a:xfrm flipH="1">
            <a:off x="8363148" y="3716190"/>
            <a:ext cx="64887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cxnSpLocks noChangeAspect="1"/>
          </p:cNvCxnSpPr>
          <p:nvPr/>
        </p:nvCxnSpPr>
        <p:spPr>
          <a:xfrm flipH="1">
            <a:off x="2521985" y="4288863"/>
            <a:ext cx="486862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75" name="Straight Connector 74"/>
          <p:cNvCxnSpPr>
            <a:cxnSpLocks noChangeAspect="1"/>
          </p:cNvCxnSpPr>
          <p:nvPr/>
        </p:nvCxnSpPr>
        <p:spPr>
          <a:xfrm flipH="1">
            <a:off x="8229600" y="4291225"/>
            <a:ext cx="735291"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noChangeAspect="1"/>
          </p:cNvCxnSpPr>
          <p:nvPr/>
        </p:nvCxnSpPr>
        <p:spPr>
          <a:xfrm flipH="1">
            <a:off x="2521987" y="4854471"/>
            <a:ext cx="3822252"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1" name="Straight Connector 80"/>
          <p:cNvCxnSpPr>
            <a:cxnSpLocks noChangeAspect="1"/>
          </p:cNvCxnSpPr>
          <p:nvPr/>
        </p:nvCxnSpPr>
        <p:spPr>
          <a:xfrm flipH="1">
            <a:off x="7258640" y="4866259"/>
            <a:ext cx="1677970"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noChangeAspect="1"/>
          </p:cNvCxnSpPr>
          <p:nvPr/>
        </p:nvCxnSpPr>
        <p:spPr>
          <a:xfrm flipH="1">
            <a:off x="2521985" y="5429506"/>
            <a:ext cx="303982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7" name="Straight Connector 86"/>
          <p:cNvCxnSpPr>
            <a:cxnSpLocks noChangeAspect="1"/>
          </p:cNvCxnSpPr>
          <p:nvPr/>
        </p:nvCxnSpPr>
        <p:spPr>
          <a:xfrm flipH="1">
            <a:off x="6817152" y="5431868"/>
            <a:ext cx="2185446"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51" name="TextBox 1"/>
          <p:cNvSpPr txBox="1">
            <a:spLocks noChangeArrowheads="1"/>
          </p:cNvSpPr>
          <p:nvPr/>
        </p:nvSpPr>
        <p:spPr bwMode="auto">
          <a:xfrm>
            <a:off x="7674991" y="2338836"/>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10%</a:t>
            </a:r>
            <a:endParaRPr lang="en-US" altLang="en-US" sz="900" b="1" dirty="0">
              <a:solidFill>
                <a:srgbClr val="595959"/>
              </a:solidFill>
              <a:latin typeface="Century Gothic" panose="020B0502020202020204" pitchFamily="34" charset="0"/>
              <a:cs typeface="Calibri" pitchFamily="34" charset="0"/>
            </a:endParaRPr>
          </a:p>
        </p:txBody>
      </p:sp>
      <p:sp>
        <p:nvSpPr>
          <p:cNvPr id="90" name="TextBox 1"/>
          <p:cNvSpPr txBox="1">
            <a:spLocks noChangeArrowheads="1"/>
          </p:cNvSpPr>
          <p:nvPr/>
        </p:nvSpPr>
        <p:spPr bwMode="auto">
          <a:xfrm>
            <a:off x="7676562" y="2934296"/>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10%</a:t>
            </a:r>
            <a:endParaRPr lang="en-US" altLang="en-US" sz="900" b="1" dirty="0">
              <a:solidFill>
                <a:srgbClr val="595959"/>
              </a:solidFill>
              <a:latin typeface="Century Gothic" panose="020B0502020202020204" pitchFamily="34" charset="0"/>
              <a:cs typeface="Calibri" pitchFamily="34" charset="0"/>
            </a:endParaRPr>
          </a:p>
        </p:txBody>
      </p:sp>
      <p:sp>
        <p:nvSpPr>
          <p:cNvPr id="91" name="TextBox 1"/>
          <p:cNvSpPr txBox="1">
            <a:spLocks noChangeArrowheads="1"/>
          </p:cNvSpPr>
          <p:nvPr/>
        </p:nvSpPr>
        <p:spPr bwMode="auto">
          <a:xfrm>
            <a:off x="7706413" y="3510902"/>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10%</a:t>
            </a:r>
            <a:endParaRPr lang="en-US" altLang="en-US" sz="900" b="1" dirty="0">
              <a:solidFill>
                <a:srgbClr val="595959"/>
              </a:solidFill>
              <a:latin typeface="Century Gothic" panose="020B0502020202020204" pitchFamily="34" charset="0"/>
              <a:cs typeface="Calibri" pitchFamily="34" charset="0"/>
            </a:endParaRPr>
          </a:p>
        </p:txBody>
      </p:sp>
      <p:sp>
        <p:nvSpPr>
          <p:cNvPr id="92" name="TextBox 1"/>
          <p:cNvSpPr txBox="1">
            <a:spLocks noChangeArrowheads="1"/>
          </p:cNvSpPr>
          <p:nvPr/>
        </p:nvSpPr>
        <p:spPr bwMode="auto">
          <a:xfrm>
            <a:off x="7689131" y="4087508"/>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11%</a:t>
            </a:r>
            <a:endParaRPr lang="en-US" altLang="en-US" sz="900" b="1" dirty="0">
              <a:solidFill>
                <a:srgbClr val="595959"/>
              </a:solidFill>
              <a:latin typeface="Century Gothic" panose="020B0502020202020204" pitchFamily="34" charset="0"/>
              <a:cs typeface="Calibri" pitchFamily="34" charset="0"/>
            </a:endParaRPr>
          </a:p>
        </p:txBody>
      </p:sp>
      <p:sp>
        <p:nvSpPr>
          <p:cNvPr id="93" name="TextBox 1"/>
          <p:cNvSpPr txBox="1">
            <a:spLocks noChangeArrowheads="1"/>
          </p:cNvSpPr>
          <p:nvPr/>
        </p:nvSpPr>
        <p:spPr bwMode="auto">
          <a:xfrm>
            <a:off x="7671848" y="4635834"/>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26%</a:t>
            </a:r>
            <a:endParaRPr lang="en-US" altLang="en-US" sz="900" b="1" dirty="0">
              <a:solidFill>
                <a:srgbClr val="595959"/>
              </a:solidFill>
              <a:latin typeface="Century Gothic" panose="020B0502020202020204" pitchFamily="34" charset="0"/>
              <a:cs typeface="Calibri" pitchFamily="34" charset="0"/>
            </a:endParaRPr>
          </a:p>
        </p:txBody>
      </p:sp>
      <p:sp>
        <p:nvSpPr>
          <p:cNvPr id="94" name="TextBox 1"/>
          <p:cNvSpPr txBox="1">
            <a:spLocks noChangeArrowheads="1"/>
          </p:cNvSpPr>
          <p:nvPr/>
        </p:nvSpPr>
        <p:spPr bwMode="auto">
          <a:xfrm>
            <a:off x="7673419" y="5212440"/>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34%</a:t>
            </a:r>
            <a:endParaRPr lang="en-US" altLang="en-US" sz="900" b="1" dirty="0">
              <a:solidFill>
                <a:srgbClr val="595959"/>
              </a:solidFill>
              <a:latin typeface="Century Gothic" panose="020B0502020202020204" pitchFamily="34" charset="0"/>
              <a:cs typeface="Calibri" pitchFamily="34" charset="0"/>
            </a:endParaRPr>
          </a:p>
        </p:txBody>
      </p:sp>
      <p:sp>
        <p:nvSpPr>
          <p:cNvPr id="95" name="TextBox 3"/>
          <p:cNvSpPr txBox="1">
            <a:spLocks noChangeArrowheads="1"/>
          </p:cNvSpPr>
          <p:nvPr/>
        </p:nvSpPr>
        <p:spPr bwMode="auto">
          <a:xfrm>
            <a:off x="2442770" y="2916023"/>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80%</a:t>
            </a:r>
            <a:endParaRPr lang="en-US" altLang="en-US" sz="900" b="1" dirty="0">
              <a:solidFill>
                <a:srgbClr val="595959"/>
              </a:solidFill>
              <a:latin typeface="Century Gothic" panose="020B0502020202020204" pitchFamily="34" charset="0"/>
              <a:cs typeface="Calibri" pitchFamily="34" charset="0"/>
            </a:endParaRPr>
          </a:p>
        </p:txBody>
      </p:sp>
      <p:sp>
        <p:nvSpPr>
          <p:cNvPr id="96" name="TextBox 3"/>
          <p:cNvSpPr txBox="1">
            <a:spLocks noChangeArrowheads="1"/>
          </p:cNvSpPr>
          <p:nvPr/>
        </p:nvSpPr>
        <p:spPr bwMode="auto">
          <a:xfrm>
            <a:off x="2434914" y="3483202"/>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78%</a:t>
            </a:r>
            <a:endParaRPr lang="en-US" altLang="en-US" sz="900" b="1" dirty="0">
              <a:solidFill>
                <a:srgbClr val="595959"/>
              </a:solidFill>
              <a:latin typeface="Century Gothic" panose="020B0502020202020204" pitchFamily="34" charset="0"/>
              <a:cs typeface="Calibri" pitchFamily="34" charset="0"/>
            </a:endParaRPr>
          </a:p>
        </p:txBody>
      </p:sp>
      <p:sp>
        <p:nvSpPr>
          <p:cNvPr id="97" name="TextBox 3"/>
          <p:cNvSpPr txBox="1">
            <a:spLocks noChangeArrowheads="1"/>
          </p:cNvSpPr>
          <p:nvPr/>
        </p:nvSpPr>
        <p:spPr bwMode="auto">
          <a:xfrm>
            <a:off x="2436485" y="4050382"/>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75%</a:t>
            </a:r>
            <a:endParaRPr lang="en-US" altLang="en-US" sz="900" b="1" dirty="0">
              <a:solidFill>
                <a:srgbClr val="595959"/>
              </a:solidFill>
              <a:latin typeface="Century Gothic" panose="020B0502020202020204" pitchFamily="34" charset="0"/>
              <a:cs typeface="Calibri" pitchFamily="34" charset="0"/>
            </a:endParaRPr>
          </a:p>
        </p:txBody>
      </p:sp>
      <p:sp>
        <p:nvSpPr>
          <p:cNvPr id="98" name="TextBox 3"/>
          <p:cNvSpPr txBox="1">
            <a:spLocks noChangeArrowheads="1"/>
          </p:cNvSpPr>
          <p:nvPr/>
        </p:nvSpPr>
        <p:spPr bwMode="auto">
          <a:xfrm>
            <a:off x="2438056" y="4626988"/>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59%</a:t>
            </a:r>
            <a:endParaRPr lang="en-US" altLang="en-US" sz="900" b="1" dirty="0">
              <a:solidFill>
                <a:srgbClr val="595959"/>
              </a:solidFill>
              <a:latin typeface="Century Gothic" panose="020B0502020202020204" pitchFamily="34" charset="0"/>
              <a:cs typeface="Calibri" pitchFamily="34" charset="0"/>
            </a:endParaRPr>
          </a:p>
        </p:txBody>
      </p:sp>
      <p:sp>
        <p:nvSpPr>
          <p:cNvPr id="99" name="TextBox 3"/>
          <p:cNvSpPr txBox="1">
            <a:spLocks noChangeArrowheads="1"/>
          </p:cNvSpPr>
          <p:nvPr/>
        </p:nvSpPr>
        <p:spPr bwMode="auto">
          <a:xfrm>
            <a:off x="2430201" y="5213021"/>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47%</a:t>
            </a:r>
            <a:endParaRPr lang="en-US" altLang="en-US" sz="900" b="1" dirty="0">
              <a:solidFill>
                <a:srgbClr val="595959"/>
              </a:solidFill>
              <a:latin typeface="Century Gothic" panose="020B0502020202020204" pitchFamily="34" charset="0"/>
              <a:cs typeface="Calibri" pitchFamily="34" charset="0"/>
            </a:endParaRPr>
          </a:p>
        </p:txBody>
      </p:sp>
    </p:spTree>
    <p:extLst>
      <p:ext uri="{BB962C8B-B14F-4D97-AF65-F5344CB8AC3E}">
        <p14:creationId xmlns:p14="http://schemas.microsoft.com/office/powerpoint/2010/main" val="76856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dvantage">
  <a:themeElements>
    <a:clrScheme name="UMR dark blue and orange">
      <a:dk1>
        <a:srgbClr val="000000"/>
      </a:dk1>
      <a:lt1>
        <a:srgbClr val="FFFFFF"/>
      </a:lt1>
      <a:dk2>
        <a:srgbClr val="0065A4"/>
      </a:dk2>
      <a:lt2>
        <a:srgbClr val="1D5659"/>
      </a:lt2>
      <a:accent1>
        <a:srgbClr val="053A5B"/>
      </a:accent1>
      <a:accent2>
        <a:srgbClr val="0065A4"/>
      </a:accent2>
      <a:accent3>
        <a:srgbClr val="77AECF"/>
      </a:accent3>
      <a:accent4>
        <a:srgbClr val="ABABAB"/>
      </a:accent4>
      <a:accent5>
        <a:srgbClr val="E28623"/>
      </a:accent5>
      <a:accent6>
        <a:srgbClr val="BB412B"/>
      </a:accent6>
      <a:hlink>
        <a:srgbClr val="77AECF"/>
      </a:hlink>
      <a:folHlink>
        <a:srgbClr val="BFBFB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8532</TotalTime>
  <Words>3924</Words>
  <Application>Microsoft Office PowerPoint</Application>
  <PresentationFormat>On-screen Show (4:3)</PresentationFormat>
  <Paragraphs>412</Paragraphs>
  <Slides>41</Slides>
  <Notes>18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Advantage</vt:lpstr>
      <vt:lpstr>Privacy concerns and sharing data</vt:lpstr>
      <vt:lpstr>Methodology</vt:lpstr>
      <vt:lpstr>PowerPoint Presentation</vt:lpstr>
      <vt:lpstr>Data privacy concerns</vt:lpstr>
      <vt:lpstr>Data privacy concerns…</vt:lpstr>
      <vt:lpstr>Data privacy concerns specifics...</vt:lpstr>
      <vt:lpstr>Concerns about individual privacy</vt:lpstr>
      <vt:lpstr>Changes in level of concern</vt:lpstr>
      <vt:lpstr>Concern about specific privacy issues</vt:lpstr>
      <vt:lpstr>Concern about specific privacy issues - tracking ‘concerned’ (1+2)</vt:lpstr>
      <vt:lpstr>Concern about specific privacy issues - tracking ‘concerned’ (1+2) continued</vt:lpstr>
      <vt:lpstr>Concern about specific privacy issues - tracking ‘concerned’ (1+2) continued</vt:lpstr>
      <vt:lpstr>Concern about specific privacy issues - tracking ‘concerned’ (1+2) continued</vt:lpstr>
      <vt:lpstr>Privacy Commission awareness ratings</vt:lpstr>
      <vt:lpstr>Privacy Commission awareness ratings…</vt:lpstr>
      <vt:lpstr>Awareness of Privacy Commissioner</vt:lpstr>
      <vt:lpstr>Awareness of Privacy Act</vt:lpstr>
      <vt:lpstr>PowerPoint Presentation</vt:lpstr>
      <vt:lpstr>Data sharing concerns</vt:lpstr>
      <vt:lpstr>Data sharing concerns…</vt:lpstr>
      <vt:lpstr>Data sharing concerns specifics...</vt:lpstr>
      <vt:lpstr>Data sharing attitudes</vt:lpstr>
      <vt:lpstr>Data sharing attitudes - Great Britain comparison ‘agree’ (1+2)</vt:lpstr>
      <vt:lpstr>Data sharing attitudes - Great Britain comparison ‘agree’ (1+2) continued</vt:lpstr>
      <vt:lpstr>Data sharing view</vt:lpstr>
      <vt:lpstr>Data sharing view - safeguards</vt:lpstr>
      <vt:lpstr>Data sharing view - Great Britain comparison</vt:lpstr>
      <vt:lpstr>Sharing data, sensitive information and willingness to share</vt:lpstr>
      <vt:lpstr>Sharing data, sensitive information and willingness to share…</vt:lpstr>
      <vt:lpstr>Sharing data, sensitive information and willingness to share specifics…</vt:lpstr>
      <vt:lpstr>Sharing data, sensitive information and willingness to share specifics (continued)…</vt:lpstr>
      <vt:lpstr>Government agencies sharing data</vt:lpstr>
      <vt:lpstr>Government agencies sharing data - Great Britain comparison ‘support’ (1+2)</vt:lpstr>
      <vt:lpstr>Sensitivity to sharing information</vt:lpstr>
      <vt:lpstr>Sensitivity to sharing information - ‘sensitive’ (1+2)</vt:lpstr>
      <vt:lpstr>Sensitivity to sharing information - ‘sensitive’ (1+2)</vt:lpstr>
      <vt:lpstr>Sharing personal information factors</vt:lpstr>
      <vt:lpstr>Data portability</vt:lpstr>
      <vt:lpstr>Data portability…</vt:lpstr>
      <vt:lpstr>Transferring online stored information</vt:lpstr>
      <vt:lpstr>PowerPoint Presentation</vt:lpstr>
    </vt:vector>
  </TitlesOfParts>
  <Company>AUT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Commission</dc:title>
  <dc:creator>michael.browning@umr.co.nz</dc:creator>
  <cp:lastModifiedBy>Charles Mabbett</cp:lastModifiedBy>
  <cp:revision>648</cp:revision>
  <cp:lastPrinted>2016-05-02T03:23:46Z</cp:lastPrinted>
  <dcterms:created xsi:type="dcterms:W3CDTF">2013-11-14T06:56:16Z</dcterms:created>
  <dcterms:modified xsi:type="dcterms:W3CDTF">2016-05-09T02:54:56Z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A441460</vt:lpwstr>
  </property>
  <property fmtid="{D5CDD505-2E9C-101B-9397-08002B2CF9AE}" pid="4" name="Objective-Title">
    <vt:lpwstr>Privacy Commission - MarApr 2016</vt:lpwstr>
  </property>
  <property fmtid="{D5CDD505-2E9C-101B-9397-08002B2CF9AE}" pid="5" name="Objective-Comment">
    <vt:lpwstr/>
  </property>
  <property fmtid="{D5CDD505-2E9C-101B-9397-08002B2CF9AE}" pid="6" name="Objective-CreationStamp">
    <vt:filetime>2016-05-03T02:51:00Z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2016-05-03T02:51:00Z</vt:filetime>
  </property>
  <property fmtid="{D5CDD505-2E9C-101B-9397-08002B2CF9AE}" pid="10" name="Objective-ModificationStamp">
    <vt:filetime>2016-05-06T04:12:07Z</vt:filetime>
  </property>
  <property fmtid="{D5CDD505-2E9C-101B-9397-08002B2CF9AE}" pid="11" name="Objective-Owner">
    <vt:lpwstr>Annabel Fordham</vt:lpwstr>
  </property>
  <property fmtid="{D5CDD505-2E9C-101B-9397-08002B2CF9AE}" pid="12" name="Objective-Path">
    <vt:lpwstr>OPC Global Folder:File Plan:Communications:Publications:Public opinion surveys and research:UMR privacy survey 2016:Results:</vt:lpwstr>
  </property>
  <property fmtid="{D5CDD505-2E9C-101B-9397-08002B2CF9AE}" pid="13" name="Objective-Parent">
    <vt:lpwstr>Results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OPC/2289</vt:lpwstr>
  </property>
  <property fmtid="{D5CDD505-2E9C-101B-9397-08002B2CF9AE}" pid="19" name="Objective-Classification">
    <vt:lpwstr>[Inherited - none]</vt:lpwstr>
  </property>
  <property fmtid="{D5CDD505-2E9C-101B-9397-08002B2CF9AE}" pid="20" name="Objective-Caveats">
    <vt:lpwstr/>
  </property>
</Properties>
</file>