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notesSlides/notesSlide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heme/themeOverride4.xml" ContentType="application/vnd.openxmlformats-officedocument.themeOverride+xml"/>
  <Override PartName="/ppt/charts/chart15.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7.xml" ContentType="application/vnd.openxmlformats-officedocument.presentationml.notesSlide+xml"/>
  <Override PartName="/ppt/charts/chart19.xml" ContentType="application/vnd.openxmlformats-officedocument.drawingml.chart+xml"/>
  <Override PartName="/ppt/notesSlides/notesSlide8.xml" ContentType="application/vnd.openxmlformats-officedocument.presentationml.notesSlide+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4" r:id="rId1"/>
  </p:sldMasterIdLst>
  <p:notesMasterIdLst>
    <p:notesMasterId r:id="rId28"/>
  </p:notesMasterIdLst>
  <p:sldIdLst>
    <p:sldId id="256" r:id="rId2"/>
    <p:sldId id="270" r:id="rId3"/>
    <p:sldId id="450" r:id="rId4"/>
    <p:sldId id="304" r:id="rId5"/>
    <p:sldId id="454" r:id="rId6"/>
    <p:sldId id="446" r:id="rId7"/>
    <p:sldId id="276" r:id="rId8"/>
    <p:sldId id="453" r:id="rId9"/>
    <p:sldId id="462" r:id="rId10"/>
    <p:sldId id="444" r:id="rId11"/>
    <p:sldId id="445" r:id="rId12"/>
    <p:sldId id="305" r:id="rId13"/>
    <p:sldId id="278" r:id="rId14"/>
    <p:sldId id="279" r:id="rId15"/>
    <p:sldId id="307" r:id="rId16"/>
    <p:sldId id="292" r:id="rId17"/>
    <p:sldId id="463" r:id="rId18"/>
    <p:sldId id="295" r:id="rId19"/>
    <p:sldId id="296" r:id="rId20"/>
    <p:sldId id="297" r:id="rId21"/>
    <p:sldId id="461" r:id="rId22"/>
    <p:sldId id="456" r:id="rId23"/>
    <p:sldId id="457" r:id="rId24"/>
    <p:sldId id="464" r:id="rId25"/>
    <p:sldId id="465" r:id="rId26"/>
    <p:sldId id="466"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utt" initials="T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1179A8"/>
    <a:srgbClr val="F7A108"/>
    <a:srgbClr val="FAC76B"/>
    <a:srgbClr val="00B0F0"/>
    <a:srgbClr val="4F81BD"/>
    <a:srgbClr val="8B8B8B"/>
    <a:srgbClr val="8E8F8F"/>
    <a:srgbClr val="00BB31"/>
    <a:srgbClr val="D322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2"/>
  </p:normalViewPr>
  <p:slideViewPr>
    <p:cSldViewPr snapToGrid="0" snapToObjects="1">
      <p:cViewPr varScale="1">
        <p:scale>
          <a:sx n="117" d="100"/>
          <a:sy n="117" d="100"/>
        </p:scale>
        <p:origin x="-30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7581587827761"/>
          <c:y val="1.2089579061616035E-2"/>
          <c:w val="0.87972007838674326"/>
          <c:h val="0.89567019858958263"/>
        </c:manualLayout>
      </c:layout>
      <c:barChart>
        <c:barDir val="bar"/>
        <c:grouping val="percentStacked"/>
        <c:varyColors val="0"/>
        <c:ser>
          <c:idx val="0"/>
          <c:order val="0"/>
          <c:tx>
            <c:strRef>
              <c:f>Sheet1!$A$2</c:f>
              <c:strCache>
                <c:ptCount val="1"/>
                <c:pt idx="0">
                  <c:v>1 - Very concerned</c:v>
                </c:pt>
              </c:strCache>
            </c:strRef>
          </c:tx>
          <c:spPr>
            <a:solidFill>
              <a:srgbClr val="1179A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Sheet1!$B$2:$B$2</c:f>
              <c:numCache>
                <c:formatCode>###0</c:formatCode>
                <c:ptCount val="1"/>
                <c:pt idx="0">
                  <c:v>43.461714567389997</c:v>
                </c:pt>
              </c:numCache>
            </c:numRef>
          </c:val>
          <c:extLst xmlns:c16r2="http://schemas.microsoft.com/office/drawing/2015/06/chart">
            <c:ext xmlns:c16="http://schemas.microsoft.com/office/drawing/2014/chart" uri="{C3380CC4-5D6E-409C-BE32-E72D297353CC}">
              <c16:uniqueId val="{00000001-5B3B-4833-B556-8C82D736AEF4}"/>
            </c:ext>
          </c:extLst>
        </c:ser>
        <c:ser>
          <c:idx val="1"/>
          <c:order val="1"/>
          <c:tx>
            <c:strRef>
              <c:f>Sheet1!$A$3</c:f>
              <c:strCache>
                <c:ptCount val="1"/>
                <c:pt idx="0">
                  <c:v>2</c:v>
                </c:pt>
              </c:strCache>
            </c:strRef>
          </c:tx>
          <c:spPr>
            <a:solidFill>
              <a:srgbClr val="00B0F0"/>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Sheet1!$B$3:$B$3</c:f>
              <c:numCache>
                <c:formatCode>###0</c:formatCode>
                <c:ptCount val="1"/>
                <c:pt idx="0">
                  <c:v>23.943554162769999</c:v>
                </c:pt>
              </c:numCache>
            </c:numRef>
          </c:val>
          <c:extLst xmlns:c16r2="http://schemas.microsoft.com/office/drawing/2015/06/chart">
            <c:ext xmlns:c16="http://schemas.microsoft.com/office/drawing/2014/chart" uri="{C3380CC4-5D6E-409C-BE32-E72D297353CC}">
              <c16:uniqueId val="{00000003-5B3B-4833-B556-8C82D736AEF4}"/>
            </c:ext>
          </c:extLst>
        </c:ser>
        <c:ser>
          <c:idx val="2"/>
          <c:order val="2"/>
          <c:tx>
            <c:strRef>
              <c:f>Sheet1!$A$4</c:f>
              <c:strCache>
                <c:ptCount val="1"/>
                <c:pt idx="0">
                  <c:v>3</c:v>
                </c:pt>
              </c:strCache>
            </c:strRef>
          </c:tx>
          <c:spPr>
            <a:solidFill>
              <a:srgbClr val="FFFFFF">
                <a:lumMod val="65000"/>
              </a:srgbClr>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Sheet1!$B$4:$B$4</c:f>
              <c:numCache>
                <c:formatCode>###0</c:formatCode>
                <c:ptCount val="1"/>
                <c:pt idx="0">
                  <c:v>18.16325984537</c:v>
                </c:pt>
              </c:numCache>
            </c:numRef>
          </c:val>
          <c:extLst xmlns:c16r2="http://schemas.microsoft.com/office/drawing/2015/06/chart">
            <c:ext xmlns:c16="http://schemas.microsoft.com/office/drawing/2014/chart" uri="{C3380CC4-5D6E-409C-BE32-E72D297353CC}">
              <c16:uniqueId val="{00000005-5B3B-4833-B556-8C82D736AEF4}"/>
            </c:ext>
          </c:extLst>
        </c:ser>
        <c:ser>
          <c:idx val="5"/>
          <c:order val="3"/>
          <c:tx>
            <c:strRef>
              <c:f>Sheet1!$A$7</c:f>
              <c:strCache>
                <c:ptCount val="1"/>
                <c:pt idx="0">
                  <c:v>Unsure</c:v>
                </c:pt>
              </c:strCache>
            </c:strRef>
          </c:tx>
          <c:spPr>
            <a:solidFill>
              <a:srgbClr val="8E8F8F"/>
            </a:solidFill>
            <a:ln w="25400">
              <a:noFill/>
            </a:ln>
            <a:effectLst/>
          </c:spPr>
          <c:invertIfNegative val="0"/>
          <c:dLbls>
            <c:delete val="1"/>
          </c:dLbls>
          <c:cat>
            <c:numRef>
              <c:f>Sheet1!$B$1:$B$1</c:f>
              <c:numCache>
                <c:formatCode>mmm\-yy</c:formatCode>
                <c:ptCount val="1"/>
                <c:pt idx="0">
                  <c:v>43160</c:v>
                </c:pt>
              </c:numCache>
            </c:numRef>
          </c:cat>
          <c:val>
            <c:numRef>
              <c:f>Sheet1!$B$7:$B$7</c:f>
              <c:numCache>
                <c:formatCode>###0</c:formatCode>
                <c:ptCount val="1"/>
                <c:pt idx="0">
                  <c:v>0.21991075041739999</c:v>
                </c:pt>
              </c:numCache>
            </c:numRef>
          </c:val>
          <c:extLst xmlns:c16r2="http://schemas.microsoft.com/office/drawing/2015/06/chart">
            <c:ext xmlns:c16="http://schemas.microsoft.com/office/drawing/2014/chart" uri="{C3380CC4-5D6E-409C-BE32-E72D297353CC}">
              <c16:uniqueId val="{00000008-5B3B-4833-B556-8C82D736AEF4}"/>
            </c:ext>
          </c:extLst>
        </c:ser>
        <c:ser>
          <c:idx val="3"/>
          <c:order val="4"/>
          <c:tx>
            <c:strRef>
              <c:f>Sheet1!$A$5</c:f>
              <c:strCache>
                <c:ptCount val="1"/>
                <c:pt idx="0">
                  <c:v>4</c:v>
                </c:pt>
              </c:strCache>
            </c:strRef>
          </c:tx>
          <c:spPr>
            <a:solidFill>
              <a:srgbClr val="FAC76B"/>
            </a:solidFill>
            <a:ln w="25400">
              <a:noFill/>
            </a:ln>
            <a:effectLst/>
          </c:spPr>
          <c:invertIfNegative val="0"/>
          <c:dLbls>
            <c:spPr>
              <a:noFill/>
              <a:ln>
                <a:noFill/>
              </a:ln>
              <a:effectLst/>
            </c:spPr>
            <c:txPr>
              <a:bodyPr wrap="square" lIns="38100" tIns="19050" rIns="38100" bIns="19050" anchor="ctr">
                <a:spAutoFit/>
              </a:bodyPr>
              <a:lstStyle/>
              <a:p>
                <a:pPr>
                  <a:defRPr sz="18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Sheet1!$B$1:$B$1</c:f>
              <c:numCache>
                <c:formatCode>mmm\-yy</c:formatCode>
                <c:ptCount val="1"/>
                <c:pt idx="0">
                  <c:v>43160</c:v>
                </c:pt>
              </c:numCache>
            </c:numRef>
          </c:cat>
          <c:val>
            <c:numRef>
              <c:f>Sheet1!$B$5:$B$5</c:f>
              <c:numCache>
                <c:formatCode>###0</c:formatCode>
                <c:ptCount val="1"/>
                <c:pt idx="0">
                  <c:v>8.8820962881340009</c:v>
                </c:pt>
              </c:numCache>
            </c:numRef>
          </c:val>
          <c:extLst xmlns:c16r2="http://schemas.microsoft.com/office/drawing/2015/06/chart">
            <c:ext xmlns:c16="http://schemas.microsoft.com/office/drawing/2014/chart" uri="{C3380CC4-5D6E-409C-BE32-E72D297353CC}">
              <c16:uniqueId val="{00000001-EEAE-49F1-86BF-94E9F4749EE8}"/>
            </c:ext>
          </c:extLst>
        </c:ser>
        <c:ser>
          <c:idx val="4"/>
          <c:order val="5"/>
          <c:tx>
            <c:strRef>
              <c:f>Sheet1!$A$6</c:f>
              <c:strCache>
                <c:ptCount val="1"/>
                <c:pt idx="0">
                  <c:v>5 - Not concerned at all</c:v>
                </c:pt>
              </c:strCache>
            </c:strRef>
          </c:tx>
          <c:spPr>
            <a:solidFill>
              <a:srgbClr val="F7A10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Sheet1!$B$6:$B$6</c:f>
              <c:numCache>
                <c:formatCode>###0</c:formatCode>
                <c:ptCount val="1"/>
                <c:pt idx="0">
                  <c:v>5.3294643859170003</c:v>
                </c:pt>
              </c:numCache>
            </c:numRef>
          </c:val>
          <c:extLst xmlns:c16r2="http://schemas.microsoft.com/office/drawing/2015/06/chart">
            <c:ext xmlns:c16="http://schemas.microsoft.com/office/drawing/2014/chart" uri="{C3380CC4-5D6E-409C-BE32-E72D297353CC}">
              <c16:uniqueId val="{00000007-5B3B-4833-B556-8C82D736AEF4}"/>
            </c:ext>
          </c:extLst>
        </c:ser>
        <c:dLbls>
          <c:showLegendKey val="0"/>
          <c:showVal val="1"/>
          <c:showCatName val="0"/>
          <c:showSerName val="0"/>
          <c:showPercent val="0"/>
          <c:showBubbleSize val="0"/>
        </c:dLbls>
        <c:gapWidth val="100"/>
        <c:overlap val="100"/>
        <c:axId val="123138816"/>
        <c:axId val="123140352"/>
      </c:barChart>
      <c:dateAx>
        <c:axId val="123138816"/>
        <c:scaling>
          <c:orientation val="minMax"/>
        </c:scaling>
        <c:delete val="0"/>
        <c:axPos val="l"/>
        <c:numFmt formatCode="mmm\-yy" sourceLinked="1"/>
        <c:majorTickMark val="out"/>
        <c:minorTickMark val="none"/>
        <c:tickLblPos val="nextTo"/>
        <c:txPr>
          <a:bodyPr/>
          <a:lstStyle/>
          <a:p>
            <a:pPr>
              <a:defRPr sz="1200"/>
            </a:pPr>
            <a:endParaRPr lang="en-US"/>
          </a:p>
        </c:txPr>
        <c:crossAx val="123140352"/>
        <c:crosses val="autoZero"/>
        <c:auto val="1"/>
        <c:lblOffset val="100"/>
        <c:baseTimeUnit val="days"/>
      </c:dateAx>
      <c:valAx>
        <c:axId val="123140352"/>
        <c:scaling>
          <c:orientation val="minMax"/>
        </c:scaling>
        <c:delete val="1"/>
        <c:axPos val="b"/>
        <c:title>
          <c:tx>
            <c:rich>
              <a:bodyPr/>
              <a:lstStyle/>
              <a:p>
                <a:pPr>
                  <a:defRPr sz="1600"/>
                </a:pPr>
                <a:r>
                  <a:rPr lang="en-NZ" sz="1600" dirty="0"/>
                  <a:t>%</a:t>
                </a:r>
              </a:p>
            </c:rich>
          </c:tx>
          <c:layout>
            <c:manualLayout>
              <c:xMode val="edge"/>
              <c:yMode val="edge"/>
              <c:x val="0.97742872091674415"/>
              <c:y val="0.81646480727672466"/>
            </c:manualLayout>
          </c:layout>
          <c:overlay val="0"/>
        </c:title>
        <c:numFmt formatCode="0%" sourceLinked="1"/>
        <c:majorTickMark val="out"/>
        <c:minorTickMark val="none"/>
        <c:tickLblPos val="nextTo"/>
        <c:crossAx val="123138816"/>
        <c:crosses val="autoZero"/>
        <c:crossBetween val="between"/>
      </c:valAx>
    </c:plotArea>
    <c:legend>
      <c:legendPos val="b"/>
      <c:layout>
        <c:manualLayout>
          <c:xMode val="edge"/>
          <c:yMode val="edge"/>
          <c:x val="0.29002478653255664"/>
          <c:y val="0.88190266039735299"/>
          <c:w val="0.61572998611183949"/>
          <c:h val="9.1254081095013692E-2"/>
        </c:manualLayout>
      </c:layout>
      <c:overlay val="0"/>
      <c:txPr>
        <a:bodyPr/>
        <a:lstStyle/>
        <a:p>
          <a:pPr>
            <a:defRPr sz="1200"/>
          </a:pPr>
          <a:endParaRPr lang="en-US"/>
        </a:p>
      </c:txPr>
    </c:legend>
    <c:plotVisOnly val="1"/>
    <c:dispBlanksAs val="gap"/>
    <c:showDLblsOverMax val="0"/>
  </c:chart>
  <c:spPr>
    <a:effectLst/>
  </c:spPr>
  <c:txPr>
    <a:bodyPr/>
    <a:lstStyle/>
    <a:p>
      <a:pPr>
        <a:defRPr>
          <a:solidFill>
            <a:srgbClr val="8E8F8F"/>
          </a:solidFill>
          <a:latin typeface="+mn-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73184983184121"/>
          <c:y val="5.5453817449526113E-2"/>
          <c:w val="0.7869150246199228"/>
          <c:h val="0.88354698335599502"/>
        </c:manualLayout>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dPt>
            <c:idx val="1"/>
            <c:invertIfNegative val="0"/>
            <c:bubble3D val="0"/>
            <c:spPr>
              <a:solidFill>
                <a:schemeClr val="tx1">
                  <a:alpha val="50000"/>
                </a:schemeClr>
              </a:solidFill>
              <a:ln>
                <a:noFill/>
              </a:ln>
              <a:effectLst/>
            </c:spPr>
            <c:extLst xmlns:c16r2="http://schemas.microsoft.com/office/drawing/2015/06/chart">
              <c:ext xmlns:c16="http://schemas.microsoft.com/office/drawing/2014/chart" uri="{C3380CC4-5D6E-409C-BE32-E72D297353CC}">
                <c16:uniqueId val="{00000006-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Sheet1!$B$2:$B$2</c:f>
              <c:numCache>
                <c:formatCode>0</c:formatCode>
                <c:ptCount val="1"/>
                <c:pt idx="0">
                  <c:v>2.4852747940639999</c:v>
                </c:pt>
              </c:numCache>
            </c:numRef>
          </c:val>
          <c:extLst xmlns:c16r2="http://schemas.microsoft.com/office/drawing/2015/06/chart">
            <c:ext xmlns:c16="http://schemas.microsoft.com/office/drawing/2014/chart" uri="{C3380CC4-5D6E-409C-BE32-E72D297353CC}">
              <c16:uniqueId val="{00000000-AE21-4293-99AE-370AD1080C16}"/>
            </c:ext>
          </c:extLst>
        </c:ser>
        <c:ser>
          <c:idx val="1"/>
          <c:order val="1"/>
          <c:tx>
            <c:strRef>
              <c:f>Sheet1!$C$1</c:f>
              <c:strCache>
                <c:ptCount val="1"/>
                <c:pt idx="0">
                  <c:v>A fair amount</c:v>
                </c:pt>
              </c:strCache>
            </c:strRef>
          </c:tx>
          <c:spPr>
            <a:solidFill>
              <a:srgbClr val="00B0F0"/>
            </a:solidFill>
            <a:ln>
              <a:noFill/>
            </a:ln>
            <a:effectLst/>
          </c:spPr>
          <c:invertIfNegative val="0"/>
          <c:dPt>
            <c:idx val="1"/>
            <c:invertIfNegative val="0"/>
            <c:bubble3D val="0"/>
            <c:spPr>
              <a:solidFill>
                <a:srgbClr val="00B0F0">
                  <a:alpha val="50000"/>
                </a:srgbClr>
              </a:solidFill>
              <a:ln>
                <a:noFill/>
              </a:ln>
              <a:effectLst/>
            </c:spPr>
            <c:extLst xmlns:c16r2="http://schemas.microsoft.com/office/drawing/2015/06/chart">
              <c:ext xmlns:c16="http://schemas.microsoft.com/office/drawing/2014/chart" uri="{C3380CC4-5D6E-409C-BE32-E72D297353CC}">
                <c16:uniqueId val="{00000007-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Sheet1!$C$2:$C$2</c:f>
              <c:numCache>
                <c:formatCode>0</c:formatCode>
                <c:ptCount val="1"/>
                <c:pt idx="0">
                  <c:v>29.451733551779999</c:v>
                </c:pt>
              </c:numCache>
            </c:numRef>
          </c:val>
          <c:extLst xmlns:c16r2="http://schemas.microsoft.com/office/drawing/2015/06/chart">
            <c:ext xmlns:c16="http://schemas.microsoft.com/office/drawing/2014/chart" uri="{C3380CC4-5D6E-409C-BE32-E72D297353CC}">
              <c16:uniqueId val="{00000001-AE21-4293-99AE-370AD1080C16}"/>
            </c:ext>
          </c:extLst>
        </c:ser>
        <c:ser>
          <c:idx val="2"/>
          <c:order val="2"/>
          <c:tx>
            <c:strRef>
              <c:f>Sheet1!$D$1</c:f>
              <c:strCache>
                <c:ptCount val="1"/>
                <c:pt idx="0">
                  <c:v>Not very much</c:v>
                </c:pt>
              </c:strCache>
            </c:strRef>
          </c:tx>
          <c:spPr>
            <a:solidFill>
              <a:schemeClr val="accent4">
                <a:lumMod val="60000"/>
                <a:lumOff val="40000"/>
              </a:schemeClr>
            </a:solidFill>
            <a:ln>
              <a:noFill/>
            </a:ln>
            <a:effectLst/>
          </c:spPr>
          <c:invertIfNegative val="0"/>
          <c:dPt>
            <c:idx val="1"/>
            <c:invertIfNegative val="0"/>
            <c:bubble3D val="0"/>
            <c:spPr>
              <a:solidFill>
                <a:schemeClr val="accent4">
                  <a:lumMod val="60000"/>
                  <a:lumOff val="40000"/>
                  <a:alpha val="50000"/>
                </a:schemeClr>
              </a:solidFill>
              <a:ln>
                <a:noFill/>
              </a:ln>
              <a:effectLst/>
            </c:spPr>
            <c:extLst xmlns:c16r2="http://schemas.microsoft.com/office/drawing/2015/06/chart">
              <c:ext xmlns:c16="http://schemas.microsoft.com/office/drawing/2014/chart" uri="{C3380CC4-5D6E-409C-BE32-E72D297353CC}">
                <c16:uniqueId val="{00000008-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Sheet1!$D$2:$D$2</c:f>
              <c:numCache>
                <c:formatCode>0</c:formatCode>
                <c:ptCount val="1"/>
                <c:pt idx="0">
                  <c:v>49.447613627240003</c:v>
                </c:pt>
              </c:numCache>
            </c:numRef>
          </c:val>
          <c:extLst xmlns:c16r2="http://schemas.microsoft.com/office/drawing/2015/06/chart">
            <c:ext xmlns:c16="http://schemas.microsoft.com/office/drawing/2014/chart" uri="{C3380CC4-5D6E-409C-BE32-E72D297353CC}">
              <c16:uniqueId val="{00000002-AE21-4293-99AE-370AD1080C16}"/>
            </c:ext>
          </c:extLst>
        </c:ser>
        <c:ser>
          <c:idx val="3"/>
          <c:order val="3"/>
          <c:tx>
            <c:strRef>
              <c:f>Sheet1!$E$1</c:f>
              <c:strCache>
                <c:ptCount val="1"/>
                <c:pt idx="0">
                  <c:v>Not at all</c:v>
                </c:pt>
              </c:strCache>
            </c:strRef>
          </c:tx>
          <c:spPr>
            <a:solidFill>
              <a:schemeClr val="accent4"/>
            </a:solidFill>
            <a:ln>
              <a:noFill/>
            </a:ln>
            <a:effectLst/>
          </c:spPr>
          <c:invertIfNegative val="0"/>
          <c:dPt>
            <c:idx val="1"/>
            <c:invertIfNegative val="0"/>
            <c:bubble3D val="0"/>
            <c:spPr>
              <a:solidFill>
                <a:schemeClr val="accent4">
                  <a:alpha val="50000"/>
                </a:schemeClr>
              </a:solidFill>
              <a:ln>
                <a:noFill/>
              </a:ln>
              <a:effectLst/>
            </c:spPr>
            <c:extLst xmlns:c16r2="http://schemas.microsoft.com/office/drawing/2015/06/chart">
              <c:ext xmlns:c16="http://schemas.microsoft.com/office/drawing/2014/chart" uri="{C3380CC4-5D6E-409C-BE32-E72D297353CC}">
                <c16:uniqueId val="{00000009-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Sheet1!$E$2:$E$2</c:f>
              <c:numCache>
                <c:formatCode>0</c:formatCode>
                <c:ptCount val="1"/>
                <c:pt idx="0">
                  <c:v>18.615378026919998</c:v>
                </c:pt>
              </c:numCache>
            </c:numRef>
          </c:val>
          <c:extLst xmlns:c16r2="http://schemas.microsoft.com/office/drawing/2015/06/chart">
            <c:ext xmlns:c16="http://schemas.microsoft.com/office/drawing/2014/chart" uri="{C3380CC4-5D6E-409C-BE32-E72D297353CC}">
              <c16:uniqueId val="{00000003-AE21-4293-99AE-370AD1080C16}"/>
            </c:ext>
          </c:extLst>
        </c:ser>
        <c:ser>
          <c:idx val="4"/>
          <c:order val="4"/>
          <c:tx>
            <c:strRef>
              <c:f>Sheet1!#REF!</c:f>
              <c:strCache>
                <c:ptCount val="1"/>
                <c:pt idx="0">
                  <c:v>#REF!</c:v>
                </c:pt>
              </c:strCache>
            </c:strRef>
          </c:tx>
          <c:spPr>
            <a:solidFill>
              <a:schemeClr val="bg1">
                <a:lumMod val="50000"/>
              </a:schemeClr>
            </a:solidFill>
            <a:ln>
              <a:noFill/>
            </a:ln>
            <a:effectLst/>
          </c:spPr>
          <c:invertIfNegative val="0"/>
          <c:cat>
            <c:strRef>
              <c:f>Sheet1!$A$2:$A$2</c:f>
              <c:strCache>
                <c:ptCount val="1"/>
                <c:pt idx="0">
                  <c:v>Companies </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4-AE21-4293-99AE-370AD1080C16}"/>
            </c:ext>
          </c:extLst>
        </c:ser>
        <c:dLbls>
          <c:showLegendKey val="0"/>
          <c:showVal val="0"/>
          <c:showCatName val="0"/>
          <c:showSerName val="0"/>
          <c:showPercent val="0"/>
          <c:showBubbleSize val="0"/>
        </c:dLbls>
        <c:gapWidth val="100"/>
        <c:overlap val="100"/>
        <c:axId val="125708928"/>
        <c:axId val="125727104"/>
      </c:barChart>
      <c:catAx>
        <c:axId val="125708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5727104"/>
        <c:crosses val="autoZero"/>
        <c:auto val="1"/>
        <c:lblAlgn val="ctr"/>
        <c:lblOffset val="100"/>
        <c:noMultiLvlLbl val="0"/>
      </c:catAx>
      <c:valAx>
        <c:axId val="125727104"/>
        <c:scaling>
          <c:orientation val="minMax"/>
          <c:max val="100"/>
        </c:scaling>
        <c:delete val="1"/>
        <c:axPos val="t"/>
        <c:numFmt formatCode="0" sourceLinked="1"/>
        <c:majorTickMark val="none"/>
        <c:minorTickMark val="none"/>
        <c:tickLblPos val="nextTo"/>
        <c:crossAx val="125708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cat>
            <c:numRef>
              <c:f>Sheet1!$A$2:$A$3</c:f>
              <c:numCache>
                <c:formatCode>General</c:formatCode>
                <c:ptCount val="2"/>
              </c:numCache>
            </c:num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94A-4496-93A2-CC566159BA3E}"/>
            </c:ext>
          </c:extLst>
        </c:ser>
        <c:ser>
          <c:idx val="1"/>
          <c:order val="1"/>
          <c:tx>
            <c:strRef>
              <c:f>Sheet1!$C$1</c:f>
              <c:strCache>
                <c:ptCount val="1"/>
                <c:pt idx="0">
                  <c:v>A fair amount</c:v>
                </c:pt>
              </c:strCache>
            </c:strRef>
          </c:tx>
          <c:spPr>
            <a:solidFill>
              <a:srgbClr val="00B0F0"/>
            </a:solidFill>
            <a:ln>
              <a:noFill/>
            </a:ln>
            <a:effectLst/>
          </c:spPr>
          <c:invertIfNegative val="0"/>
          <c:cat>
            <c:numRef>
              <c:f>Sheet1!$A$2:$A$3</c:f>
              <c:numCache>
                <c:formatCode>General</c:formatCode>
                <c:ptCount val="2"/>
              </c:numCache>
            </c:num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1-694A-4496-93A2-CC566159BA3E}"/>
            </c:ext>
          </c:extLst>
        </c:ser>
        <c:ser>
          <c:idx val="2"/>
          <c:order val="2"/>
          <c:tx>
            <c:strRef>
              <c:f>Sheet1!$D$1</c:f>
              <c:strCache>
                <c:ptCount val="1"/>
                <c:pt idx="0">
                  <c:v>Not very much</c:v>
                </c:pt>
              </c:strCache>
            </c:strRef>
          </c:tx>
          <c:spPr>
            <a:solidFill>
              <a:schemeClr val="accent4">
                <a:lumMod val="60000"/>
                <a:lumOff val="40000"/>
              </a:schemeClr>
            </a:solidFill>
            <a:ln>
              <a:noFill/>
            </a:ln>
            <a:effectLst/>
          </c:spPr>
          <c:invertIfNegative val="0"/>
          <c:cat>
            <c:numRef>
              <c:f>Sheet1!$A$2:$A$3</c:f>
              <c:numCache>
                <c:formatCode>General</c:formatCode>
                <c:ptCount val="2"/>
              </c:numCache>
            </c:num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2-694A-4496-93A2-CC566159BA3E}"/>
            </c:ext>
          </c:extLst>
        </c:ser>
        <c:ser>
          <c:idx val="3"/>
          <c:order val="3"/>
          <c:tx>
            <c:strRef>
              <c:f>Sheet1!$E$1</c:f>
              <c:strCache>
                <c:ptCount val="1"/>
                <c:pt idx="0">
                  <c:v>Not at all</c:v>
                </c:pt>
              </c:strCache>
            </c:strRef>
          </c:tx>
          <c:spPr>
            <a:solidFill>
              <a:schemeClr val="accent4"/>
            </a:solidFill>
            <a:ln>
              <a:noFill/>
            </a:ln>
            <a:effectLst/>
          </c:spPr>
          <c:invertIfNegative val="0"/>
          <c:cat>
            <c:numRef>
              <c:f>Sheet1!$A$2:$A$3</c:f>
              <c:numCache>
                <c:formatCode>General</c:formatCode>
                <c:ptCount val="2"/>
              </c:numCache>
            </c:numRef>
          </c:cat>
          <c:val>
            <c:numRef>
              <c:f>Sheet1!$E$2:$E$3</c:f>
              <c:numCache>
                <c:formatCode>General</c:formatCode>
                <c:ptCount val="2"/>
              </c:numCache>
            </c:numRef>
          </c:val>
          <c:extLst xmlns:c16r2="http://schemas.microsoft.com/office/drawing/2015/06/chart">
            <c:ext xmlns:c16="http://schemas.microsoft.com/office/drawing/2014/chart" uri="{C3380CC4-5D6E-409C-BE32-E72D297353CC}">
              <c16:uniqueId val="{00000003-694A-4496-93A2-CC566159BA3E}"/>
            </c:ext>
          </c:extLst>
        </c:ser>
        <c:dLbls>
          <c:showLegendKey val="0"/>
          <c:showVal val="0"/>
          <c:showCatName val="0"/>
          <c:showSerName val="0"/>
          <c:showPercent val="0"/>
          <c:showBubbleSize val="0"/>
        </c:dLbls>
        <c:gapWidth val="150"/>
        <c:overlap val="100"/>
        <c:axId val="125853696"/>
        <c:axId val="125855232"/>
      </c:barChart>
      <c:catAx>
        <c:axId val="125853696"/>
        <c:scaling>
          <c:orientation val="minMax"/>
        </c:scaling>
        <c:delete val="1"/>
        <c:axPos val="l"/>
        <c:numFmt formatCode="General" sourceLinked="1"/>
        <c:majorTickMark val="none"/>
        <c:minorTickMark val="none"/>
        <c:tickLblPos val="nextTo"/>
        <c:crossAx val="125855232"/>
        <c:crosses val="autoZero"/>
        <c:auto val="1"/>
        <c:lblAlgn val="ctr"/>
        <c:lblOffset val="100"/>
        <c:noMultiLvlLbl val="0"/>
      </c:catAx>
      <c:valAx>
        <c:axId val="125855232"/>
        <c:scaling>
          <c:orientation val="minMax"/>
          <c:max val="100"/>
        </c:scaling>
        <c:delete val="1"/>
        <c:axPos val="b"/>
        <c:numFmt formatCode="General" sourceLinked="1"/>
        <c:majorTickMark val="none"/>
        <c:minorTickMark val="none"/>
        <c:tickLblPos val="nextTo"/>
        <c:crossAx val="125853696"/>
        <c:crosses val="autoZero"/>
        <c:crossBetween val="between"/>
      </c:valAx>
      <c:spPr>
        <a:noFill/>
        <a:ln>
          <a:noFill/>
        </a:ln>
        <a:effectLst/>
      </c:spPr>
    </c:plotArea>
    <c:legend>
      <c:legendPos val="b"/>
      <c:layout>
        <c:manualLayout>
          <c:xMode val="edge"/>
          <c:yMode val="edge"/>
          <c:x val="0.29631729822834646"/>
          <c:y val="2.751295305113876E-3"/>
          <c:w val="0.50383561257463505"/>
          <c:h val="0.997248704694886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14897208097417"/>
          <c:y val="3.1493400362951861E-2"/>
          <c:w val="0.52485102791902583"/>
          <c:h val="0.86124598442237676"/>
        </c:manualLayout>
      </c:layout>
      <c:barChart>
        <c:barDir val="bar"/>
        <c:grouping val="stacked"/>
        <c:varyColors val="0"/>
        <c:ser>
          <c:idx val="0"/>
          <c:order val="0"/>
          <c:tx>
            <c:strRef>
              <c:f>Sheet1!$B$1</c:f>
              <c:strCache>
                <c:ptCount val="1"/>
                <c:pt idx="0">
                  <c:v>Very comfortable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Sheet1!$B$2:$B$4</c:f>
              <c:numCache>
                <c:formatCode>0</c:formatCode>
                <c:ptCount val="3"/>
                <c:pt idx="0">
                  <c:v>2.4546116295960001</c:v>
                </c:pt>
                <c:pt idx="1">
                  <c:v>4.5371173138780003</c:v>
                </c:pt>
                <c:pt idx="2">
                  <c:v>12.75293046306</c:v>
                </c:pt>
              </c:numCache>
            </c:numRef>
          </c:val>
          <c:extLst xmlns:c16r2="http://schemas.microsoft.com/office/drawing/2015/06/chart">
            <c:ext xmlns:c16="http://schemas.microsoft.com/office/drawing/2014/chart" uri="{C3380CC4-5D6E-409C-BE32-E72D297353CC}">
              <c16:uniqueId val="{00000000-F96C-40F0-8833-E25439F67E6C}"/>
            </c:ext>
          </c:extLst>
        </c:ser>
        <c:ser>
          <c:idx val="1"/>
          <c:order val="1"/>
          <c:tx>
            <c:strRef>
              <c:f>Sheet1!$C$1</c:f>
              <c:strCache>
                <c:ptCount val="1"/>
                <c:pt idx="0">
                  <c:v>Fairly comfortable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Sheet1!$C$2:$C$4</c:f>
              <c:numCache>
                <c:formatCode>0</c:formatCode>
                <c:ptCount val="3"/>
                <c:pt idx="0">
                  <c:v>27.665620307059999</c:v>
                </c:pt>
                <c:pt idx="1">
                  <c:v>53.021002202139996</c:v>
                </c:pt>
                <c:pt idx="2">
                  <c:v>53.43523400003</c:v>
                </c:pt>
              </c:numCache>
            </c:numRef>
          </c:val>
          <c:extLst xmlns:c16r2="http://schemas.microsoft.com/office/drawing/2015/06/chart">
            <c:ext xmlns:c16="http://schemas.microsoft.com/office/drawing/2014/chart" uri="{C3380CC4-5D6E-409C-BE32-E72D297353CC}">
              <c16:uniqueId val="{00000001-F96C-40F0-8833-E25439F67E6C}"/>
            </c:ext>
          </c:extLst>
        </c:ser>
        <c:ser>
          <c:idx val="2"/>
          <c:order val="2"/>
          <c:tx>
            <c:strRef>
              <c:f>Sheet1!$D$1</c:f>
              <c:strCache>
                <c:ptCount val="1"/>
                <c:pt idx="0">
                  <c:v>Not very comfortable</c:v>
                </c:pt>
              </c:strCache>
            </c:strRef>
          </c:tx>
          <c:spPr>
            <a:solidFill>
              <a:schemeClr val="accent4">
                <a:lumMod val="60000"/>
                <a:lumOff val="40000"/>
              </a:schemeClr>
            </a:solidFill>
            <a:ln>
              <a:noFill/>
            </a:ln>
            <a:effectLst/>
          </c:spPr>
          <c:invertIfNegative val="0"/>
          <c:dPt>
            <c:idx val="2"/>
            <c:invertIfNegative val="0"/>
            <c:bubble3D val="0"/>
            <c:spPr>
              <a:solidFill>
                <a:srgbClr val="FAC76B"/>
              </a:solidFill>
              <a:ln>
                <a:noFill/>
              </a:ln>
              <a:effectLst/>
            </c:spPr>
            <c:extLst xmlns:c16r2="http://schemas.microsoft.com/office/drawing/2015/06/chart">
              <c:ext xmlns:c16="http://schemas.microsoft.com/office/drawing/2014/chart" uri="{C3380CC4-5D6E-409C-BE32-E72D297353CC}">
                <c16:uniqueId val="{00000002-D8BF-4C21-9106-A78B25A2986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Sheet1!$D$2:$D$4</c:f>
              <c:numCache>
                <c:formatCode>0</c:formatCode>
                <c:ptCount val="3"/>
                <c:pt idx="0">
                  <c:v>34.023679189719999</c:v>
                </c:pt>
                <c:pt idx="1">
                  <c:v>29.755076875469999</c:v>
                </c:pt>
                <c:pt idx="2">
                  <c:v>21.75591320849</c:v>
                </c:pt>
              </c:numCache>
            </c:numRef>
          </c:val>
          <c:extLst xmlns:c16r2="http://schemas.microsoft.com/office/drawing/2015/06/chart">
            <c:ext xmlns:c16="http://schemas.microsoft.com/office/drawing/2014/chart" uri="{C3380CC4-5D6E-409C-BE32-E72D297353CC}">
              <c16:uniqueId val="{00000002-F96C-40F0-8833-E25439F67E6C}"/>
            </c:ext>
          </c:extLst>
        </c:ser>
        <c:ser>
          <c:idx val="3"/>
          <c:order val="3"/>
          <c:tx>
            <c:strRef>
              <c:f>Sheet1!$E$1</c:f>
              <c:strCache>
                <c:ptCount val="1"/>
                <c:pt idx="0">
                  <c:v>Not at all comfortable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Sheet1!$E$2:$E$4</c:f>
              <c:numCache>
                <c:formatCode>0</c:formatCode>
                <c:ptCount val="3"/>
                <c:pt idx="0">
                  <c:v>31.304411684160002</c:v>
                </c:pt>
                <c:pt idx="1">
                  <c:v>11.53186169772</c:v>
                </c:pt>
                <c:pt idx="2">
                  <c:v>10.3835303219</c:v>
                </c:pt>
              </c:numCache>
            </c:numRef>
          </c:val>
          <c:extLst xmlns:c16r2="http://schemas.microsoft.com/office/drawing/2015/06/chart">
            <c:ext xmlns:c16="http://schemas.microsoft.com/office/drawing/2014/chart" uri="{C3380CC4-5D6E-409C-BE32-E72D297353CC}">
              <c16:uniqueId val="{00000003-F96C-40F0-8833-E25439F67E6C}"/>
            </c:ext>
          </c:extLst>
        </c:ser>
        <c:ser>
          <c:idx val="4"/>
          <c:order val="4"/>
          <c:tx>
            <c:strRef>
              <c:f>Sheet1!$F$1</c:f>
              <c:strCache>
                <c:ptCount val="1"/>
                <c:pt idx="0">
                  <c:v>Not applicable</c:v>
                </c:pt>
              </c:strCache>
            </c:strRef>
          </c:tx>
          <c:spPr>
            <a:solidFill>
              <a:schemeClr val="bg1">
                <a:lumMod val="65000"/>
              </a:schemeClr>
            </a:solidFill>
            <a:ln>
              <a:noFill/>
            </a:ln>
            <a:effectLst/>
          </c:spPr>
          <c:invertIfNegative val="0"/>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Sheet1!$F$2:$F$4</c:f>
              <c:numCache>
                <c:formatCode>0</c:formatCode>
                <c:ptCount val="3"/>
                <c:pt idx="0">
                  <c:v>3.6683512833909999</c:v>
                </c:pt>
                <c:pt idx="1">
                  <c:v>0.41254036971019997</c:v>
                </c:pt>
                <c:pt idx="2">
                  <c:v>0.31034134252829998</c:v>
                </c:pt>
              </c:numCache>
            </c:numRef>
          </c:val>
          <c:extLst xmlns:c16r2="http://schemas.microsoft.com/office/drawing/2015/06/chart">
            <c:ext xmlns:c16="http://schemas.microsoft.com/office/drawing/2014/chart" uri="{C3380CC4-5D6E-409C-BE32-E72D297353CC}">
              <c16:uniqueId val="{00000005-F96C-40F0-8833-E25439F67E6C}"/>
            </c:ext>
          </c:extLst>
        </c:ser>
        <c:ser>
          <c:idx val="5"/>
          <c:order val="5"/>
          <c:tx>
            <c:strRef>
              <c:f>Sheet1!$G$1</c:f>
              <c:strCache>
                <c:ptCount val="1"/>
                <c:pt idx="0">
                  <c:v>Don’t know</c:v>
                </c:pt>
              </c:strCache>
            </c:strRef>
          </c:tx>
          <c:spPr>
            <a:solidFill>
              <a:schemeClr val="bg1">
                <a:lumMod val="50000"/>
              </a:schemeClr>
            </a:solidFill>
            <a:ln>
              <a:noFill/>
            </a:ln>
            <a:effectLst/>
          </c:spPr>
          <c:invertIfNegative val="0"/>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Sheet1!$G$2:$G$4</c:f>
              <c:numCache>
                <c:formatCode>0</c:formatCode>
                <c:ptCount val="3"/>
                <c:pt idx="0">
                  <c:v>0.8833259060716</c:v>
                </c:pt>
                <c:pt idx="1">
                  <c:v>0.74240154108230005</c:v>
                </c:pt>
                <c:pt idx="2">
                  <c:v>1.3620506639900001</c:v>
                </c:pt>
              </c:numCache>
            </c:numRef>
          </c:val>
          <c:extLst xmlns:c16r2="http://schemas.microsoft.com/office/drawing/2015/06/chart">
            <c:ext xmlns:c16="http://schemas.microsoft.com/office/drawing/2014/chart" uri="{C3380CC4-5D6E-409C-BE32-E72D297353CC}">
              <c16:uniqueId val="{00000006-F96C-40F0-8833-E25439F67E6C}"/>
            </c:ext>
          </c:extLst>
        </c:ser>
        <c:dLbls>
          <c:showLegendKey val="0"/>
          <c:showVal val="0"/>
          <c:showCatName val="0"/>
          <c:showSerName val="0"/>
          <c:showPercent val="0"/>
          <c:showBubbleSize val="0"/>
        </c:dLbls>
        <c:gapWidth val="150"/>
        <c:overlap val="100"/>
        <c:axId val="123574912"/>
        <c:axId val="123580800"/>
      </c:barChart>
      <c:catAx>
        <c:axId val="123574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3580800"/>
        <c:crosses val="autoZero"/>
        <c:auto val="1"/>
        <c:lblAlgn val="ctr"/>
        <c:lblOffset val="100"/>
        <c:noMultiLvlLbl val="0"/>
      </c:catAx>
      <c:valAx>
        <c:axId val="123580800"/>
        <c:scaling>
          <c:orientation val="minMax"/>
          <c:max val="100"/>
        </c:scaling>
        <c:delete val="1"/>
        <c:axPos val="b"/>
        <c:numFmt formatCode="0" sourceLinked="1"/>
        <c:majorTickMark val="none"/>
        <c:minorTickMark val="none"/>
        <c:tickLblPos val="nextTo"/>
        <c:crossAx val="123574912"/>
        <c:crosses val="autoZero"/>
        <c:crossBetween val="between"/>
      </c:valAx>
      <c:spPr>
        <a:noFill/>
        <a:ln>
          <a:noFill/>
        </a:ln>
        <a:effectLst/>
      </c:spPr>
    </c:plotArea>
    <c:legend>
      <c:legendPos val="b"/>
      <c:layout>
        <c:manualLayout>
          <c:xMode val="edge"/>
          <c:yMode val="edge"/>
          <c:x val="0.12808147719029014"/>
          <c:y val="0.92423278514828056"/>
          <c:w val="0.87183198474139068"/>
          <c:h val="5.85889964719275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98083293229932"/>
          <c:y val="3.1493400362951861E-2"/>
          <c:w val="0.51401916706770068"/>
          <c:h val="0.86124598442237676"/>
        </c:manualLayout>
      </c:layout>
      <c:barChart>
        <c:barDir val="bar"/>
        <c:grouping val="stacked"/>
        <c:varyColors val="0"/>
        <c:ser>
          <c:idx val="0"/>
          <c:order val="0"/>
          <c:tx>
            <c:strRef>
              <c:f>Sheet1!$B$1</c:f>
              <c:strCache>
                <c:ptCount val="1"/>
                <c:pt idx="0">
                  <c:v>Very confident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Sheet1!$B$2:$B$4</c:f>
              <c:numCache>
                <c:formatCode>0</c:formatCode>
                <c:ptCount val="3"/>
                <c:pt idx="0">
                  <c:v>0.91063973604240001</c:v>
                </c:pt>
                <c:pt idx="1">
                  <c:v>3.0788319295119999</c:v>
                </c:pt>
                <c:pt idx="2">
                  <c:v>10.37834773937</c:v>
                </c:pt>
              </c:numCache>
            </c:numRef>
          </c:val>
          <c:extLst xmlns:c16r2="http://schemas.microsoft.com/office/drawing/2015/06/chart">
            <c:ext xmlns:c16="http://schemas.microsoft.com/office/drawing/2014/chart" uri="{C3380CC4-5D6E-409C-BE32-E72D297353CC}">
              <c16:uniqueId val="{00000000-95FE-4F81-90D0-CE27F689EF4D}"/>
            </c:ext>
          </c:extLst>
        </c:ser>
        <c:ser>
          <c:idx val="1"/>
          <c:order val="1"/>
          <c:tx>
            <c:strRef>
              <c:f>Sheet1!$C$1</c:f>
              <c:strCache>
                <c:ptCount val="1"/>
                <c:pt idx="0">
                  <c:v>Fairly confident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Sheet1!$C$2:$C$4</c:f>
              <c:numCache>
                <c:formatCode>0</c:formatCode>
                <c:ptCount val="3"/>
                <c:pt idx="0">
                  <c:v>17.05284870365</c:v>
                </c:pt>
                <c:pt idx="1">
                  <c:v>42.748634289180004</c:v>
                </c:pt>
                <c:pt idx="2">
                  <c:v>55.310088531269997</c:v>
                </c:pt>
              </c:numCache>
            </c:numRef>
          </c:val>
          <c:extLst xmlns:c16r2="http://schemas.microsoft.com/office/drawing/2015/06/chart">
            <c:ext xmlns:c16="http://schemas.microsoft.com/office/drawing/2014/chart" uri="{C3380CC4-5D6E-409C-BE32-E72D297353CC}">
              <c16:uniqueId val="{00000001-95FE-4F81-90D0-CE27F689EF4D}"/>
            </c:ext>
          </c:extLst>
        </c:ser>
        <c:ser>
          <c:idx val="2"/>
          <c:order val="2"/>
          <c:tx>
            <c:strRef>
              <c:f>Sheet1!$D$1</c:f>
              <c:strCache>
                <c:ptCount val="1"/>
                <c:pt idx="0">
                  <c:v>Not very confident</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Sheet1!$D$2:$D$4</c:f>
              <c:numCache>
                <c:formatCode>0</c:formatCode>
                <c:ptCount val="3"/>
                <c:pt idx="0">
                  <c:v>36.173623208099997</c:v>
                </c:pt>
                <c:pt idx="1">
                  <c:v>35.765108526650003</c:v>
                </c:pt>
                <c:pt idx="2">
                  <c:v>21.758642516399998</c:v>
                </c:pt>
              </c:numCache>
            </c:numRef>
          </c:val>
          <c:extLst xmlns:c16r2="http://schemas.microsoft.com/office/drawing/2015/06/chart">
            <c:ext xmlns:c16="http://schemas.microsoft.com/office/drawing/2014/chart" uri="{C3380CC4-5D6E-409C-BE32-E72D297353CC}">
              <c16:uniqueId val="{00000002-95FE-4F81-90D0-CE27F689EF4D}"/>
            </c:ext>
          </c:extLst>
        </c:ser>
        <c:ser>
          <c:idx val="3"/>
          <c:order val="3"/>
          <c:tx>
            <c:strRef>
              <c:f>Sheet1!$E$1</c:f>
              <c:strCache>
                <c:ptCount val="1"/>
                <c:pt idx="0">
                  <c:v>Not at all confident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Sheet1!$E$2:$E$4</c:f>
              <c:numCache>
                <c:formatCode>0</c:formatCode>
                <c:ptCount val="3"/>
                <c:pt idx="0">
                  <c:v>38.948537987629997</c:v>
                </c:pt>
                <c:pt idx="1">
                  <c:v>15.13339372443</c:v>
                </c:pt>
                <c:pt idx="2">
                  <c:v>8.9865818439860004</c:v>
                </c:pt>
              </c:numCache>
            </c:numRef>
          </c:val>
          <c:extLst xmlns:c16r2="http://schemas.microsoft.com/office/drawing/2015/06/chart">
            <c:ext xmlns:c16="http://schemas.microsoft.com/office/drawing/2014/chart" uri="{C3380CC4-5D6E-409C-BE32-E72D297353CC}">
              <c16:uniqueId val="{00000003-95FE-4F81-90D0-CE27F689EF4D}"/>
            </c:ext>
          </c:extLst>
        </c:ser>
        <c:ser>
          <c:idx val="4"/>
          <c:order val="4"/>
          <c:tx>
            <c:strRef>
              <c:f>Sheet1!$F$1</c:f>
              <c:strCache>
                <c:ptCount val="1"/>
                <c:pt idx="0">
                  <c:v>Not applicable</c:v>
                </c:pt>
              </c:strCache>
            </c:strRef>
          </c:tx>
          <c:spPr>
            <a:solidFill>
              <a:schemeClr val="bg1">
                <a:lumMod val="65000"/>
              </a:schemeClr>
            </a:solidFill>
            <a:ln>
              <a:noFill/>
            </a:ln>
            <a:effectLst/>
          </c:spPr>
          <c:invertIfNegative val="0"/>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Sheet1!$F$2:$F$4</c:f>
              <c:numCache>
                <c:formatCode>0</c:formatCode>
                <c:ptCount val="3"/>
                <c:pt idx="0">
                  <c:v>5.0943394402670004</c:v>
                </c:pt>
                <c:pt idx="1">
                  <c:v>1.4401253252670001</c:v>
                </c:pt>
                <c:pt idx="2">
                  <c:v>1.258737358638</c:v>
                </c:pt>
              </c:numCache>
            </c:numRef>
          </c:val>
          <c:extLst xmlns:c16r2="http://schemas.microsoft.com/office/drawing/2015/06/chart">
            <c:ext xmlns:c16="http://schemas.microsoft.com/office/drawing/2014/chart" uri="{C3380CC4-5D6E-409C-BE32-E72D297353CC}">
              <c16:uniqueId val="{00000004-95FE-4F81-90D0-CE27F689EF4D}"/>
            </c:ext>
          </c:extLst>
        </c:ser>
        <c:ser>
          <c:idx val="5"/>
          <c:order val="5"/>
          <c:tx>
            <c:strRef>
              <c:f>Sheet1!$G$1</c:f>
              <c:strCache>
                <c:ptCount val="1"/>
                <c:pt idx="0">
                  <c:v>Don’t know</c:v>
                </c:pt>
              </c:strCache>
            </c:strRef>
          </c:tx>
          <c:spPr>
            <a:solidFill>
              <a:schemeClr val="bg1">
                <a:lumMod val="50000"/>
              </a:schemeClr>
            </a:solidFill>
            <a:ln>
              <a:noFill/>
            </a:ln>
            <a:effectLst/>
          </c:spPr>
          <c:invertIfNegative val="0"/>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Sheet1!$G$2:$G$4</c:f>
              <c:numCache>
                <c:formatCode>0</c:formatCode>
                <c:ptCount val="3"/>
                <c:pt idx="0">
                  <c:v>1.820010924313</c:v>
                </c:pt>
                <c:pt idx="1">
                  <c:v>1.8339062049620001</c:v>
                </c:pt>
                <c:pt idx="2">
                  <c:v>2.3076020103419999</c:v>
                </c:pt>
              </c:numCache>
            </c:numRef>
          </c:val>
          <c:extLst xmlns:c16r2="http://schemas.microsoft.com/office/drawing/2015/06/chart">
            <c:ext xmlns:c16="http://schemas.microsoft.com/office/drawing/2014/chart" uri="{C3380CC4-5D6E-409C-BE32-E72D297353CC}">
              <c16:uniqueId val="{00000005-95FE-4F81-90D0-CE27F689EF4D}"/>
            </c:ext>
          </c:extLst>
        </c:ser>
        <c:dLbls>
          <c:showLegendKey val="0"/>
          <c:showVal val="0"/>
          <c:showCatName val="0"/>
          <c:showSerName val="0"/>
          <c:showPercent val="0"/>
          <c:showBubbleSize val="0"/>
        </c:dLbls>
        <c:gapWidth val="150"/>
        <c:overlap val="100"/>
        <c:axId val="125987072"/>
        <c:axId val="125997056"/>
      </c:barChart>
      <c:catAx>
        <c:axId val="12598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5997056"/>
        <c:crosses val="autoZero"/>
        <c:auto val="1"/>
        <c:lblAlgn val="ctr"/>
        <c:lblOffset val="100"/>
        <c:noMultiLvlLbl val="0"/>
      </c:catAx>
      <c:valAx>
        <c:axId val="125997056"/>
        <c:scaling>
          <c:orientation val="minMax"/>
          <c:max val="100"/>
        </c:scaling>
        <c:delete val="1"/>
        <c:axPos val="b"/>
        <c:numFmt formatCode="0" sourceLinked="1"/>
        <c:majorTickMark val="none"/>
        <c:minorTickMark val="none"/>
        <c:tickLblPos val="nextTo"/>
        <c:crossAx val="125987072"/>
        <c:crosses val="autoZero"/>
        <c:crossBetween val="between"/>
      </c:valAx>
      <c:spPr>
        <a:noFill/>
        <a:ln>
          <a:noFill/>
        </a:ln>
        <a:effectLst/>
      </c:spPr>
    </c:plotArea>
    <c:legend>
      <c:legendPos val="b"/>
      <c:layout>
        <c:manualLayout>
          <c:xMode val="edge"/>
          <c:yMode val="edge"/>
          <c:x val="0.12808147719029014"/>
          <c:y val="0.92423278514828056"/>
          <c:w val="0.87183198474139068"/>
          <c:h val="5.85889964719275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7581587827761"/>
          <c:y val="1.2089579061616035E-2"/>
          <c:w val="0.87972007838674326"/>
          <c:h val="0.89567019858958263"/>
        </c:manualLayout>
      </c:layout>
      <c:barChart>
        <c:barDir val="bar"/>
        <c:grouping val="percentStacked"/>
        <c:varyColors val="0"/>
        <c:ser>
          <c:idx val="0"/>
          <c:order val="0"/>
          <c:tx>
            <c:strRef>
              <c:f>Sheet1!$A$2</c:f>
              <c:strCache>
                <c:ptCount val="1"/>
                <c:pt idx="0">
                  <c:v>1 - Very concerned</c:v>
                </c:pt>
              </c:strCache>
            </c:strRef>
          </c:tx>
          <c:spPr>
            <a:solidFill>
              <a:srgbClr val="1179A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Sheet1!$B$2:$C$2</c:f>
              <c:numCache>
                <c:formatCode>0</c:formatCode>
                <c:ptCount val="2"/>
                <c:pt idx="0" formatCode="###0">
                  <c:v>43.461714567389997</c:v>
                </c:pt>
                <c:pt idx="1">
                  <c:v>28.070639676750002</c:v>
                </c:pt>
              </c:numCache>
            </c:numRef>
          </c:val>
          <c:extLst xmlns:c16r2="http://schemas.microsoft.com/office/drawing/2015/06/chart">
            <c:ext xmlns:c16="http://schemas.microsoft.com/office/drawing/2014/chart" uri="{C3380CC4-5D6E-409C-BE32-E72D297353CC}">
              <c16:uniqueId val="{00000001-5B3B-4833-B556-8C82D736AEF4}"/>
            </c:ext>
          </c:extLst>
        </c:ser>
        <c:ser>
          <c:idx val="1"/>
          <c:order val="1"/>
          <c:tx>
            <c:strRef>
              <c:f>Sheet1!$A$3</c:f>
              <c:strCache>
                <c:ptCount val="1"/>
                <c:pt idx="0">
                  <c:v>2</c:v>
                </c:pt>
              </c:strCache>
            </c:strRef>
          </c:tx>
          <c:spPr>
            <a:solidFill>
              <a:srgbClr val="00B0F0"/>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Sheet1!$B$3:$C$3</c:f>
              <c:numCache>
                <c:formatCode>0</c:formatCode>
                <c:ptCount val="2"/>
                <c:pt idx="0" formatCode="###0">
                  <c:v>23.943554162769999</c:v>
                </c:pt>
                <c:pt idx="1">
                  <c:v>35.240238231559999</c:v>
                </c:pt>
              </c:numCache>
            </c:numRef>
          </c:val>
          <c:extLst xmlns:c16r2="http://schemas.microsoft.com/office/drawing/2015/06/chart">
            <c:ext xmlns:c16="http://schemas.microsoft.com/office/drawing/2014/chart" uri="{C3380CC4-5D6E-409C-BE32-E72D297353CC}">
              <c16:uniqueId val="{00000003-5B3B-4833-B556-8C82D736AEF4}"/>
            </c:ext>
          </c:extLst>
        </c:ser>
        <c:ser>
          <c:idx val="2"/>
          <c:order val="2"/>
          <c:tx>
            <c:strRef>
              <c:f>Sheet1!$A$4</c:f>
              <c:strCache>
                <c:ptCount val="1"/>
                <c:pt idx="0">
                  <c:v>3</c:v>
                </c:pt>
              </c:strCache>
            </c:strRef>
          </c:tx>
          <c:spPr>
            <a:solidFill>
              <a:srgbClr val="FFFFFF">
                <a:lumMod val="65000"/>
              </a:srgbClr>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Sheet1!$B$4:$C$4</c:f>
              <c:numCache>
                <c:formatCode>0</c:formatCode>
                <c:ptCount val="2"/>
                <c:pt idx="0" formatCode="###0">
                  <c:v>18.16325984537</c:v>
                </c:pt>
                <c:pt idx="1">
                  <c:v>26.020662254019999</c:v>
                </c:pt>
              </c:numCache>
            </c:numRef>
          </c:val>
          <c:extLst xmlns:c16r2="http://schemas.microsoft.com/office/drawing/2015/06/chart">
            <c:ext xmlns:c16="http://schemas.microsoft.com/office/drawing/2014/chart" uri="{C3380CC4-5D6E-409C-BE32-E72D297353CC}">
              <c16:uniqueId val="{00000005-5B3B-4833-B556-8C82D736AEF4}"/>
            </c:ext>
          </c:extLst>
        </c:ser>
        <c:ser>
          <c:idx val="5"/>
          <c:order val="3"/>
          <c:tx>
            <c:strRef>
              <c:f>Sheet1!$A$7</c:f>
              <c:strCache>
                <c:ptCount val="1"/>
                <c:pt idx="0">
                  <c:v>Unsure</c:v>
                </c:pt>
              </c:strCache>
            </c:strRef>
          </c:tx>
          <c:spPr>
            <a:solidFill>
              <a:srgbClr val="8E8F8F"/>
            </a:solidFill>
            <a:ln w="25400">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EAE-49F1-86BF-94E9F4749EE8}"/>
                </c:ext>
              </c:extLst>
            </c:dLbl>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Sheet1!$B$7:$C$7</c:f>
              <c:numCache>
                <c:formatCode>0</c:formatCode>
                <c:ptCount val="2"/>
                <c:pt idx="0" formatCode="###0">
                  <c:v>0.21991075041739999</c:v>
                </c:pt>
                <c:pt idx="1">
                  <c:v>0.74169785312879999</c:v>
                </c:pt>
              </c:numCache>
            </c:numRef>
          </c:val>
          <c:extLst xmlns:c16r2="http://schemas.microsoft.com/office/drawing/2015/06/chart">
            <c:ext xmlns:c16="http://schemas.microsoft.com/office/drawing/2014/chart" uri="{C3380CC4-5D6E-409C-BE32-E72D297353CC}">
              <c16:uniqueId val="{00000008-5B3B-4833-B556-8C82D736AEF4}"/>
            </c:ext>
          </c:extLst>
        </c:ser>
        <c:ser>
          <c:idx val="3"/>
          <c:order val="4"/>
          <c:tx>
            <c:strRef>
              <c:f>Sheet1!$A$5</c:f>
              <c:strCache>
                <c:ptCount val="1"/>
                <c:pt idx="0">
                  <c:v>4</c:v>
                </c:pt>
              </c:strCache>
            </c:strRef>
          </c:tx>
          <c:spPr>
            <a:solidFill>
              <a:srgbClr val="FAC76B"/>
            </a:solidFill>
            <a:ln w="25400">
              <a:noFill/>
            </a:ln>
            <a:effectLst/>
          </c:spPr>
          <c:invertIfNegative val="0"/>
          <c:dLbls>
            <c:spPr>
              <a:noFill/>
              <a:ln>
                <a:noFill/>
              </a:ln>
              <a:effectLst/>
            </c:spPr>
            <c:txPr>
              <a:bodyPr wrap="square" lIns="38100" tIns="19050" rIns="38100" bIns="19050" anchor="ctr">
                <a:spAutoFit/>
              </a:bodyPr>
              <a:lstStyle/>
              <a:p>
                <a:pPr>
                  <a:defRPr sz="1800" b="1" i="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Sheet1!$B$1:$C$1</c:f>
              <c:strCache>
                <c:ptCount val="2"/>
                <c:pt idx="0">
                  <c:v>Telephone (n=600)</c:v>
                </c:pt>
                <c:pt idx="1">
                  <c:v>Online (n=1000)</c:v>
                </c:pt>
              </c:strCache>
            </c:strRef>
          </c:cat>
          <c:val>
            <c:numRef>
              <c:f>Sheet1!$B$5:$C$5</c:f>
              <c:numCache>
                <c:formatCode>0</c:formatCode>
                <c:ptCount val="2"/>
                <c:pt idx="0" formatCode="###0">
                  <c:v>8.8820962881340009</c:v>
                </c:pt>
                <c:pt idx="1">
                  <c:v>7.6702050745000001</c:v>
                </c:pt>
              </c:numCache>
            </c:numRef>
          </c:val>
          <c:extLst xmlns:c16r2="http://schemas.microsoft.com/office/drawing/2015/06/chart">
            <c:ext xmlns:c16="http://schemas.microsoft.com/office/drawing/2014/chart" uri="{C3380CC4-5D6E-409C-BE32-E72D297353CC}">
              <c16:uniqueId val="{00000001-EEAE-49F1-86BF-94E9F4749EE8}"/>
            </c:ext>
          </c:extLst>
        </c:ser>
        <c:ser>
          <c:idx val="4"/>
          <c:order val="5"/>
          <c:tx>
            <c:strRef>
              <c:f>Sheet1!$A$6</c:f>
              <c:strCache>
                <c:ptCount val="1"/>
                <c:pt idx="0">
                  <c:v>5 - Not concerned at all</c:v>
                </c:pt>
              </c:strCache>
            </c:strRef>
          </c:tx>
          <c:spPr>
            <a:solidFill>
              <a:srgbClr val="F7A10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Sheet1!$B$6:$C$6</c:f>
              <c:numCache>
                <c:formatCode>0</c:formatCode>
                <c:ptCount val="2"/>
                <c:pt idx="0" formatCode="###0">
                  <c:v>5.3294643859170003</c:v>
                </c:pt>
                <c:pt idx="1">
                  <c:v>2.2565569100360001</c:v>
                </c:pt>
              </c:numCache>
            </c:numRef>
          </c:val>
          <c:extLst xmlns:c16r2="http://schemas.microsoft.com/office/drawing/2015/06/chart">
            <c:ext xmlns:c16="http://schemas.microsoft.com/office/drawing/2014/chart" uri="{C3380CC4-5D6E-409C-BE32-E72D297353CC}">
              <c16:uniqueId val="{00000007-5B3B-4833-B556-8C82D736AEF4}"/>
            </c:ext>
          </c:extLst>
        </c:ser>
        <c:dLbls>
          <c:showLegendKey val="0"/>
          <c:showVal val="1"/>
          <c:showCatName val="0"/>
          <c:showSerName val="0"/>
          <c:showPercent val="0"/>
          <c:showBubbleSize val="0"/>
        </c:dLbls>
        <c:gapWidth val="100"/>
        <c:overlap val="100"/>
        <c:axId val="127664512"/>
        <c:axId val="127666048"/>
      </c:barChart>
      <c:catAx>
        <c:axId val="127664512"/>
        <c:scaling>
          <c:orientation val="minMax"/>
        </c:scaling>
        <c:delete val="0"/>
        <c:axPos val="l"/>
        <c:numFmt formatCode="General" sourceLinked="1"/>
        <c:majorTickMark val="out"/>
        <c:minorTickMark val="none"/>
        <c:tickLblPos val="nextTo"/>
        <c:txPr>
          <a:bodyPr/>
          <a:lstStyle/>
          <a:p>
            <a:pPr>
              <a:defRPr sz="1200"/>
            </a:pPr>
            <a:endParaRPr lang="en-US"/>
          </a:p>
        </c:txPr>
        <c:crossAx val="127666048"/>
        <c:crosses val="autoZero"/>
        <c:auto val="1"/>
        <c:lblAlgn val="ctr"/>
        <c:lblOffset val="100"/>
        <c:noMultiLvlLbl val="0"/>
      </c:catAx>
      <c:valAx>
        <c:axId val="127666048"/>
        <c:scaling>
          <c:orientation val="minMax"/>
        </c:scaling>
        <c:delete val="1"/>
        <c:axPos val="b"/>
        <c:title>
          <c:tx>
            <c:rich>
              <a:bodyPr/>
              <a:lstStyle/>
              <a:p>
                <a:pPr>
                  <a:defRPr sz="1600"/>
                </a:pPr>
                <a:r>
                  <a:rPr lang="en-NZ" sz="1600" dirty="0"/>
                  <a:t>%</a:t>
                </a:r>
              </a:p>
            </c:rich>
          </c:tx>
          <c:layout>
            <c:manualLayout>
              <c:xMode val="edge"/>
              <c:yMode val="edge"/>
              <c:x val="0.97742872091674415"/>
              <c:y val="0.81646480727672466"/>
            </c:manualLayout>
          </c:layout>
          <c:overlay val="0"/>
        </c:title>
        <c:numFmt formatCode="0%" sourceLinked="1"/>
        <c:majorTickMark val="out"/>
        <c:minorTickMark val="none"/>
        <c:tickLblPos val="nextTo"/>
        <c:crossAx val="127664512"/>
        <c:crosses val="autoZero"/>
        <c:crossBetween val="between"/>
      </c:valAx>
    </c:plotArea>
    <c:legend>
      <c:legendPos val="b"/>
      <c:layout>
        <c:manualLayout>
          <c:xMode val="edge"/>
          <c:yMode val="edge"/>
          <c:x val="0.29002478653255664"/>
          <c:y val="0.88190266039735299"/>
          <c:w val="0.61572998611183949"/>
          <c:h val="9.1254081095013692E-2"/>
        </c:manualLayout>
      </c:layout>
      <c:overlay val="0"/>
      <c:txPr>
        <a:bodyPr/>
        <a:lstStyle/>
        <a:p>
          <a:pPr>
            <a:defRPr sz="1200"/>
          </a:pPr>
          <a:endParaRPr lang="en-US"/>
        </a:p>
      </c:txPr>
    </c:legend>
    <c:plotVisOnly val="1"/>
    <c:dispBlanksAs val="gap"/>
    <c:showDLblsOverMax val="0"/>
  </c:chart>
  <c:spPr>
    <a:effectLst/>
  </c:spPr>
  <c:txPr>
    <a:bodyPr/>
    <a:lstStyle/>
    <a:p>
      <a:pPr>
        <a:defRPr>
          <a:solidFill>
            <a:srgbClr val="8E8F8F"/>
          </a:solidFill>
          <a:latin typeface="+mn-lt"/>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55369457484022"/>
          <c:y val="5.6115383143961134E-3"/>
          <c:w val="0.88944629618503013"/>
          <c:h val="0.89567019858958263"/>
        </c:manualLayout>
      </c:layout>
      <c:barChart>
        <c:barDir val="bar"/>
        <c:grouping val="percentStacked"/>
        <c:varyColors val="0"/>
        <c:ser>
          <c:idx val="0"/>
          <c:order val="0"/>
          <c:tx>
            <c:strRef>
              <c:f>Sheet1!$A$2</c:f>
              <c:strCache>
                <c:ptCount val="1"/>
                <c:pt idx="0">
                  <c:v>More concerned</c:v>
                </c:pt>
              </c:strCache>
            </c:strRef>
          </c:tx>
          <c:spPr>
            <a:solidFill>
              <a:srgbClr val="1179A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Sheet1!$B$2:$C$2</c:f>
              <c:numCache>
                <c:formatCode>0</c:formatCode>
                <c:ptCount val="2"/>
                <c:pt idx="0" formatCode="###0">
                  <c:v>55.02983591876</c:v>
                </c:pt>
                <c:pt idx="1">
                  <c:v>55.79493776788</c:v>
                </c:pt>
              </c:numCache>
            </c:numRef>
          </c:val>
          <c:extLst xmlns:c16r2="http://schemas.microsoft.com/office/drawing/2015/06/chart">
            <c:ext xmlns:c16="http://schemas.microsoft.com/office/drawing/2014/chart" uri="{C3380CC4-5D6E-409C-BE32-E72D297353CC}">
              <c16:uniqueId val="{00000000-D0FD-47AB-9D8C-9D3517A64A37}"/>
            </c:ext>
          </c:extLst>
        </c:ser>
        <c:ser>
          <c:idx val="1"/>
          <c:order val="1"/>
          <c:tx>
            <c:strRef>
              <c:f>Sheet1!$A$3</c:f>
              <c:strCache>
                <c:ptCount val="1"/>
                <c:pt idx="0">
                  <c:v>Level of concern stayed the same</c:v>
                </c:pt>
              </c:strCache>
            </c:strRef>
          </c:tx>
          <c:spPr>
            <a:solidFill>
              <a:srgbClr val="FFFFFF">
                <a:lumMod val="65000"/>
              </a:srgbClr>
            </a:solidFill>
            <a:ln w="25400">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7-D0FD-47AB-9D8C-9D3517A64A37}"/>
              </c:ext>
            </c:extLst>
          </c:dPt>
          <c:dPt>
            <c:idx val="1"/>
            <c:invertIfNegative val="0"/>
            <c:bubble3D val="0"/>
            <c:extLst xmlns:c16r2="http://schemas.microsoft.com/office/drawing/2015/06/chart">
              <c:ext xmlns:c16="http://schemas.microsoft.com/office/drawing/2014/chart" uri="{C3380CC4-5D6E-409C-BE32-E72D297353CC}">
                <c16:uniqueId val="{00000002-48B7-47DF-AE29-B96AF20BC282}"/>
              </c:ext>
            </c:extLst>
          </c:dPt>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Sheet1!$B$3:$C$3</c:f>
              <c:numCache>
                <c:formatCode>0</c:formatCode>
                <c:ptCount val="2"/>
                <c:pt idx="0" formatCode="###0">
                  <c:v>40.952055682000001</c:v>
                </c:pt>
                <c:pt idx="1">
                  <c:v>35.07706805478</c:v>
                </c:pt>
              </c:numCache>
            </c:numRef>
          </c:val>
          <c:extLst xmlns:c16r2="http://schemas.microsoft.com/office/drawing/2015/06/chart">
            <c:ext xmlns:c16="http://schemas.microsoft.com/office/drawing/2014/chart" uri="{C3380CC4-5D6E-409C-BE32-E72D297353CC}">
              <c16:uniqueId val="{00000001-D0FD-47AB-9D8C-9D3517A64A37}"/>
            </c:ext>
          </c:extLst>
        </c:ser>
        <c:ser>
          <c:idx val="2"/>
          <c:order val="2"/>
          <c:tx>
            <c:strRef>
              <c:f>Sheet1!$A$4</c:f>
              <c:strCache>
                <c:ptCount val="1"/>
                <c:pt idx="0">
                  <c:v>Less concerned</c:v>
                </c:pt>
              </c:strCache>
            </c:strRef>
          </c:tx>
          <c:spPr>
            <a:solidFill>
              <a:srgbClr val="F7A10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Telephone (n=600)</c:v>
                </c:pt>
                <c:pt idx="1">
                  <c:v>Online (n=1000)</c:v>
                </c:pt>
              </c:strCache>
            </c:strRef>
          </c:cat>
          <c:val>
            <c:numRef>
              <c:f>Sheet1!$B$4:$C$4</c:f>
              <c:numCache>
                <c:formatCode>0</c:formatCode>
                <c:ptCount val="2"/>
                <c:pt idx="0" formatCode="###0">
                  <c:v>2.8942664611570001</c:v>
                </c:pt>
                <c:pt idx="1">
                  <c:v>4.2045834962840001</c:v>
                </c:pt>
              </c:numCache>
            </c:numRef>
          </c:val>
          <c:extLst xmlns:c16r2="http://schemas.microsoft.com/office/drawing/2015/06/chart">
            <c:ext xmlns:c16="http://schemas.microsoft.com/office/drawing/2014/chart" uri="{C3380CC4-5D6E-409C-BE32-E72D297353CC}">
              <c16:uniqueId val="{00000002-D0FD-47AB-9D8C-9D3517A64A37}"/>
            </c:ext>
          </c:extLst>
        </c:ser>
        <c:ser>
          <c:idx val="3"/>
          <c:order val="3"/>
          <c:tx>
            <c:strRef>
              <c:f>Sheet1!$A$5</c:f>
              <c:strCache>
                <c:ptCount val="1"/>
                <c:pt idx="0">
                  <c:v>Depends</c:v>
                </c:pt>
              </c:strCache>
            </c:strRef>
          </c:tx>
          <c:spPr>
            <a:solidFill>
              <a:srgbClr val="E7E6E6">
                <a:lumMod val="50000"/>
              </a:srgbClr>
            </a:solidFill>
            <a:ln w="25400">
              <a:noFill/>
            </a:ln>
            <a:effectLst/>
          </c:spPr>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59-4ABB-BADA-DBA0BFF39829}"/>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Sheet1!$B$1:$C$1</c:f>
              <c:strCache>
                <c:ptCount val="2"/>
                <c:pt idx="0">
                  <c:v>Telephone (n=600)</c:v>
                </c:pt>
                <c:pt idx="1">
                  <c:v>Online (n=1000)</c:v>
                </c:pt>
              </c:strCache>
            </c:strRef>
          </c:cat>
          <c:val>
            <c:numRef>
              <c:f>Sheet1!$B$5:$C$5</c:f>
              <c:numCache>
                <c:formatCode>0</c:formatCode>
                <c:ptCount val="2"/>
                <c:pt idx="0" formatCode="###0">
                  <c:v>0.45923701641760001</c:v>
                </c:pt>
                <c:pt idx="1">
                  <c:v>3.8801446175500001</c:v>
                </c:pt>
              </c:numCache>
            </c:numRef>
          </c:val>
          <c:extLst xmlns:c16r2="http://schemas.microsoft.com/office/drawing/2015/06/chart">
            <c:ext xmlns:c16="http://schemas.microsoft.com/office/drawing/2014/chart" uri="{C3380CC4-5D6E-409C-BE32-E72D297353CC}">
              <c16:uniqueId val="{00000003-D0FD-47AB-9D8C-9D3517A64A37}"/>
            </c:ext>
          </c:extLst>
        </c:ser>
        <c:ser>
          <c:idx val="4"/>
          <c:order val="4"/>
          <c:tx>
            <c:strRef>
              <c:f>Sheet1!$A$6</c:f>
              <c:strCache>
                <c:ptCount val="1"/>
                <c:pt idx="0">
                  <c:v>Unsure</c:v>
                </c:pt>
              </c:strCache>
            </c:strRef>
          </c:tx>
          <c:spPr>
            <a:solidFill>
              <a:srgbClr val="E7E6E6">
                <a:lumMod val="10000"/>
              </a:srgbClr>
            </a:solidFill>
            <a:ln w="25400">
              <a:noFill/>
            </a:ln>
            <a:effectLst/>
          </c:spPr>
          <c:invertIfNegative val="0"/>
          <c:dLbls>
            <c:delete val="1"/>
          </c:dLbls>
          <c:cat>
            <c:strRef>
              <c:f>Sheet1!$B$1:$C$1</c:f>
              <c:strCache>
                <c:ptCount val="2"/>
                <c:pt idx="0">
                  <c:v>Telephone (n=600)</c:v>
                </c:pt>
                <c:pt idx="1">
                  <c:v>Online (n=1000)</c:v>
                </c:pt>
              </c:strCache>
            </c:strRef>
          </c:cat>
          <c:val>
            <c:numRef>
              <c:f>Sheet1!$B$6:$C$6</c:f>
              <c:numCache>
                <c:formatCode>0</c:formatCode>
                <c:ptCount val="2"/>
                <c:pt idx="0" formatCode="###0">
                  <c:v>0.66460492166910001</c:v>
                </c:pt>
                <c:pt idx="1">
                  <c:v>1.043266063498</c:v>
                </c:pt>
              </c:numCache>
            </c:numRef>
          </c:val>
          <c:extLst xmlns:c16r2="http://schemas.microsoft.com/office/drawing/2015/06/chart">
            <c:ext xmlns:c16="http://schemas.microsoft.com/office/drawing/2014/chart" uri="{C3380CC4-5D6E-409C-BE32-E72D297353CC}">
              <c16:uniqueId val="{00000004-D0FD-47AB-9D8C-9D3517A64A37}"/>
            </c:ext>
          </c:extLst>
        </c:ser>
        <c:dLbls>
          <c:showLegendKey val="0"/>
          <c:showVal val="1"/>
          <c:showCatName val="0"/>
          <c:showSerName val="0"/>
          <c:showPercent val="0"/>
          <c:showBubbleSize val="0"/>
        </c:dLbls>
        <c:gapWidth val="100"/>
        <c:overlap val="100"/>
        <c:axId val="127820928"/>
        <c:axId val="127822464"/>
      </c:barChart>
      <c:catAx>
        <c:axId val="127820928"/>
        <c:scaling>
          <c:orientation val="minMax"/>
        </c:scaling>
        <c:delete val="0"/>
        <c:axPos val="l"/>
        <c:numFmt formatCode="General" sourceLinked="1"/>
        <c:majorTickMark val="out"/>
        <c:minorTickMark val="none"/>
        <c:tickLblPos val="nextTo"/>
        <c:txPr>
          <a:bodyPr/>
          <a:lstStyle/>
          <a:p>
            <a:pPr>
              <a:defRPr sz="1200"/>
            </a:pPr>
            <a:endParaRPr lang="en-US"/>
          </a:p>
        </c:txPr>
        <c:crossAx val="127822464"/>
        <c:crosses val="autoZero"/>
        <c:auto val="1"/>
        <c:lblAlgn val="ctr"/>
        <c:lblOffset val="100"/>
        <c:noMultiLvlLbl val="0"/>
      </c:catAx>
      <c:valAx>
        <c:axId val="127822464"/>
        <c:scaling>
          <c:orientation val="minMax"/>
        </c:scaling>
        <c:delete val="1"/>
        <c:axPos val="b"/>
        <c:title>
          <c:tx>
            <c:rich>
              <a:bodyPr/>
              <a:lstStyle/>
              <a:p>
                <a:pPr>
                  <a:defRPr sz="1600"/>
                </a:pPr>
                <a:r>
                  <a:rPr lang="en-NZ" sz="1600" dirty="0"/>
                  <a:t>%</a:t>
                </a:r>
              </a:p>
            </c:rich>
          </c:tx>
          <c:layout>
            <c:manualLayout>
              <c:xMode val="edge"/>
              <c:yMode val="edge"/>
              <c:x val="0.97742872091674415"/>
              <c:y val="0.81646480727672466"/>
            </c:manualLayout>
          </c:layout>
          <c:overlay val="0"/>
        </c:title>
        <c:numFmt formatCode="0%" sourceLinked="1"/>
        <c:majorTickMark val="out"/>
        <c:minorTickMark val="none"/>
        <c:tickLblPos val="nextTo"/>
        <c:crossAx val="127820928"/>
        <c:crosses val="autoZero"/>
        <c:crossBetween val="between"/>
      </c:valAx>
    </c:plotArea>
    <c:legend>
      <c:legendPos val="b"/>
      <c:layout>
        <c:manualLayout>
          <c:xMode val="edge"/>
          <c:yMode val="edge"/>
          <c:x val="0.16490385093361012"/>
          <c:y val="0.90857910142403886"/>
          <c:w val="0.7817922798050867"/>
          <c:h val="9.1254081095013692E-2"/>
        </c:manualLayout>
      </c:layout>
      <c:overlay val="0"/>
      <c:txPr>
        <a:bodyPr/>
        <a:lstStyle/>
        <a:p>
          <a:pPr>
            <a:defRPr sz="1200"/>
          </a:pPr>
          <a:endParaRPr lang="en-US"/>
        </a:p>
      </c:txPr>
    </c:legend>
    <c:plotVisOnly val="1"/>
    <c:dispBlanksAs val="gap"/>
    <c:showDLblsOverMax val="0"/>
  </c:chart>
  <c:spPr>
    <a:effectLst/>
  </c:spPr>
  <c:txPr>
    <a:bodyPr/>
    <a:lstStyle/>
    <a:p>
      <a:pPr>
        <a:defRPr>
          <a:solidFill>
            <a:srgbClr val="8E8F8F"/>
          </a:solidFill>
          <a:latin typeface="+mn-lt"/>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5962588956734"/>
          <c:y val="7.1948522557432643E-2"/>
          <c:w val="0.76154037411043263"/>
          <c:h val="0.85610295488513477"/>
        </c:manualLayout>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dPt>
            <c:idx val="1"/>
            <c:invertIfNegative val="0"/>
            <c:bubble3D val="0"/>
            <c:spPr>
              <a:solidFill>
                <a:schemeClr val="tx1">
                  <a:alpha val="50000"/>
                </a:schemeClr>
              </a:solidFill>
              <a:ln>
                <a:noFill/>
              </a:ln>
              <a:effectLst/>
            </c:spPr>
            <c:extLst xmlns:c16r2="http://schemas.microsoft.com/office/drawing/2015/06/chart">
              <c:ext xmlns:c16="http://schemas.microsoft.com/office/drawing/2014/chart" uri="{C3380CC4-5D6E-409C-BE32-E72D297353CC}">
                <c16:uniqueId val="{00000006-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Sheet1!$B$2:$B$2</c:f>
              <c:numCache>
                <c:formatCode>0</c:formatCode>
                <c:ptCount val="1"/>
                <c:pt idx="0">
                  <c:v>10</c:v>
                </c:pt>
              </c:numCache>
            </c:numRef>
          </c:val>
          <c:extLst xmlns:c16r2="http://schemas.microsoft.com/office/drawing/2015/06/chart">
            <c:ext xmlns:c16="http://schemas.microsoft.com/office/drawing/2014/chart" uri="{C3380CC4-5D6E-409C-BE32-E72D297353CC}">
              <c16:uniqueId val="{00000000-74F2-4F4E-865F-2396D4B51505}"/>
            </c:ext>
          </c:extLst>
        </c:ser>
        <c:ser>
          <c:idx val="1"/>
          <c:order val="1"/>
          <c:tx>
            <c:strRef>
              <c:f>Sheet1!$C$1</c:f>
              <c:strCache>
                <c:ptCount val="1"/>
                <c:pt idx="0">
                  <c:v>A fair amount</c:v>
                </c:pt>
              </c:strCache>
            </c:strRef>
          </c:tx>
          <c:spPr>
            <a:solidFill>
              <a:srgbClr val="00B0F0"/>
            </a:solidFill>
            <a:ln>
              <a:noFill/>
            </a:ln>
            <a:effectLst/>
          </c:spPr>
          <c:invertIfNegative val="0"/>
          <c:dPt>
            <c:idx val="1"/>
            <c:invertIfNegative val="0"/>
            <c:bubble3D val="0"/>
            <c:spPr>
              <a:solidFill>
                <a:srgbClr val="00B0F0">
                  <a:alpha val="50000"/>
                </a:srgbClr>
              </a:solidFill>
              <a:ln>
                <a:noFill/>
              </a:ln>
              <a:effectLst/>
            </c:spPr>
            <c:extLst xmlns:c16r2="http://schemas.microsoft.com/office/drawing/2015/06/chart">
              <c:ext xmlns:c16="http://schemas.microsoft.com/office/drawing/2014/chart" uri="{C3380CC4-5D6E-409C-BE32-E72D297353CC}">
                <c16:uniqueId val="{00000007-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Sheet1!$C$2:$C$2</c:f>
              <c:numCache>
                <c:formatCode>0</c:formatCode>
                <c:ptCount val="1"/>
                <c:pt idx="0">
                  <c:v>46</c:v>
                </c:pt>
              </c:numCache>
            </c:numRef>
          </c:val>
          <c:extLst xmlns:c16r2="http://schemas.microsoft.com/office/drawing/2015/06/chart">
            <c:ext xmlns:c16="http://schemas.microsoft.com/office/drawing/2014/chart" uri="{C3380CC4-5D6E-409C-BE32-E72D297353CC}">
              <c16:uniqueId val="{00000001-74F2-4F4E-865F-2396D4B51505}"/>
            </c:ext>
          </c:extLst>
        </c:ser>
        <c:ser>
          <c:idx val="4"/>
          <c:order val="2"/>
          <c:tx>
            <c:strRef>
              <c:f>Sheet1!$D$1</c:f>
              <c:strCache>
                <c:ptCount val="1"/>
                <c:pt idx="0">
                  <c:v>Not very much</c:v>
                </c:pt>
              </c:strCache>
            </c:strRef>
          </c:tx>
          <c:spPr>
            <a:solidFill>
              <a:schemeClr val="bg1">
                <a:lumMod val="50000"/>
              </a:schemeClr>
            </a:solidFill>
            <a:ln>
              <a:noFill/>
            </a:ln>
            <a:effectLst/>
          </c:spPr>
          <c:invertIfNegative val="0"/>
          <c:dPt>
            <c:idx val="0"/>
            <c:invertIfNegative val="0"/>
            <c:bubble3D val="0"/>
            <c:spPr>
              <a:solidFill>
                <a:srgbClr val="FAC76B"/>
              </a:solidFill>
              <a:ln>
                <a:noFill/>
              </a:ln>
              <a:effectLst/>
            </c:spPr>
            <c:extLst xmlns:c16r2="http://schemas.microsoft.com/office/drawing/2015/06/chart">
              <c:ext xmlns:c16="http://schemas.microsoft.com/office/drawing/2014/chart" uri="{C3380CC4-5D6E-409C-BE32-E72D297353CC}">
                <c16:uniqueId val="{00000008-A577-4BCC-8BA2-4DD50DC437E0}"/>
              </c:ext>
            </c:extLst>
          </c:dPt>
          <c:dPt>
            <c:idx val="1"/>
            <c:invertIfNegative val="0"/>
            <c:bubble3D val="0"/>
            <c:spPr>
              <a:solidFill>
                <a:srgbClr val="FAC76B">
                  <a:alpha val="50000"/>
                </a:srgbClr>
              </a:solidFill>
              <a:ln>
                <a:noFill/>
              </a:ln>
              <a:effectLst/>
            </c:spPr>
            <c:extLst xmlns:c16r2="http://schemas.microsoft.com/office/drawing/2015/06/chart">
              <c:ext xmlns:c16="http://schemas.microsoft.com/office/drawing/2014/chart" uri="{C3380CC4-5D6E-409C-BE32-E72D297353CC}">
                <c16:uniqueId val="{00000005-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Sheet1!$D$2:$D$2</c:f>
              <c:numCache>
                <c:formatCode>0</c:formatCode>
                <c:ptCount val="1"/>
                <c:pt idx="0">
                  <c:v>30</c:v>
                </c:pt>
              </c:numCache>
            </c:numRef>
          </c:val>
          <c:extLst xmlns:c16r2="http://schemas.microsoft.com/office/drawing/2015/06/chart">
            <c:ext xmlns:c16="http://schemas.microsoft.com/office/drawing/2014/chart" uri="{C3380CC4-5D6E-409C-BE32-E72D297353CC}">
              <c16:uniqueId val="{00000004-74F2-4F4E-865F-2396D4B51505}"/>
            </c:ext>
          </c:extLst>
        </c:ser>
        <c:ser>
          <c:idx val="2"/>
          <c:order val="3"/>
          <c:tx>
            <c:strRef>
              <c:f>Sheet1!$E$1</c:f>
              <c:strCache>
                <c:ptCount val="1"/>
                <c:pt idx="0">
                  <c:v>Not at all</c:v>
                </c:pt>
              </c:strCache>
            </c:strRef>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A577-4BCC-8BA2-4DD50DC437E0}"/>
              </c:ext>
            </c:extLst>
          </c:dPt>
          <c:dPt>
            <c:idx val="1"/>
            <c:invertIfNegative val="0"/>
            <c:bubble3D val="0"/>
            <c:spPr>
              <a:solidFill>
                <a:schemeClr val="accent4">
                  <a:alpha val="50000"/>
                </a:schemeClr>
              </a:solidFill>
              <a:ln>
                <a:noFill/>
              </a:ln>
              <a:effectLst/>
            </c:spPr>
            <c:extLst xmlns:c16r2="http://schemas.microsoft.com/office/drawing/2015/06/chart">
              <c:ext xmlns:c16="http://schemas.microsoft.com/office/drawing/2014/chart" uri="{C3380CC4-5D6E-409C-BE32-E72D297353CC}">
                <c16:uniqueId val="{00000008-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Sheet1!$E$2:$E$2</c:f>
              <c:numCache>
                <c:formatCode>0</c:formatCode>
                <c:ptCount val="1"/>
                <c:pt idx="0">
                  <c:v>14</c:v>
                </c:pt>
              </c:numCache>
            </c:numRef>
          </c:val>
          <c:extLst xmlns:c16r2="http://schemas.microsoft.com/office/drawing/2015/06/chart">
            <c:ext xmlns:c16="http://schemas.microsoft.com/office/drawing/2014/chart" uri="{C3380CC4-5D6E-409C-BE32-E72D297353CC}">
              <c16:uniqueId val="{00000002-74F2-4F4E-865F-2396D4B51505}"/>
            </c:ext>
          </c:extLst>
        </c:ser>
        <c:dLbls>
          <c:showLegendKey val="0"/>
          <c:showVal val="0"/>
          <c:showCatName val="0"/>
          <c:showSerName val="0"/>
          <c:showPercent val="0"/>
          <c:showBubbleSize val="0"/>
        </c:dLbls>
        <c:gapWidth val="100"/>
        <c:overlap val="100"/>
        <c:axId val="128027648"/>
        <c:axId val="128037632"/>
      </c:barChart>
      <c:catAx>
        <c:axId val="128027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8037632"/>
        <c:crosses val="autoZero"/>
        <c:auto val="1"/>
        <c:lblAlgn val="ctr"/>
        <c:lblOffset val="100"/>
        <c:noMultiLvlLbl val="0"/>
      </c:catAx>
      <c:valAx>
        <c:axId val="128037632"/>
        <c:scaling>
          <c:orientation val="minMax"/>
          <c:max val="100"/>
        </c:scaling>
        <c:delete val="1"/>
        <c:axPos val="t"/>
        <c:numFmt formatCode="0" sourceLinked="1"/>
        <c:majorTickMark val="none"/>
        <c:minorTickMark val="none"/>
        <c:tickLblPos val="nextTo"/>
        <c:crossAx val="128027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73184983184121"/>
          <c:y val="5.5453817449526113E-2"/>
          <c:w val="0.7869150246199228"/>
          <c:h val="0.88354698335599502"/>
        </c:manualLayout>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dPt>
            <c:idx val="1"/>
            <c:invertIfNegative val="0"/>
            <c:bubble3D val="0"/>
            <c:spPr>
              <a:solidFill>
                <a:schemeClr val="tx1">
                  <a:alpha val="50000"/>
                </a:schemeClr>
              </a:solidFill>
              <a:ln>
                <a:noFill/>
              </a:ln>
              <a:effectLst/>
            </c:spPr>
            <c:extLst xmlns:c16r2="http://schemas.microsoft.com/office/drawing/2015/06/chart">
              <c:ext xmlns:c16="http://schemas.microsoft.com/office/drawing/2014/chart" uri="{C3380CC4-5D6E-409C-BE32-E72D297353CC}">
                <c16:uniqueId val="{00000006-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Sheet1!$B$2:$B$2</c:f>
              <c:numCache>
                <c:formatCode>0</c:formatCode>
                <c:ptCount val="1"/>
                <c:pt idx="0">
                  <c:v>2.4852747940639999</c:v>
                </c:pt>
              </c:numCache>
            </c:numRef>
          </c:val>
          <c:extLst xmlns:c16r2="http://schemas.microsoft.com/office/drawing/2015/06/chart">
            <c:ext xmlns:c16="http://schemas.microsoft.com/office/drawing/2014/chart" uri="{C3380CC4-5D6E-409C-BE32-E72D297353CC}">
              <c16:uniqueId val="{00000000-AE21-4293-99AE-370AD1080C16}"/>
            </c:ext>
          </c:extLst>
        </c:ser>
        <c:ser>
          <c:idx val="1"/>
          <c:order val="1"/>
          <c:tx>
            <c:strRef>
              <c:f>Sheet1!$C$1</c:f>
              <c:strCache>
                <c:ptCount val="1"/>
                <c:pt idx="0">
                  <c:v>A fair amount</c:v>
                </c:pt>
              </c:strCache>
            </c:strRef>
          </c:tx>
          <c:spPr>
            <a:solidFill>
              <a:srgbClr val="00B0F0"/>
            </a:solidFill>
            <a:ln>
              <a:noFill/>
            </a:ln>
            <a:effectLst/>
          </c:spPr>
          <c:invertIfNegative val="0"/>
          <c:dPt>
            <c:idx val="1"/>
            <c:invertIfNegative val="0"/>
            <c:bubble3D val="0"/>
            <c:spPr>
              <a:solidFill>
                <a:srgbClr val="00B0F0">
                  <a:alpha val="50000"/>
                </a:srgbClr>
              </a:solidFill>
              <a:ln>
                <a:noFill/>
              </a:ln>
              <a:effectLst/>
            </c:spPr>
            <c:extLst xmlns:c16r2="http://schemas.microsoft.com/office/drawing/2015/06/chart">
              <c:ext xmlns:c16="http://schemas.microsoft.com/office/drawing/2014/chart" uri="{C3380CC4-5D6E-409C-BE32-E72D297353CC}">
                <c16:uniqueId val="{00000007-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Sheet1!$C$2:$C$2</c:f>
              <c:numCache>
                <c:formatCode>0</c:formatCode>
                <c:ptCount val="1"/>
                <c:pt idx="0">
                  <c:v>29</c:v>
                </c:pt>
              </c:numCache>
            </c:numRef>
          </c:val>
          <c:extLst xmlns:c16r2="http://schemas.microsoft.com/office/drawing/2015/06/chart">
            <c:ext xmlns:c16="http://schemas.microsoft.com/office/drawing/2014/chart" uri="{C3380CC4-5D6E-409C-BE32-E72D297353CC}">
              <c16:uniqueId val="{00000001-AE21-4293-99AE-370AD1080C16}"/>
            </c:ext>
          </c:extLst>
        </c:ser>
        <c:ser>
          <c:idx val="2"/>
          <c:order val="2"/>
          <c:tx>
            <c:strRef>
              <c:f>Sheet1!$D$1</c:f>
              <c:strCache>
                <c:ptCount val="1"/>
                <c:pt idx="0">
                  <c:v>Not very much</c:v>
                </c:pt>
              </c:strCache>
            </c:strRef>
          </c:tx>
          <c:spPr>
            <a:solidFill>
              <a:schemeClr val="accent4">
                <a:lumMod val="60000"/>
                <a:lumOff val="40000"/>
              </a:schemeClr>
            </a:solidFill>
            <a:ln>
              <a:noFill/>
            </a:ln>
            <a:effectLst/>
          </c:spPr>
          <c:invertIfNegative val="0"/>
          <c:dPt>
            <c:idx val="1"/>
            <c:invertIfNegative val="0"/>
            <c:bubble3D val="0"/>
            <c:spPr>
              <a:solidFill>
                <a:schemeClr val="accent4">
                  <a:lumMod val="60000"/>
                  <a:lumOff val="40000"/>
                  <a:alpha val="50000"/>
                </a:schemeClr>
              </a:solidFill>
              <a:ln>
                <a:noFill/>
              </a:ln>
              <a:effectLst/>
            </c:spPr>
            <c:extLst xmlns:c16r2="http://schemas.microsoft.com/office/drawing/2015/06/chart">
              <c:ext xmlns:c16="http://schemas.microsoft.com/office/drawing/2014/chart" uri="{C3380CC4-5D6E-409C-BE32-E72D297353CC}">
                <c16:uniqueId val="{00000008-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Sheet1!$D$2:$D$2</c:f>
              <c:numCache>
                <c:formatCode>0</c:formatCode>
                <c:ptCount val="1"/>
                <c:pt idx="0">
                  <c:v>43</c:v>
                </c:pt>
              </c:numCache>
            </c:numRef>
          </c:val>
          <c:extLst xmlns:c16r2="http://schemas.microsoft.com/office/drawing/2015/06/chart">
            <c:ext xmlns:c16="http://schemas.microsoft.com/office/drawing/2014/chart" uri="{C3380CC4-5D6E-409C-BE32-E72D297353CC}">
              <c16:uniqueId val="{00000002-AE21-4293-99AE-370AD1080C16}"/>
            </c:ext>
          </c:extLst>
        </c:ser>
        <c:ser>
          <c:idx val="3"/>
          <c:order val="3"/>
          <c:tx>
            <c:strRef>
              <c:f>Sheet1!$E$1</c:f>
              <c:strCache>
                <c:ptCount val="1"/>
                <c:pt idx="0">
                  <c:v>Not at all</c:v>
                </c:pt>
              </c:strCache>
            </c:strRef>
          </c:tx>
          <c:spPr>
            <a:solidFill>
              <a:schemeClr val="accent4"/>
            </a:solidFill>
            <a:ln>
              <a:noFill/>
            </a:ln>
            <a:effectLst/>
          </c:spPr>
          <c:invertIfNegative val="0"/>
          <c:dPt>
            <c:idx val="1"/>
            <c:invertIfNegative val="0"/>
            <c:bubble3D val="0"/>
            <c:spPr>
              <a:solidFill>
                <a:schemeClr val="accent4">
                  <a:alpha val="50000"/>
                </a:schemeClr>
              </a:solidFill>
              <a:ln>
                <a:noFill/>
              </a:ln>
              <a:effectLst/>
            </c:spPr>
            <c:extLst xmlns:c16r2="http://schemas.microsoft.com/office/drawing/2015/06/chart">
              <c:ext xmlns:c16="http://schemas.microsoft.com/office/drawing/2014/chart" uri="{C3380CC4-5D6E-409C-BE32-E72D297353CC}">
                <c16:uniqueId val="{00000009-AE21-4293-99AE-370AD1080C16}"/>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Companies </c:v>
                </c:pt>
              </c:strCache>
            </c:strRef>
          </c:cat>
          <c:val>
            <c:numRef>
              <c:f>Sheet1!$E$2:$E$2</c:f>
              <c:numCache>
                <c:formatCode>0</c:formatCode>
                <c:ptCount val="1"/>
                <c:pt idx="0">
                  <c:v>25</c:v>
                </c:pt>
              </c:numCache>
            </c:numRef>
          </c:val>
          <c:extLst xmlns:c16r2="http://schemas.microsoft.com/office/drawing/2015/06/chart">
            <c:ext xmlns:c16="http://schemas.microsoft.com/office/drawing/2014/chart" uri="{C3380CC4-5D6E-409C-BE32-E72D297353CC}">
              <c16:uniqueId val="{00000003-AE21-4293-99AE-370AD1080C16}"/>
            </c:ext>
          </c:extLst>
        </c:ser>
        <c:dLbls>
          <c:showLegendKey val="0"/>
          <c:showVal val="0"/>
          <c:showCatName val="0"/>
          <c:showSerName val="0"/>
          <c:showPercent val="0"/>
          <c:showBubbleSize val="0"/>
        </c:dLbls>
        <c:gapWidth val="100"/>
        <c:overlap val="100"/>
        <c:axId val="136733824"/>
        <c:axId val="136735360"/>
        <c:extLst xmlns:c16r2="http://schemas.microsoft.com/office/drawing/2015/06/chart">
          <c:ext xmlns:c15="http://schemas.microsoft.com/office/drawing/2012/chart" uri="{02D57815-91ED-43cb-92C2-25804820EDAC}">
            <c15:filteredBarSeries>
              <c15:ser>
                <c:idx val="4"/>
                <c:order val="4"/>
                <c:tx>
                  <c:strRef>
                    <c:extLst>
                      <c:ext uri="{02D57815-91ED-43cb-92C2-25804820EDAC}">
                        <c15:formulaRef>
                          <c15:sqref>Sheet1!#REF!</c15:sqref>
                        </c15:formulaRef>
                      </c:ext>
                    </c:extLst>
                    <c:strCache>
                      <c:ptCount val="1"/>
                      <c:pt idx="0">
                        <c:v>#REF!</c:v>
                      </c:pt>
                    </c:strCache>
                  </c:strRef>
                </c:tx>
                <c:spPr>
                  <a:solidFill>
                    <a:schemeClr val="bg1">
                      <a:lumMod val="50000"/>
                    </a:schemeClr>
                  </a:solidFill>
                  <a:ln>
                    <a:noFill/>
                  </a:ln>
                  <a:effectLst/>
                </c:spPr>
                <c:invertIfNegative val="0"/>
                <c:cat>
                  <c:strRef>
                    <c:extLst>
                      <c:ext uri="{02D57815-91ED-43cb-92C2-25804820EDAC}">
                        <c15:formulaRef>
                          <c15:sqref>Sheet1!$A$2:$A$2</c15:sqref>
                        </c15:formulaRef>
                      </c:ext>
                    </c:extLst>
                    <c:strCache>
                      <c:ptCount val="1"/>
                      <c:pt idx="0">
                        <c:v>Companies </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4-AE21-4293-99AE-370AD1080C16}"/>
                  </c:ext>
                </c:extLst>
              </c15:ser>
            </c15:filteredBarSeries>
          </c:ext>
        </c:extLst>
      </c:barChart>
      <c:catAx>
        <c:axId val="136733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36735360"/>
        <c:crosses val="autoZero"/>
        <c:auto val="1"/>
        <c:lblAlgn val="ctr"/>
        <c:lblOffset val="100"/>
        <c:noMultiLvlLbl val="0"/>
      </c:catAx>
      <c:valAx>
        <c:axId val="136735360"/>
        <c:scaling>
          <c:orientation val="minMax"/>
          <c:max val="100"/>
        </c:scaling>
        <c:delete val="1"/>
        <c:axPos val="t"/>
        <c:numFmt formatCode="0" sourceLinked="1"/>
        <c:majorTickMark val="none"/>
        <c:minorTickMark val="none"/>
        <c:tickLblPos val="nextTo"/>
        <c:crossAx val="136733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cat>
            <c:numRef>
              <c:f>Sheet1!$A$2:$A$3</c:f>
              <c:numCache>
                <c:formatCode>General</c:formatCode>
                <c:ptCount val="2"/>
              </c:numCache>
            </c:numRef>
          </c:cat>
          <c:val>
            <c:numRef>
              <c:f>Sheet1!$B$2:$B$3</c:f>
              <c:numCache>
                <c:formatCode>General</c:formatCode>
                <c:ptCount val="2"/>
              </c:numCache>
            </c:numRef>
          </c:val>
          <c:extLst xmlns:c16r2="http://schemas.microsoft.com/office/drawing/2015/06/chart">
            <c:ext xmlns:c16="http://schemas.microsoft.com/office/drawing/2014/chart" uri="{C3380CC4-5D6E-409C-BE32-E72D297353CC}">
              <c16:uniqueId val="{00000000-694A-4496-93A2-CC566159BA3E}"/>
            </c:ext>
          </c:extLst>
        </c:ser>
        <c:ser>
          <c:idx val="1"/>
          <c:order val="1"/>
          <c:tx>
            <c:strRef>
              <c:f>Sheet1!$C$1</c:f>
              <c:strCache>
                <c:ptCount val="1"/>
                <c:pt idx="0">
                  <c:v>A fair amount</c:v>
                </c:pt>
              </c:strCache>
            </c:strRef>
          </c:tx>
          <c:spPr>
            <a:solidFill>
              <a:srgbClr val="00B0F0"/>
            </a:solidFill>
            <a:ln>
              <a:noFill/>
            </a:ln>
            <a:effectLst/>
          </c:spPr>
          <c:invertIfNegative val="0"/>
          <c:cat>
            <c:numRef>
              <c:f>Sheet1!$A$2:$A$3</c:f>
              <c:numCache>
                <c:formatCode>General</c:formatCode>
                <c:ptCount val="2"/>
              </c:numCache>
            </c:numRef>
          </c:cat>
          <c:val>
            <c:numRef>
              <c:f>Sheet1!$C$2:$C$3</c:f>
              <c:numCache>
                <c:formatCode>General</c:formatCode>
                <c:ptCount val="2"/>
              </c:numCache>
            </c:numRef>
          </c:val>
          <c:extLst xmlns:c16r2="http://schemas.microsoft.com/office/drawing/2015/06/chart">
            <c:ext xmlns:c16="http://schemas.microsoft.com/office/drawing/2014/chart" uri="{C3380CC4-5D6E-409C-BE32-E72D297353CC}">
              <c16:uniqueId val="{00000001-694A-4496-93A2-CC566159BA3E}"/>
            </c:ext>
          </c:extLst>
        </c:ser>
        <c:ser>
          <c:idx val="2"/>
          <c:order val="2"/>
          <c:tx>
            <c:strRef>
              <c:f>Sheet1!$D$1</c:f>
              <c:strCache>
                <c:ptCount val="1"/>
                <c:pt idx="0">
                  <c:v>Not very much</c:v>
                </c:pt>
              </c:strCache>
            </c:strRef>
          </c:tx>
          <c:spPr>
            <a:solidFill>
              <a:schemeClr val="accent4">
                <a:lumMod val="60000"/>
                <a:lumOff val="40000"/>
              </a:schemeClr>
            </a:solidFill>
            <a:ln>
              <a:noFill/>
            </a:ln>
            <a:effectLst/>
          </c:spPr>
          <c:invertIfNegative val="0"/>
          <c:cat>
            <c:numRef>
              <c:f>Sheet1!$A$2:$A$3</c:f>
              <c:numCache>
                <c:formatCode>General</c:formatCode>
                <c:ptCount val="2"/>
              </c:numCache>
            </c:numRef>
          </c:cat>
          <c:val>
            <c:numRef>
              <c:f>Sheet1!$D$2:$D$3</c:f>
              <c:numCache>
                <c:formatCode>General</c:formatCode>
                <c:ptCount val="2"/>
              </c:numCache>
            </c:numRef>
          </c:val>
          <c:extLst xmlns:c16r2="http://schemas.microsoft.com/office/drawing/2015/06/chart">
            <c:ext xmlns:c16="http://schemas.microsoft.com/office/drawing/2014/chart" uri="{C3380CC4-5D6E-409C-BE32-E72D297353CC}">
              <c16:uniqueId val="{00000002-694A-4496-93A2-CC566159BA3E}"/>
            </c:ext>
          </c:extLst>
        </c:ser>
        <c:ser>
          <c:idx val="3"/>
          <c:order val="3"/>
          <c:tx>
            <c:strRef>
              <c:f>Sheet1!$E$1</c:f>
              <c:strCache>
                <c:ptCount val="1"/>
                <c:pt idx="0">
                  <c:v>Not at all</c:v>
                </c:pt>
              </c:strCache>
            </c:strRef>
          </c:tx>
          <c:spPr>
            <a:solidFill>
              <a:schemeClr val="accent4"/>
            </a:solidFill>
            <a:ln>
              <a:noFill/>
            </a:ln>
            <a:effectLst/>
          </c:spPr>
          <c:invertIfNegative val="0"/>
          <c:cat>
            <c:numRef>
              <c:f>Sheet1!$A$2:$A$3</c:f>
              <c:numCache>
                <c:formatCode>General</c:formatCode>
                <c:ptCount val="2"/>
              </c:numCache>
            </c:numRef>
          </c:cat>
          <c:val>
            <c:numRef>
              <c:f>Sheet1!$E$2:$E$3</c:f>
              <c:numCache>
                <c:formatCode>General</c:formatCode>
                <c:ptCount val="2"/>
              </c:numCache>
            </c:numRef>
          </c:val>
          <c:extLst xmlns:c16r2="http://schemas.microsoft.com/office/drawing/2015/06/chart">
            <c:ext xmlns:c16="http://schemas.microsoft.com/office/drawing/2014/chart" uri="{C3380CC4-5D6E-409C-BE32-E72D297353CC}">
              <c16:uniqueId val="{00000003-694A-4496-93A2-CC566159BA3E}"/>
            </c:ext>
          </c:extLst>
        </c:ser>
        <c:dLbls>
          <c:showLegendKey val="0"/>
          <c:showVal val="0"/>
          <c:showCatName val="0"/>
          <c:showSerName val="0"/>
          <c:showPercent val="0"/>
          <c:showBubbleSize val="0"/>
        </c:dLbls>
        <c:gapWidth val="150"/>
        <c:overlap val="100"/>
        <c:axId val="137070848"/>
        <c:axId val="137080832"/>
      </c:barChart>
      <c:catAx>
        <c:axId val="137070848"/>
        <c:scaling>
          <c:orientation val="minMax"/>
        </c:scaling>
        <c:delete val="1"/>
        <c:axPos val="l"/>
        <c:numFmt formatCode="General" sourceLinked="1"/>
        <c:majorTickMark val="none"/>
        <c:minorTickMark val="none"/>
        <c:tickLblPos val="nextTo"/>
        <c:crossAx val="137080832"/>
        <c:crosses val="autoZero"/>
        <c:auto val="1"/>
        <c:lblAlgn val="ctr"/>
        <c:lblOffset val="100"/>
        <c:noMultiLvlLbl val="0"/>
      </c:catAx>
      <c:valAx>
        <c:axId val="137080832"/>
        <c:scaling>
          <c:orientation val="minMax"/>
          <c:max val="100"/>
        </c:scaling>
        <c:delete val="1"/>
        <c:axPos val="b"/>
        <c:numFmt formatCode="General" sourceLinked="1"/>
        <c:majorTickMark val="none"/>
        <c:minorTickMark val="none"/>
        <c:tickLblPos val="nextTo"/>
        <c:crossAx val="137070848"/>
        <c:crosses val="autoZero"/>
        <c:crossBetween val="between"/>
      </c:valAx>
      <c:spPr>
        <a:noFill/>
        <a:ln>
          <a:noFill/>
        </a:ln>
        <a:effectLst/>
      </c:spPr>
    </c:plotArea>
    <c:legend>
      <c:legendPos val="b"/>
      <c:layout>
        <c:manualLayout>
          <c:xMode val="edge"/>
          <c:yMode val="edge"/>
          <c:x val="0.29631729822834646"/>
          <c:y val="2.751295305113876E-3"/>
          <c:w val="0.50383561257463505"/>
          <c:h val="0.997248704694886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14897208097417"/>
          <c:y val="3.1493400362951861E-2"/>
          <c:w val="0.52485102791902583"/>
          <c:h val="0.86124598442237676"/>
        </c:manualLayout>
      </c:layout>
      <c:barChart>
        <c:barDir val="bar"/>
        <c:grouping val="stacked"/>
        <c:varyColors val="0"/>
        <c:ser>
          <c:idx val="0"/>
          <c:order val="0"/>
          <c:tx>
            <c:strRef>
              <c:f>Sheet1!$B$1</c:f>
              <c:strCache>
                <c:ptCount val="1"/>
                <c:pt idx="0">
                  <c:v>Very comfortable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Sheet1!$B$2:$B$4</c:f>
              <c:numCache>
                <c:formatCode>0</c:formatCode>
                <c:ptCount val="3"/>
                <c:pt idx="0">
                  <c:v>4</c:v>
                </c:pt>
                <c:pt idx="1">
                  <c:v>9</c:v>
                </c:pt>
                <c:pt idx="2">
                  <c:v>15</c:v>
                </c:pt>
              </c:numCache>
            </c:numRef>
          </c:val>
          <c:extLst xmlns:c16r2="http://schemas.microsoft.com/office/drawing/2015/06/chart">
            <c:ext xmlns:c16="http://schemas.microsoft.com/office/drawing/2014/chart" uri="{C3380CC4-5D6E-409C-BE32-E72D297353CC}">
              <c16:uniqueId val="{00000000-F96C-40F0-8833-E25439F67E6C}"/>
            </c:ext>
          </c:extLst>
        </c:ser>
        <c:ser>
          <c:idx val="1"/>
          <c:order val="1"/>
          <c:tx>
            <c:strRef>
              <c:f>Sheet1!$C$1</c:f>
              <c:strCache>
                <c:ptCount val="1"/>
                <c:pt idx="0">
                  <c:v>Fairly comfortable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Sheet1!$C$2:$C$4</c:f>
              <c:numCache>
                <c:formatCode>0</c:formatCode>
                <c:ptCount val="3"/>
                <c:pt idx="0">
                  <c:v>19</c:v>
                </c:pt>
                <c:pt idx="1">
                  <c:v>40</c:v>
                </c:pt>
                <c:pt idx="2">
                  <c:v>41</c:v>
                </c:pt>
              </c:numCache>
            </c:numRef>
          </c:val>
          <c:extLst xmlns:c16r2="http://schemas.microsoft.com/office/drawing/2015/06/chart">
            <c:ext xmlns:c16="http://schemas.microsoft.com/office/drawing/2014/chart" uri="{C3380CC4-5D6E-409C-BE32-E72D297353CC}">
              <c16:uniqueId val="{00000001-F96C-40F0-8833-E25439F67E6C}"/>
            </c:ext>
          </c:extLst>
        </c:ser>
        <c:ser>
          <c:idx val="2"/>
          <c:order val="2"/>
          <c:tx>
            <c:strRef>
              <c:f>Sheet1!$D$1</c:f>
              <c:strCache>
                <c:ptCount val="1"/>
                <c:pt idx="0">
                  <c:v>Not very comfortable</c:v>
                </c:pt>
              </c:strCache>
            </c:strRef>
          </c:tx>
          <c:spPr>
            <a:solidFill>
              <a:schemeClr val="accent4">
                <a:lumMod val="60000"/>
                <a:lumOff val="40000"/>
              </a:schemeClr>
            </a:solidFill>
            <a:ln>
              <a:noFill/>
            </a:ln>
            <a:effectLst/>
          </c:spPr>
          <c:invertIfNegative val="0"/>
          <c:dPt>
            <c:idx val="2"/>
            <c:invertIfNegative val="0"/>
            <c:bubble3D val="0"/>
            <c:spPr>
              <a:solidFill>
                <a:srgbClr val="FAC76B"/>
              </a:solidFill>
              <a:ln>
                <a:noFill/>
              </a:ln>
              <a:effectLst/>
            </c:spPr>
            <c:extLst xmlns:c16r2="http://schemas.microsoft.com/office/drawing/2015/06/chart">
              <c:ext xmlns:c16="http://schemas.microsoft.com/office/drawing/2014/chart" uri="{C3380CC4-5D6E-409C-BE32-E72D297353CC}">
                <c16:uniqueId val="{00000002-D8BF-4C21-9106-A78B25A2986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Sheet1!$D$2:$D$4</c:f>
              <c:numCache>
                <c:formatCode>0</c:formatCode>
                <c:ptCount val="3"/>
                <c:pt idx="0">
                  <c:v>27</c:v>
                </c:pt>
                <c:pt idx="1">
                  <c:v>22</c:v>
                </c:pt>
                <c:pt idx="2">
                  <c:v>19</c:v>
                </c:pt>
              </c:numCache>
            </c:numRef>
          </c:val>
          <c:extLst xmlns:c16r2="http://schemas.microsoft.com/office/drawing/2015/06/chart">
            <c:ext xmlns:c16="http://schemas.microsoft.com/office/drawing/2014/chart" uri="{C3380CC4-5D6E-409C-BE32-E72D297353CC}">
              <c16:uniqueId val="{00000002-F96C-40F0-8833-E25439F67E6C}"/>
            </c:ext>
          </c:extLst>
        </c:ser>
        <c:ser>
          <c:idx val="3"/>
          <c:order val="3"/>
          <c:tx>
            <c:strRef>
              <c:f>Sheet1!$E$1</c:f>
              <c:strCache>
                <c:ptCount val="1"/>
                <c:pt idx="0">
                  <c:v>Not at all comfortable</c:v>
                </c:pt>
              </c:strCache>
            </c:strRef>
          </c:tx>
          <c:spPr>
            <a:solidFill>
              <a:schemeClr val="accent4"/>
            </a:solidFill>
            <a:ln>
              <a:noFill/>
            </a:ln>
            <a:effectLst/>
          </c:spPr>
          <c:invertIfNegative val="0"/>
          <c:dLbls>
            <c:dLbl>
              <c:idx val="2"/>
              <c:layout>
                <c:manualLayout>
                  <c:x val="-1.1564679510973518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0-4547-B441-040B0DB3830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Sheet1!$E$2:$E$4</c:f>
              <c:numCache>
                <c:formatCode>0</c:formatCode>
                <c:ptCount val="3"/>
                <c:pt idx="0">
                  <c:v>36</c:v>
                </c:pt>
                <c:pt idx="1">
                  <c:v>21</c:v>
                </c:pt>
                <c:pt idx="2">
                  <c:v>18</c:v>
                </c:pt>
              </c:numCache>
            </c:numRef>
          </c:val>
          <c:extLst xmlns:c16r2="http://schemas.microsoft.com/office/drawing/2015/06/chart">
            <c:ext xmlns:c16="http://schemas.microsoft.com/office/drawing/2014/chart" uri="{C3380CC4-5D6E-409C-BE32-E72D297353CC}">
              <c16:uniqueId val="{00000003-F96C-40F0-8833-E25439F67E6C}"/>
            </c:ext>
          </c:extLst>
        </c:ser>
        <c:ser>
          <c:idx val="4"/>
          <c:order val="4"/>
          <c:tx>
            <c:strRef>
              <c:f>Sheet1!$F$1</c:f>
              <c:strCache>
                <c:ptCount val="1"/>
                <c:pt idx="0">
                  <c:v>Not applicable</c:v>
                </c:pt>
              </c:strCache>
            </c:strRef>
          </c:tx>
          <c:spPr>
            <a:solidFill>
              <a:schemeClr val="bg1">
                <a:lumMod val="65000"/>
              </a:schemeClr>
            </a:solidFill>
            <a:ln>
              <a:noFill/>
            </a:ln>
            <a:effectLst/>
          </c:spPr>
          <c:invertIfNegative val="0"/>
          <c:dLbls>
            <c:dLbl>
              <c:idx val="0"/>
              <c:layout>
                <c:manualLayout>
                  <c:x val="1.1564679510973201E-2"/>
                  <c:y val="-1.0497678850902065E-16"/>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80-4547-B441-040B0DB38305}"/>
                </c:ext>
              </c:extLst>
            </c:dLbl>
            <c:dLbl>
              <c:idx val="1"/>
              <c:layout>
                <c:manualLayout>
                  <c:x val="8.6735096332298482E-3"/>
                  <c:y val="-5.726072793263974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80-4547-B441-040B0DB3830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Sheet1!$F$2:$F$4</c:f>
              <c:numCache>
                <c:formatCode>0</c:formatCode>
                <c:ptCount val="3"/>
                <c:pt idx="0">
                  <c:v>14</c:v>
                </c:pt>
                <c:pt idx="1">
                  <c:v>8</c:v>
                </c:pt>
                <c:pt idx="2">
                  <c:v>8</c:v>
                </c:pt>
              </c:numCache>
            </c:numRef>
          </c:val>
          <c:extLst xmlns:c16r2="http://schemas.microsoft.com/office/drawing/2015/06/chart">
            <c:ext xmlns:c16="http://schemas.microsoft.com/office/drawing/2014/chart" uri="{C3380CC4-5D6E-409C-BE32-E72D297353CC}">
              <c16:uniqueId val="{00000005-F96C-40F0-8833-E25439F67E6C}"/>
            </c:ext>
          </c:extLst>
        </c:ser>
        <c:ser>
          <c:idx val="5"/>
          <c:order val="5"/>
          <c:tx>
            <c:strRef>
              <c:f>Sheet1!$G$1</c:f>
              <c:strCache>
                <c:ptCount val="1"/>
                <c:pt idx="0">
                  <c:v>Don’t know</c:v>
                </c:pt>
              </c:strCache>
            </c:strRef>
          </c:tx>
          <c:spPr>
            <a:solidFill>
              <a:schemeClr val="bg1">
                <a:lumMod val="50000"/>
              </a:schemeClr>
            </a:solidFill>
            <a:ln>
              <a:noFill/>
            </a:ln>
            <a:effectLst/>
          </c:spPr>
          <c:invertIfNegative val="0"/>
          <c:cat>
            <c:strRef>
              <c:f>Sheet1!$A$2:$A$4</c:f>
              <c:strCache>
                <c:ptCount val="3"/>
                <c:pt idx="0">
                  <c:v>Sharing personal data about myself online through the use of social media platforms (e.g. Twitter, Facebook..)</c:v>
                </c:pt>
                <c:pt idx="1">
                  <c:v>Sharing personal data online with a company in order to perform a transaction (buy something online, book a trip etc..)</c:v>
                </c:pt>
                <c:pt idx="2">
                  <c:v>Sharing my personal data with a government department online in order to access a service</c:v>
                </c:pt>
              </c:strCache>
            </c:strRef>
          </c:cat>
          <c:val>
            <c:numRef>
              <c:f>Sheet1!$G$2:$G$4</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6-F96C-40F0-8833-E25439F67E6C}"/>
            </c:ext>
          </c:extLst>
        </c:ser>
        <c:dLbls>
          <c:showLegendKey val="0"/>
          <c:showVal val="0"/>
          <c:showCatName val="0"/>
          <c:showSerName val="0"/>
          <c:showPercent val="0"/>
          <c:showBubbleSize val="0"/>
        </c:dLbls>
        <c:gapWidth val="150"/>
        <c:overlap val="100"/>
        <c:axId val="136892800"/>
        <c:axId val="136894336"/>
      </c:barChart>
      <c:catAx>
        <c:axId val="13689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36894336"/>
        <c:crosses val="autoZero"/>
        <c:auto val="1"/>
        <c:lblAlgn val="ctr"/>
        <c:lblOffset val="100"/>
        <c:noMultiLvlLbl val="0"/>
      </c:catAx>
      <c:valAx>
        <c:axId val="136894336"/>
        <c:scaling>
          <c:orientation val="minMax"/>
          <c:max val="100"/>
        </c:scaling>
        <c:delete val="1"/>
        <c:axPos val="b"/>
        <c:numFmt formatCode="0" sourceLinked="1"/>
        <c:majorTickMark val="none"/>
        <c:minorTickMark val="none"/>
        <c:tickLblPos val="nextTo"/>
        <c:crossAx val="136892800"/>
        <c:crosses val="autoZero"/>
        <c:crossBetween val="between"/>
      </c:valAx>
      <c:spPr>
        <a:noFill/>
        <a:ln>
          <a:noFill/>
        </a:ln>
        <a:effectLst/>
      </c:spPr>
    </c:plotArea>
    <c:legend>
      <c:legendPos val="b"/>
      <c:layout>
        <c:manualLayout>
          <c:xMode val="edge"/>
          <c:yMode val="edge"/>
          <c:x val="0.12808147719029014"/>
          <c:y val="0.92423278514828056"/>
          <c:w val="0.87191855642749749"/>
          <c:h val="5.85889964719275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Concern (1+2)</c:v>
                </c:pt>
              </c:strCache>
            </c:strRef>
          </c:tx>
          <c:spPr>
            <a:ln w="28575" cap="rnd">
              <a:solidFill>
                <a:srgbClr val="1179A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179A8"/>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37135</c:v>
                </c:pt>
                <c:pt idx="1">
                  <c:v>38749</c:v>
                </c:pt>
                <c:pt idx="2">
                  <c:v>39630</c:v>
                </c:pt>
                <c:pt idx="3">
                  <c:v>40238</c:v>
                </c:pt>
                <c:pt idx="4">
                  <c:v>40969</c:v>
                </c:pt>
                <c:pt idx="5">
                  <c:v>41699</c:v>
                </c:pt>
                <c:pt idx="6">
                  <c:v>42430</c:v>
                </c:pt>
                <c:pt idx="7">
                  <c:v>43160</c:v>
                </c:pt>
              </c:numCache>
            </c:numRef>
          </c:cat>
          <c:val>
            <c:numRef>
              <c:f>Sheet1!$B$2:$B$9</c:f>
              <c:numCache>
                <c:formatCode>0</c:formatCode>
                <c:ptCount val="8"/>
                <c:pt idx="0">
                  <c:v>47</c:v>
                </c:pt>
                <c:pt idx="1">
                  <c:v>56</c:v>
                </c:pt>
                <c:pt idx="2">
                  <c:v>51</c:v>
                </c:pt>
                <c:pt idx="3">
                  <c:v>59</c:v>
                </c:pt>
                <c:pt idx="4">
                  <c:v>67</c:v>
                </c:pt>
                <c:pt idx="5">
                  <c:v>63</c:v>
                </c:pt>
                <c:pt idx="6">
                  <c:v>65</c:v>
                </c:pt>
                <c:pt idx="7">
                  <c:v>67</c:v>
                </c:pt>
              </c:numCache>
            </c:numRef>
          </c:val>
          <c:smooth val="0"/>
          <c:extLst xmlns:c16r2="http://schemas.microsoft.com/office/drawing/2015/06/chart">
            <c:ext xmlns:c16="http://schemas.microsoft.com/office/drawing/2014/chart" uri="{C3380CC4-5D6E-409C-BE32-E72D297353CC}">
              <c16:uniqueId val="{00000000-825E-4B90-90D4-D5E09572CA8E}"/>
            </c:ext>
          </c:extLst>
        </c:ser>
        <c:dLbls>
          <c:showLegendKey val="0"/>
          <c:showVal val="0"/>
          <c:showCatName val="0"/>
          <c:showSerName val="0"/>
          <c:showPercent val="0"/>
          <c:showBubbleSize val="0"/>
        </c:dLbls>
        <c:marker val="1"/>
        <c:smooth val="0"/>
        <c:axId val="124665216"/>
        <c:axId val="124671104"/>
      </c:lineChart>
      <c:catAx>
        <c:axId val="124665216"/>
        <c:scaling>
          <c:orientation val="minMax"/>
        </c:scaling>
        <c:delete val="0"/>
        <c:axPos val="b"/>
        <c:numFmt formatCode="mmm\-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4671104"/>
        <c:crosses val="autoZero"/>
        <c:auto val="0"/>
        <c:lblAlgn val="ctr"/>
        <c:lblOffset val="100"/>
        <c:noMultiLvlLbl val="0"/>
      </c:catAx>
      <c:valAx>
        <c:axId val="124671104"/>
        <c:scaling>
          <c:orientation val="minMax"/>
        </c:scaling>
        <c:delete val="0"/>
        <c:axPos val="l"/>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4665216"/>
        <c:crosses val="autoZero"/>
        <c:crossBetween val="between"/>
      </c:valAx>
      <c:spPr>
        <a:noFill/>
        <a:ln>
          <a:noFill/>
        </a:ln>
        <a:effectLst/>
      </c:spPr>
    </c:plotArea>
    <c:legend>
      <c:legendPos val="b"/>
      <c:layout>
        <c:manualLayout>
          <c:xMode val="edge"/>
          <c:yMode val="edge"/>
          <c:x val="0.44624193518230632"/>
          <c:y val="0.47768619149548452"/>
          <c:w val="0.23357080847034661"/>
          <c:h val="0.128062457376900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98083293229932"/>
          <c:y val="3.1493400362951861E-2"/>
          <c:w val="0.51401916706770068"/>
          <c:h val="0.86124598442237676"/>
        </c:manualLayout>
      </c:layout>
      <c:barChart>
        <c:barDir val="bar"/>
        <c:grouping val="stacked"/>
        <c:varyColors val="0"/>
        <c:ser>
          <c:idx val="0"/>
          <c:order val="0"/>
          <c:tx>
            <c:strRef>
              <c:f>Sheet1!$B$1</c:f>
              <c:strCache>
                <c:ptCount val="1"/>
                <c:pt idx="0">
                  <c:v>Very confident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Sheet1!$B$2:$B$4</c:f>
              <c:numCache>
                <c:formatCode>0</c:formatCode>
                <c:ptCount val="3"/>
                <c:pt idx="0">
                  <c:v>3</c:v>
                </c:pt>
                <c:pt idx="1">
                  <c:v>7</c:v>
                </c:pt>
                <c:pt idx="2">
                  <c:v>14</c:v>
                </c:pt>
              </c:numCache>
            </c:numRef>
          </c:val>
          <c:extLst xmlns:c16r2="http://schemas.microsoft.com/office/drawing/2015/06/chart">
            <c:ext xmlns:c16="http://schemas.microsoft.com/office/drawing/2014/chart" uri="{C3380CC4-5D6E-409C-BE32-E72D297353CC}">
              <c16:uniqueId val="{00000000-95FE-4F81-90D0-CE27F689EF4D}"/>
            </c:ext>
          </c:extLst>
        </c:ser>
        <c:ser>
          <c:idx val="1"/>
          <c:order val="1"/>
          <c:tx>
            <c:strRef>
              <c:f>Sheet1!$C$1</c:f>
              <c:strCache>
                <c:ptCount val="1"/>
                <c:pt idx="0">
                  <c:v>Fairly confident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Sheet1!$C$2:$C$4</c:f>
              <c:numCache>
                <c:formatCode>0</c:formatCode>
                <c:ptCount val="3"/>
                <c:pt idx="0">
                  <c:v>17</c:v>
                </c:pt>
                <c:pt idx="1">
                  <c:v>36</c:v>
                </c:pt>
                <c:pt idx="2">
                  <c:v>40</c:v>
                </c:pt>
              </c:numCache>
            </c:numRef>
          </c:val>
          <c:extLst xmlns:c16r2="http://schemas.microsoft.com/office/drawing/2015/06/chart">
            <c:ext xmlns:c16="http://schemas.microsoft.com/office/drawing/2014/chart" uri="{C3380CC4-5D6E-409C-BE32-E72D297353CC}">
              <c16:uniqueId val="{00000001-95FE-4F81-90D0-CE27F689EF4D}"/>
            </c:ext>
          </c:extLst>
        </c:ser>
        <c:ser>
          <c:idx val="2"/>
          <c:order val="2"/>
          <c:tx>
            <c:strRef>
              <c:f>Sheet1!$D$1</c:f>
              <c:strCache>
                <c:ptCount val="1"/>
                <c:pt idx="0">
                  <c:v>Not very confident</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Sheet1!$D$2:$D$4</c:f>
              <c:numCache>
                <c:formatCode>0</c:formatCode>
                <c:ptCount val="3"/>
                <c:pt idx="0">
                  <c:v>29</c:v>
                </c:pt>
                <c:pt idx="1">
                  <c:v>26</c:v>
                </c:pt>
                <c:pt idx="2">
                  <c:v>18</c:v>
                </c:pt>
              </c:numCache>
            </c:numRef>
          </c:val>
          <c:extLst xmlns:c16r2="http://schemas.microsoft.com/office/drawing/2015/06/chart">
            <c:ext xmlns:c16="http://schemas.microsoft.com/office/drawing/2014/chart" uri="{C3380CC4-5D6E-409C-BE32-E72D297353CC}">
              <c16:uniqueId val="{00000002-95FE-4F81-90D0-CE27F689EF4D}"/>
            </c:ext>
          </c:extLst>
        </c:ser>
        <c:ser>
          <c:idx val="3"/>
          <c:order val="3"/>
          <c:tx>
            <c:strRef>
              <c:f>Sheet1!$E$1</c:f>
              <c:strCache>
                <c:ptCount val="1"/>
                <c:pt idx="0">
                  <c:v>Not at all confident</c:v>
                </c:pt>
              </c:strCache>
            </c:strRef>
          </c:tx>
          <c:spPr>
            <a:solidFill>
              <a:schemeClr val="accent4"/>
            </a:solidFill>
            <a:ln>
              <a:noFill/>
            </a:ln>
            <a:effectLst/>
          </c:spPr>
          <c:invertIfNegative val="0"/>
          <c:dLbls>
            <c:dLbl>
              <c:idx val="1"/>
              <c:layout>
                <c:manualLayout>
                  <c:x val="-1.147881999538146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B06-4453-9AA3-09B756903A2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Sheet1!$E$2:$E$4</c:f>
              <c:numCache>
                <c:formatCode>0</c:formatCode>
                <c:ptCount val="3"/>
                <c:pt idx="0">
                  <c:v>35</c:v>
                </c:pt>
                <c:pt idx="1">
                  <c:v>21</c:v>
                </c:pt>
                <c:pt idx="2">
                  <c:v>18</c:v>
                </c:pt>
              </c:numCache>
            </c:numRef>
          </c:val>
          <c:extLst xmlns:c16r2="http://schemas.microsoft.com/office/drawing/2015/06/chart">
            <c:ext xmlns:c16="http://schemas.microsoft.com/office/drawing/2014/chart" uri="{C3380CC4-5D6E-409C-BE32-E72D297353CC}">
              <c16:uniqueId val="{00000003-95FE-4F81-90D0-CE27F689EF4D}"/>
            </c:ext>
          </c:extLst>
        </c:ser>
        <c:ser>
          <c:idx val="4"/>
          <c:order val="4"/>
          <c:tx>
            <c:strRef>
              <c:f>Sheet1!$F$1</c:f>
              <c:strCache>
                <c:ptCount val="1"/>
                <c:pt idx="0">
                  <c:v>Not applicable</c:v>
                </c:pt>
              </c:strCache>
            </c:strRef>
          </c:tx>
          <c:spPr>
            <a:solidFill>
              <a:schemeClr val="bg1">
                <a:lumMod val="65000"/>
              </a:schemeClr>
            </a:solidFill>
            <a:ln>
              <a:noFill/>
            </a:ln>
            <a:effectLst/>
          </c:spPr>
          <c:invertIfNegative val="0"/>
          <c:dLbls>
            <c:dLbl>
              <c:idx val="2"/>
              <c:layout>
                <c:manualLayout>
                  <c:x val="8.6091149965360179E-3"/>
                  <c:y val="-2.863036396632013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B06-4453-9AA3-09B756903A2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Sheet1!$F$2:$F$4</c:f>
              <c:numCache>
                <c:formatCode>0</c:formatCode>
                <c:ptCount val="3"/>
                <c:pt idx="0">
                  <c:v>16</c:v>
                </c:pt>
                <c:pt idx="1">
                  <c:v>10</c:v>
                </c:pt>
                <c:pt idx="2">
                  <c:v>9</c:v>
                </c:pt>
              </c:numCache>
            </c:numRef>
          </c:val>
          <c:extLst xmlns:c16r2="http://schemas.microsoft.com/office/drawing/2015/06/chart">
            <c:ext xmlns:c16="http://schemas.microsoft.com/office/drawing/2014/chart" uri="{C3380CC4-5D6E-409C-BE32-E72D297353CC}">
              <c16:uniqueId val="{00000004-95FE-4F81-90D0-CE27F689EF4D}"/>
            </c:ext>
          </c:extLst>
        </c:ser>
        <c:ser>
          <c:idx val="5"/>
          <c:order val="5"/>
          <c:tx>
            <c:strRef>
              <c:f>Sheet1!$G$1</c:f>
              <c:strCache>
                <c:ptCount val="1"/>
                <c:pt idx="0">
                  <c:v>Don’t know</c:v>
                </c:pt>
              </c:strCache>
            </c:strRef>
          </c:tx>
          <c:spPr>
            <a:solidFill>
              <a:schemeClr val="bg1">
                <a:lumMod val="50000"/>
              </a:schemeClr>
            </a:solidFill>
            <a:ln>
              <a:noFill/>
            </a:ln>
            <a:effectLst/>
          </c:spPr>
          <c:invertIfNegative val="0"/>
          <c:cat>
            <c:strRef>
              <c:f>Sheet1!$A$2:$A$4</c:f>
              <c:strCache>
                <c:ptCount val="3"/>
                <c:pt idx="0">
                  <c:v>When I share personal data online through the use of social media platform</c:v>
                </c:pt>
                <c:pt idx="1">
                  <c:v>When I share personal data online to buy goods</c:v>
                </c:pt>
                <c:pt idx="2">
                  <c:v>When I share personal data with a government department through the use of a government website</c:v>
                </c:pt>
              </c:strCache>
            </c:strRef>
          </c:cat>
          <c:val>
            <c:numRef>
              <c:f>Sheet1!$G$2:$G$4</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5-95FE-4F81-90D0-CE27F689EF4D}"/>
            </c:ext>
          </c:extLst>
        </c:ser>
        <c:dLbls>
          <c:showLegendKey val="0"/>
          <c:showVal val="0"/>
          <c:showCatName val="0"/>
          <c:showSerName val="0"/>
          <c:showPercent val="0"/>
          <c:showBubbleSize val="0"/>
        </c:dLbls>
        <c:gapWidth val="150"/>
        <c:overlap val="100"/>
        <c:axId val="137443200"/>
        <c:axId val="137444736"/>
      </c:barChart>
      <c:catAx>
        <c:axId val="13744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37444736"/>
        <c:crosses val="autoZero"/>
        <c:auto val="1"/>
        <c:lblAlgn val="ctr"/>
        <c:lblOffset val="100"/>
        <c:noMultiLvlLbl val="0"/>
      </c:catAx>
      <c:valAx>
        <c:axId val="137444736"/>
        <c:scaling>
          <c:orientation val="minMax"/>
          <c:max val="100"/>
        </c:scaling>
        <c:delete val="1"/>
        <c:axPos val="b"/>
        <c:numFmt formatCode="0" sourceLinked="1"/>
        <c:majorTickMark val="none"/>
        <c:minorTickMark val="none"/>
        <c:tickLblPos val="nextTo"/>
        <c:crossAx val="137443200"/>
        <c:crosses val="autoZero"/>
        <c:crossBetween val="between"/>
      </c:valAx>
      <c:spPr>
        <a:noFill/>
        <a:ln>
          <a:noFill/>
        </a:ln>
        <a:effectLst/>
      </c:spPr>
    </c:plotArea>
    <c:legend>
      <c:legendPos val="b"/>
      <c:layout>
        <c:manualLayout>
          <c:xMode val="edge"/>
          <c:yMode val="edge"/>
          <c:x val="0.12808147719029014"/>
          <c:y val="0.92423278514828056"/>
          <c:w val="0.87183198474139068"/>
          <c:h val="5.85889964719275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55370381496983"/>
          <c:y val="1.2089579061616035E-2"/>
          <c:w val="0.88944629618503013"/>
          <c:h val="0.89567019858958263"/>
        </c:manualLayout>
      </c:layout>
      <c:barChart>
        <c:barDir val="bar"/>
        <c:grouping val="percentStacked"/>
        <c:varyColors val="0"/>
        <c:ser>
          <c:idx val="0"/>
          <c:order val="0"/>
          <c:tx>
            <c:strRef>
              <c:f>Sheet1!$A$2</c:f>
              <c:strCache>
                <c:ptCount val="1"/>
                <c:pt idx="0">
                  <c:v>More concerned</c:v>
                </c:pt>
              </c:strCache>
            </c:strRef>
          </c:tx>
          <c:spPr>
            <a:solidFill>
              <a:srgbClr val="1179A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Sheet1!$B$2:$B$2</c:f>
              <c:numCache>
                <c:formatCode>###0</c:formatCode>
                <c:ptCount val="1"/>
                <c:pt idx="0">
                  <c:v>55.02983591876</c:v>
                </c:pt>
              </c:numCache>
            </c:numRef>
          </c:val>
          <c:extLst xmlns:c16r2="http://schemas.microsoft.com/office/drawing/2015/06/chart">
            <c:ext xmlns:c16="http://schemas.microsoft.com/office/drawing/2014/chart" uri="{C3380CC4-5D6E-409C-BE32-E72D297353CC}">
              <c16:uniqueId val="{00000000-D0FD-47AB-9D8C-9D3517A64A37}"/>
            </c:ext>
          </c:extLst>
        </c:ser>
        <c:ser>
          <c:idx val="1"/>
          <c:order val="1"/>
          <c:tx>
            <c:strRef>
              <c:f>Sheet1!$A$3</c:f>
              <c:strCache>
                <c:ptCount val="1"/>
                <c:pt idx="0">
                  <c:v>Level of concern stayed the same</c:v>
                </c:pt>
              </c:strCache>
            </c:strRef>
          </c:tx>
          <c:spPr>
            <a:solidFill>
              <a:srgbClr val="FFFFFF">
                <a:lumMod val="65000"/>
              </a:srgbClr>
            </a:solidFill>
            <a:ln w="25400">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7-D0FD-47AB-9D8C-9D3517A64A37}"/>
              </c:ext>
            </c:extLst>
          </c:dPt>
          <c:dPt>
            <c:idx val="1"/>
            <c:invertIfNegative val="0"/>
            <c:bubble3D val="0"/>
            <c:extLst xmlns:c16r2="http://schemas.microsoft.com/office/drawing/2015/06/chart">
              <c:ext xmlns:c16="http://schemas.microsoft.com/office/drawing/2014/chart" uri="{C3380CC4-5D6E-409C-BE32-E72D297353CC}">
                <c16:uniqueId val="{00000002-48B7-47DF-AE29-B96AF20BC282}"/>
              </c:ext>
            </c:extLst>
          </c:dPt>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Sheet1!$B$3:$B$3</c:f>
              <c:numCache>
                <c:formatCode>###0</c:formatCode>
                <c:ptCount val="1"/>
                <c:pt idx="0">
                  <c:v>40.952055682000001</c:v>
                </c:pt>
              </c:numCache>
            </c:numRef>
          </c:val>
          <c:extLst xmlns:c16r2="http://schemas.microsoft.com/office/drawing/2015/06/chart">
            <c:ext xmlns:c16="http://schemas.microsoft.com/office/drawing/2014/chart" uri="{C3380CC4-5D6E-409C-BE32-E72D297353CC}">
              <c16:uniqueId val="{00000001-D0FD-47AB-9D8C-9D3517A64A37}"/>
            </c:ext>
          </c:extLst>
        </c:ser>
        <c:ser>
          <c:idx val="2"/>
          <c:order val="2"/>
          <c:tx>
            <c:strRef>
              <c:f>Sheet1!$A$4</c:f>
              <c:strCache>
                <c:ptCount val="1"/>
                <c:pt idx="0">
                  <c:v>Less concerned</c:v>
                </c:pt>
              </c:strCache>
            </c:strRef>
          </c:tx>
          <c:spPr>
            <a:solidFill>
              <a:srgbClr val="F7A108"/>
            </a:solidFill>
            <a:ln w="25400">
              <a:noFill/>
            </a:ln>
            <a:effectLst/>
          </c:spPr>
          <c:invertIfNegative val="0"/>
          <c:dLbls>
            <c:numFmt formatCode="#,##0" sourceLinked="0"/>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Sheet1!$B$1:$B$1</c:f>
              <c:numCache>
                <c:formatCode>mmm\-yy</c:formatCode>
                <c:ptCount val="1"/>
                <c:pt idx="0">
                  <c:v>43160</c:v>
                </c:pt>
              </c:numCache>
            </c:numRef>
          </c:cat>
          <c:val>
            <c:numRef>
              <c:f>Sheet1!$B$4:$B$4</c:f>
              <c:numCache>
                <c:formatCode>###0</c:formatCode>
                <c:ptCount val="1"/>
                <c:pt idx="0">
                  <c:v>2.8942664611570001</c:v>
                </c:pt>
              </c:numCache>
            </c:numRef>
          </c:val>
          <c:extLst xmlns:c16r2="http://schemas.microsoft.com/office/drawing/2015/06/chart">
            <c:ext xmlns:c16="http://schemas.microsoft.com/office/drawing/2014/chart" uri="{C3380CC4-5D6E-409C-BE32-E72D297353CC}">
              <c16:uniqueId val="{00000002-D0FD-47AB-9D8C-9D3517A64A37}"/>
            </c:ext>
          </c:extLst>
        </c:ser>
        <c:ser>
          <c:idx val="3"/>
          <c:order val="3"/>
          <c:tx>
            <c:strRef>
              <c:f>Sheet1!$A$5</c:f>
              <c:strCache>
                <c:ptCount val="1"/>
                <c:pt idx="0">
                  <c:v>Depends</c:v>
                </c:pt>
              </c:strCache>
            </c:strRef>
          </c:tx>
          <c:spPr>
            <a:solidFill>
              <a:srgbClr val="E7E6E6">
                <a:lumMod val="50000"/>
              </a:srgbClr>
            </a:solidFill>
            <a:ln w="25400">
              <a:noFill/>
            </a:ln>
            <a:effectLst/>
          </c:spPr>
          <c:invertIfNegative val="0"/>
          <c:dLbls>
            <c:dLbl>
              <c:idx val="1"/>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59-4ABB-BADA-DBA0BFF39829}"/>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Sheet1!$B$1:$B$1</c:f>
              <c:numCache>
                <c:formatCode>mmm\-yy</c:formatCode>
                <c:ptCount val="1"/>
                <c:pt idx="0">
                  <c:v>43160</c:v>
                </c:pt>
              </c:numCache>
            </c:numRef>
          </c:cat>
          <c:val>
            <c:numRef>
              <c:f>Sheet1!$B$5:$B$5</c:f>
              <c:numCache>
                <c:formatCode>###0</c:formatCode>
                <c:ptCount val="1"/>
                <c:pt idx="0">
                  <c:v>0.45923701641760001</c:v>
                </c:pt>
              </c:numCache>
            </c:numRef>
          </c:val>
          <c:extLst xmlns:c16r2="http://schemas.microsoft.com/office/drawing/2015/06/chart">
            <c:ext xmlns:c16="http://schemas.microsoft.com/office/drawing/2014/chart" uri="{C3380CC4-5D6E-409C-BE32-E72D297353CC}">
              <c16:uniqueId val="{00000003-D0FD-47AB-9D8C-9D3517A64A37}"/>
            </c:ext>
          </c:extLst>
        </c:ser>
        <c:ser>
          <c:idx val="4"/>
          <c:order val="4"/>
          <c:tx>
            <c:strRef>
              <c:f>Sheet1!$A$6</c:f>
              <c:strCache>
                <c:ptCount val="1"/>
                <c:pt idx="0">
                  <c:v>Unsure</c:v>
                </c:pt>
              </c:strCache>
            </c:strRef>
          </c:tx>
          <c:spPr>
            <a:solidFill>
              <a:srgbClr val="E7E6E6">
                <a:lumMod val="10000"/>
              </a:srgbClr>
            </a:solidFill>
            <a:ln w="25400">
              <a:noFill/>
            </a:ln>
            <a:effectLst/>
          </c:spPr>
          <c:invertIfNegative val="0"/>
          <c:dLbls>
            <c:delete val="1"/>
          </c:dLbls>
          <c:cat>
            <c:numRef>
              <c:f>Sheet1!$B$1:$B$1</c:f>
              <c:numCache>
                <c:formatCode>mmm\-yy</c:formatCode>
                <c:ptCount val="1"/>
                <c:pt idx="0">
                  <c:v>43160</c:v>
                </c:pt>
              </c:numCache>
            </c:numRef>
          </c:cat>
          <c:val>
            <c:numRef>
              <c:f>Sheet1!$B$6:$B$6</c:f>
              <c:numCache>
                <c:formatCode>###0</c:formatCode>
                <c:ptCount val="1"/>
                <c:pt idx="0">
                  <c:v>0.66460492166910001</c:v>
                </c:pt>
              </c:numCache>
            </c:numRef>
          </c:val>
          <c:extLst xmlns:c16r2="http://schemas.microsoft.com/office/drawing/2015/06/chart">
            <c:ext xmlns:c16="http://schemas.microsoft.com/office/drawing/2014/chart" uri="{C3380CC4-5D6E-409C-BE32-E72D297353CC}">
              <c16:uniqueId val="{00000004-D0FD-47AB-9D8C-9D3517A64A37}"/>
            </c:ext>
          </c:extLst>
        </c:ser>
        <c:dLbls>
          <c:showLegendKey val="0"/>
          <c:showVal val="1"/>
          <c:showCatName val="0"/>
          <c:showSerName val="0"/>
          <c:showPercent val="0"/>
          <c:showBubbleSize val="0"/>
        </c:dLbls>
        <c:gapWidth val="100"/>
        <c:overlap val="100"/>
        <c:axId val="124456960"/>
        <c:axId val="124458496"/>
      </c:barChart>
      <c:dateAx>
        <c:axId val="124456960"/>
        <c:scaling>
          <c:orientation val="minMax"/>
        </c:scaling>
        <c:delete val="0"/>
        <c:axPos val="l"/>
        <c:numFmt formatCode="mmm\-yy" sourceLinked="1"/>
        <c:majorTickMark val="out"/>
        <c:minorTickMark val="none"/>
        <c:tickLblPos val="nextTo"/>
        <c:txPr>
          <a:bodyPr/>
          <a:lstStyle/>
          <a:p>
            <a:pPr>
              <a:defRPr sz="1200"/>
            </a:pPr>
            <a:endParaRPr lang="en-US"/>
          </a:p>
        </c:txPr>
        <c:crossAx val="124458496"/>
        <c:crosses val="autoZero"/>
        <c:auto val="1"/>
        <c:lblOffset val="100"/>
        <c:baseTimeUnit val="days"/>
      </c:dateAx>
      <c:valAx>
        <c:axId val="124458496"/>
        <c:scaling>
          <c:orientation val="minMax"/>
        </c:scaling>
        <c:delete val="1"/>
        <c:axPos val="b"/>
        <c:title>
          <c:tx>
            <c:rich>
              <a:bodyPr/>
              <a:lstStyle/>
              <a:p>
                <a:pPr>
                  <a:defRPr sz="1600"/>
                </a:pPr>
                <a:r>
                  <a:rPr lang="en-NZ" sz="1600" dirty="0"/>
                  <a:t>%</a:t>
                </a:r>
              </a:p>
            </c:rich>
          </c:tx>
          <c:layout>
            <c:manualLayout>
              <c:xMode val="edge"/>
              <c:yMode val="edge"/>
              <c:x val="0.97742872091674415"/>
              <c:y val="0.81646480727672466"/>
            </c:manualLayout>
          </c:layout>
          <c:overlay val="0"/>
        </c:title>
        <c:numFmt formatCode="0%" sourceLinked="1"/>
        <c:majorTickMark val="out"/>
        <c:minorTickMark val="none"/>
        <c:tickLblPos val="nextTo"/>
        <c:crossAx val="124456960"/>
        <c:crosses val="autoZero"/>
        <c:crossBetween val="between"/>
      </c:valAx>
    </c:plotArea>
    <c:legend>
      <c:legendPos val="b"/>
      <c:layout>
        <c:manualLayout>
          <c:xMode val="edge"/>
          <c:yMode val="edge"/>
          <c:x val="0.16490385093361012"/>
          <c:y val="0.90857910142403886"/>
          <c:w val="0.7817922798050867"/>
          <c:h val="9.1254081095013692E-2"/>
        </c:manualLayout>
      </c:layout>
      <c:overlay val="0"/>
      <c:txPr>
        <a:bodyPr/>
        <a:lstStyle/>
        <a:p>
          <a:pPr>
            <a:defRPr sz="1200"/>
          </a:pPr>
          <a:endParaRPr lang="en-US"/>
        </a:p>
      </c:txPr>
    </c:legend>
    <c:plotVisOnly val="1"/>
    <c:dispBlanksAs val="gap"/>
    <c:showDLblsOverMax val="0"/>
  </c:chart>
  <c:spPr>
    <a:effectLst/>
  </c:spPr>
  <c:txPr>
    <a:bodyPr/>
    <a:lstStyle/>
    <a:p>
      <a:pPr>
        <a:defRPr>
          <a:solidFill>
            <a:srgbClr val="8E8F8F"/>
          </a:solidFill>
          <a:latin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39729430452126E-2"/>
          <c:y val="7.1340334949067399E-2"/>
          <c:w val="0.94731372744334674"/>
          <c:h val="0.60300144895646834"/>
        </c:manualLayout>
      </c:layout>
      <c:lineChart>
        <c:grouping val="standard"/>
        <c:varyColors val="0"/>
        <c:ser>
          <c:idx val="0"/>
          <c:order val="0"/>
          <c:tx>
            <c:strRef>
              <c:f>Sheet1!$B$1</c:f>
              <c:strCache>
                <c:ptCount val="1"/>
                <c:pt idx="0">
                  <c:v>More concerned</c:v>
                </c:pt>
              </c:strCache>
            </c:strRef>
          </c:tx>
          <c:spPr>
            <a:ln w="28575" cap="rnd">
              <a:solidFill>
                <a:srgbClr val="1179A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1179A8"/>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mmm\-yy</c:formatCode>
                <c:ptCount val="6"/>
                <c:pt idx="0">
                  <c:v>39630</c:v>
                </c:pt>
                <c:pt idx="1">
                  <c:v>40238</c:v>
                </c:pt>
                <c:pt idx="2">
                  <c:v>40969</c:v>
                </c:pt>
                <c:pt idx="3">
                  <c:v>41699</c:v>
                </c:pt>
                <c:pt idx="4">
                  <c:v>42430</c:v>
                </c:pt>
                <c:pt idx="5">
                  <c:v>43160</c:v>
                </c:pt>
              </c:numCache>
            </c:numRef>
          </c:cat>
          <c:val>
            <c:numRef>
              <c:f>Sheet1!$B$2:$B$7</c:f>
              <c:numCache>
                <c:formatCode>0</c:formatCode>
                <c:ptCount val="6"/>
                <c:pt idx="0">
                  <c:v>32</c:v>
                </c:pt>
                <c:pt idx="1">
                  <c:v>35</c:v>
                </c:pt>
                <c:pt idx="2">
                  <c:v>40</c:v>
                </c:pt>
                <c:pt idx="3">
                  <c:v>50</c:v>
                </c:pt>
                <c:pt idx="4">
                  <c:v>46</c:v>
                </c:pt>
                <c:pt idx="5">
                  <c:v>55</c:v>
                </c:pt>
              </c:numCache>
            </c:numRef>
          </c:val>
          <c:smooth val="0"/>
          <c:extLst xmlns:c16r2="http://schemas.microsoft.com/office/drawing/2015/06/chart">
            <c:ext xmlns:c16="http://schemas.microsoft.com/office/drawing/2014/chart" uri="{C3380CC4-5D6E-409C-BE32-E72D297353CC}">
              <c16:uniqueId val="{00000000-6675-408A-8723-DB72E100B3E3}"/>
            </c:ext>
          </c:extLst>
        </c:ser>
        <c:dLbls>
          <c:showLegendKey val="0"/>
          <c:showVal val="0"/>
          <c:showCatName val="0"/>
          <c:showSerName val="0"/>
          <c:showPercent val="0"/>
          <c:showBubbleSize val="0"/>
        </c:dLbls>
        <c:marker val="1"/>
        <c:smooth val="0"/>
        <c:axId val="124529280"/>
        <c:axId val="124539264"/>
      </c:lineChart>
      <c:catAx>
        <c:axId val="124529280"/>
        <c:scaling>
          <c:orientation val="minMax"/>
        </c:scaling>
        <c:delete val="0"/>
        <c:axPos val="b"/>
        <c:numFmt formatCode="mmm\-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4539264"/>
        <c:crosses val="autoZero"/>
        <c:auto val="0"/>
        <c:lblAlgn val="ctr"/>
        <c:lblOffset val="100"/>
        <c:noMultiLvlLbl val="0"/>
      </c:catAx>
      <c:valAx>
        <c:axId val="124539264"/>
        <c:scaling>
          <c:orientation val="minMax"/>
        </c:scaling>
        <c:delete val="0"/>
        <c:axPos val="l"/>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4529280"/>
        <c:crosses val="autoZero"/>
        <c:crossBetween val="between"/>
      </c:valAx>
      <c:spPr>
        <a:noFill/>
        <a:ln>
          <a:noFill/>
        </a:ln>
        <a:effectLst/>
      </c:spPr>
    </c:plotArea>
    <c:legend>
      <c:legendPos val="b"/>
      <c:layout>
        <c:manualLayout>
          <c:xMode val="edge"/>
          <c:yMode val="edge"/>
          <c:x val="0.27706061182320751"/>
          <c:y val="0.47552256371701629"/>
          <c:w val="0.51444575478543419"/>
          <c:h val="0.118642783384203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31453897060681"/>
          <c:y val="2.2501963582247684E-2"/>
          <c:w val="0.71079658792650924"/>
          <c:h val="0.85735709034275553"/>
        </c:manualLayout>
      </c:layout>
      <c:barChart>
        <c:barDir val="bar"/>
        <c:grouping val="stacked"/>
        <c:varyColors val="0"/>
        <c:ser>
          <c:idx val="0"/>
          <c:order val="0"/>
          <c:tx>
            <c:strRef>
              <c:f>Sheet1!$B$1</c:f>
              <c:strCache>
                <c:ptCount val="1"/>
                <c:pt idx="0">
                  <c:v>1 - Very concerned</c:v>
                </c:pt>
              </c:strCache>
            </c:strRef>
          </c:tx>
          <c:spPr>
            <a:solidFill>
              <a:srgbClr val="1179A8"/>
            </a:solidFill>
            <a:ln w="25400">
              <a:noFill/>
            </a:ln>
            <a:effectLst/>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Sheet1!$B$2:$B$8</c:f>
              <c:numCache>
                <c:formatCode>0</c:formatCode>
                <c:ptCount val="7"/>
                <c:pt idx="0">
                  <c:v>52.840862578989999</c:v>
                </c:pt>
                <c:pt idx="1">
                  <c:v>49.035794148500003</c:v>
                </c:pt>
                <c:pt idx="2">
                  <c:v>38.29494936127</c:v>
                </c:pt>
                <c:pt idx="3">
                  <c:v>35.348282378279997</c:v>
                </c:pt>
                <c:pt idx="4">
                  <c:v>30.11739086499</c:v>
                </c:pt>
                <c:pt idx="5">
                  <c:v>22.672518460500001</c:v>
                </c:pt>
                <c:pt idx="6">
                  <c:v>15.733062070260001</c:v>
                </c:pt>
              </c:numCache>
            </c:numRef>
          </c:val>
          <c:extLst xmlns:c16r2="http://schemas.microsoft.com/office/drawing/2015/06/chart">
            <c:ext xmlns:c16="http://schemas.microsoft.com/office/drawing/2014/chart" uri="{C3380CC4-5D6E-409C-BE32-E72D297353CC}">
              <c16:uniqueId val="{00000000-C6C6-476F-92E1-8818CF07009E}"/>
            </c:ext>
          </c:extLst>
        </c:ser>
        <c:ser>
          <c:idx val="1"/>
          <c:order val="1"/>
          <c:tx>
            <c:strRef>
              <c:f>Sheet1!$C$1</c:f>
              <c:strCache>
                <c:ptCount val="1"/>
                <c:pt idx="0">
                  <c:v>2</c:v>
                </c:pt>
              </c:strCache>
            </c:strRef>
          </c:tx>
          <c:spPr>
            <a:solidFill>
              <a:srgbClr val="00B0F0"/>
            </a:solidFill>
            <a:ln w="25400">
              <a:noFill/>
            </a:ln>
            <a:effectLst/>
          </c:spPr>
          <c:invertIfNegative val="0"/>
          <c:dLbls>
            <c:numFmt formatCode="0_%"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Sheet1!$C$2:$C$8</c:f>
              <c:numCache>
                <c:formatCode>0</c:formatCode>
                <c:ptCount val="7"/>
                <c:pt idx="0">
                  <c:v>26.748072576790001</c:v>
                </c:pt>
                <c:pt idx="1">
                  <c:v>30.171468437630001</c:v>
                </c:pt>
                <c:pt idx="2">
                  <c:v>31.327610377069998</c:v>
                </c:pt>
                <c:pt idx="3">
                  <c:v>26.37978934653</c:v>
                </c:pt>
                <c:pt idx="4">
                  <c:v>22.139785182139999</c:v>
                </c:pt>
                <c:pt idx="5">
                  <c:v>20.686770300799999</c:v>
                </c:pt>
                <c:pt idx="6">
                  <c:v>20.286706678209999</c:v>
                </c:pt>
              </c:numCache>
            </c:numRef>
          </c:val>
          <c:extLst xmlns:c16r2="http://schemas.microsoft.com/office/drawing/2015/06/chart">
            <c:ext xmlns:c16="http://schemas.microsoft.com/office/drawing/2014/chart" uri="{C3380CC4-5D6E-409C-BE32-E72D297353CC}">
              <c16:uniqueId val="{00000001-C6C6-476F-92E1-8818CF07009E}"/>
            </c:ext>
          </c:extLst>
        </c:ser>
        <c:ser>
          <c:idx val="2"/>
          <c:order val="2"/>
          <c:tx>
            <c:strRef>
              <c:f>Sheet1!$D$1</c:f>
              <c:strCache>
                <c:ptCount val="1"/>
                <c:pt idx="0">
                  <c:v>3</c:v>
                </c:pt>
              </c:strCache>
            </c:strRef>
          </c:tx>
          <c:spPr>
            <a:solidFill>
              <a:srgbClr val="A6A6A6"/>
            </a:solidFill>
            <a:ln w="25400">
              <a:noFill/>
            </a:ln>
            <a:effectLst/>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Sheet1!$D$2:$D$8</c:f>
              <c:numCache>
                <c:formatCode>0</c:formatCode>
                <c:ptCount val="7"/>
                <c:pt idx="0">
                  <c:v>11.67888587257</c:v>
                </c:pt>
                <c:pt idx="1">
                  <c:v>11.9544722686</c:v>
                </c:pt>
                <c:pt idx="2">
                  <c:v>19.131969490189999</c:v>
                </c:pt>
                <c:pt idx="3">
                  <c:v>19.112413466890001</c:v>
                </c:pt>
                <c:pt idx="4">
                  <c:v>18.155227011360001</c:v>
                </c:pt>
                <c:pt idx="5">
                  <c:v>20.80596604019</c:v>
                </c:pt>
                <c:pt idx="6">
                  <c:v>28.415875286910001</c:v>
                </c:pt>
              </c:numCache>
            </c:numRef>
          </c:val>
          <c:extLst xmlns:c16r2="http://schemas.microsoft.com/office/drawing/2015/06/chart">
            <c:ext xmlns:c16="http://schemas.microsoft.com/office/drawing/2014/chart" uri="{C3380CC4-5D6E-409C-BE32-E72D297353CC}">
              <c16:uniqueId val="{00000002-C6C6-476F-92E1-8818CF07009E}"/>
            </c:ext>
          </c:extLst>
        </c:ser>
        <c:ser>
          <c:idx val="4"/>
          <c:order val="3"/>
          <c:tx>
            <c:strRef>
              <c:f>Sheet1!$G$1</c:f>
              <c:strCache>
                <c:ptCount val="1"/>
                <c:pt idx="0">
                  <c:v>Unsure</c:v>
                </c:pt>
              </c:strCache>
            </c:strRef>
          </c:tx>
          <c:spPr>
            <a:solidFill>
              <a:srgbClr val="FFFFFF">
                <a:lumMod val="50000"/>
              </a:srgbClr>
            </a:solidFill>
            <a:ln w="25400">
              <a:noFill/>
            </a:ln>
            <a:effectLst/>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Sheet1!$G$2:$G$8</c:f>
              <c:numCache>
                <c:formatCode>0</c:formatCode>
                <c:ptCount val="7"/>
                <c:pt idx="0">
                  <c:v>1.3907485391679999</c:v>
                </c:pt>
                <c:pt idx="1">
                  <c:v>0.72020255230429997</c:v>
                </c:pt>
                <c:pt idx="2">
                  <c:v>0.86882437292570003</c:v>
                </c:pt>
                <c:pt idx="3">
                  <c:v>1.394561773932</c:v>
                </c:pt>
                <c:pt idx="4">
                  <c:v>1.0905065915000001</c:v>
                </c:pt>
                <c:pt idx="5">
                  <c:v>1.363100302039</c:v>
                </c:pt>
                <c:pt idx="6">
                  <c:v>3.6023229608070002</c:v>
                </c:pt>
              </c:numCache>
            </c:numRef>
          </c:val>
          <c:extLst xmlns:c16r2="http://schemas.microsoft.com/office/drawing/2015/06/chart">
            <c:ext xmlns:c16="http://schemas.microsoft.com/office/drawing/2014/chart" uri="{C3380CC4-5D6E-409C-BE32-E72D297353CC}">
              <c16:uniqueId val="{00000004-C6C6-476F-92E1-8818CF07009E}"/>
            </c:ext>
          </c:extLst>
        </c:ser>
        <c:ser>
          <c:idx val="5"/>
          <c:order val="4"/>
          <c:tx>
            <c:strRef>
              <c:f>Sheet1!$E$1</c:f>
              <c:strCache>
                <c:ptCount val="1"/>
                <c:pt idx="0">
                  <c:v>4</c:v>
                </c:pt>
              </c:strCache>
            </c:strRef>
          </c:tx>
          <c:spPr>
            <a:solidFill>
              <a:srgbClr val="FAC76B"/>
            </a:solidFill>
            <a:ln w="25400">
              <a:noFill/>
            </a:ln>
            <a:effectLst/>
          </c:spPr>
          <c:invertIfNegative val="0"/>
          <c:dLbls>
            <c:spPr>
              <a:noFill/>
              <a:ln>
                <a:noFill/>
              </a:ln>
              <a:effectLst/>
            </c:spPr>
            <c:txPr>
              <a:bodyPr/>
              <a:lstStyle/>
              <a:p>
                <a:pPr algn="ct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Sheet1!$E$2:$E$8</c:f>
              <c:numCache>
                <c:formatCode>0</c:formatCode>
                <c:ptCount val="7"/>
                <c:pt idx="0">
                  <c:v>4.1088323353550003</c:v>
                </c:pt>
                <c:pt idx="1">
                  <c:v>6.1517447353810004</c:v>
                </c:pt>
                <c:pt idx="2">
                  <c:v>7.4877728666439998</c:v>
                </c:pt>
                <c:pt idx="3">
                  <c:v>11.174922086360001</c:v>
                </c:pt>
                <c:pt idx="4">
                  <c:v>15.546518559520001</c:v>
                </c:pt>
                <c:pt idx="5">
                  <c:v>17.355608864339999</c:v>
                </c:pt>
                <c:pt idx="6">
                  <c:v>16.620716131110001</c:v>
                </c:pt>
              </c:numCache>
            </c:numRef>
          </c:val>
          <c:extLst xmlns:c16r2="http://schemas.microsoft.com/office/drawing/2015/06/chart">
            <c:ext xmlns:c16="http://schemas.microsoft.com/office/drawing/2014/chart" uri="{C3380CC4-5D6E-409C-BE32-E72D297353CC}">
              <c16:uniqueId val="{00000005-C6C6-476F-92E1-8818CF07009E}"/>
            </c:ext>
          </c:extLst>
        </c:ser>
        <c:ser>
          <c:idx val="3"/>
          <c:order val="5"/>
          <c:tx>
            <c:strRef>
              <c:f>Sheet1!$F$1</c:f>
              <c:strCache>
                <c:ptCount val="1"/>
                <c:pt idx="0">
                  <c:v>5 - Not concerned at all</c:v>
                </c:pt>
              </c:strCache>
            </c:strRef>
          </c:tx>
          <c:spPr>
            <a:solidFill>
              <a:srgbClr val="F7A108"/>
            </a:solidFill>
            <a:ln w="25400">
              <a:noFill/>
            </a:ln>
            <a:effectLst/>
          </c:spPr>
          <c:invertIfNegative val="0"/>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The information children put on the internet about themselves</c:v>
                </c:pt>
                <c:pt idx="1">
                  <c:v>Businesses sharing your personal information with other businesses without your permission</c:v>
                </c:pt>
                <c:pt idx="2">
                  <c:v>Security of your personal information on the internet</c:v>
                </c:pt>
                <c:pt idx="3">
                  <c:v>Use of drones in residential areas</c:v>
                </c:pt>
                <c:pt idx="4">
                  <c:v>Government agencies sharing your personal information with other government agencies without your permission</c:v>
                </c:pt>
                <c:pt idx="5">
                  <c:v>Health organisations sharing your health information with other health organisations without telling you</c:v>
                </c:pt>
                <c:pt idx="6">
                  <c:v>Use of CCTV by individuals</c:v>
                </c:pt>
              </c:strCache>
            </c:strRef>
          </c:cat>
          <c:val>
            <c:numRef>
              <c:f>Sheet1!$F$2:$F$8</c:f>
              <c:numCache>
                <c:formatCode>0</c:formatCode>
                <c:ptCount val="7"/>
                <c:pt idx="0">
                  <c:v>3.2325980971289998</c:v>
                </c:pt>
                <c:pt idx="1">
                  <c:v>1.9663178575889999</c:v>
                </c:pt>
                <c:pt idx="2">
                  <c:v>2.8888735319030001</c:v>
                </c:pt>
                <c:pt idx="3">
                  <c:v>6.5900309480020001</c:v>
                </c:pt>
                <c:pt idx="4">
                  <c:v>12.950571790490001</c:v>
                </c:pt>
                <c:pt idx="5">
                  <c:v>17.11603603212</c:v>
                </c:pt>
                <c:pt idx="6">
                  <c:v>15.3413168727</c:v>
                </c:pt>
              </c:numCache>
            </c:numRef>
          </c:val>
          <c:extLst xmlns:c16r2="http://schemas.microsoft.com/office/drawing/2015/06/chart">
            <c:ext xmlns:c16="http://schemas.microsoft.com/office/drawing/2014/chart" uri="{C3380CC4-5D6E-409C-BE32-E72D297353CC}">
              <c16:uniqueId val="{00000003-C6C6-476F-92E1-8818CF07009E}"/>
            </c:ext>
          </c:extLst>
        </c:ser>
        <c:dLbls>
          <c:showLegendKey val="0"/>
          <c:showVal val="0"/>
          <c:showCatName val="0"/>
          <c:showSerName val="0"/>
          <c:showPercent val="0"/>
          <c:showBubbleSize val="0"/>
        </c:dLbls>
        <c:gapWidth val="50"/>
        <c:overlap val="100"/>
        <c:axId val="124983552"/>
        <c:axId val="125001728"/>
      </c:barChart>
      <c:catAx>
        <c:axId val="124983552"/>
        <c:scaling>
          <c:orientation val="maxMin"/>
        </c:scaling>
        <c:delete val="0"/>
        <c:axPos val="l"/>
        <c:numFmt formatCode="General" sourceLinked="1"/>
        <c:majorTickMark val="out"/>
        <c:minorTickMark val="none"/>
        <c:tickLblPos val="nextTo"/>
        <c:spPr>
          <a:ln w="12700" cap="rnd">
            <a:prstDash val="sysDot"/>
          </a:ln>
        </c:spPr>
        <c:txPr>
          <a:bodyPr/>
          <a:lstStyle/>
          <a:p>
            <a:pPr algn="r">
              <a:defRPr sz="1000">
                <a:solidFill>
                  <a:srgbClr val="8E8F8F"/>
                </a:solidFill>
              </a:defRPr>
            </a:pPr>
            <a:endParaRPr lang="en-US"/>
          </a:p>
        </c:txPr>
        <c:crossAx val="125001728"/>
        <c:crosses val="autoZero"/>
        <c:auto val="1"/>
        <c:lblAlgn val="ctr"/>
        <c:lblOffset val="100"/>
        <c:noMultiLvlLbl val="0"/>
      </c:catAx>
      <c:valAx>
        <c:axId val="125001728"/>
        <c:scaling>
          <c:orientation val="minMax"/>
          <c:max val="100"/>
        </c:scaling>
        <c:delete val="1"/>
        <c:axPos val="t"/>
        <c:title>
          <c:tx>
            <c:rich>
              <a:bodyPr/>
              <a:lstStyle/>
              <a:p>
                <a:pPr>
                  <a:defRPr sz="2000">
                    <a:solidFill>
                      <a:srgbClr val="8E8F8F"/>
                    </a:solidFill>
                  </a:defRPr>
                </a:pPr>
                <a:r>
                  <a:rPr lang="en-NZ" sz="2000">
                    <a:solidFill>
                      <a:srgbClr val="8E8F8F"/>
                    </a:solidFill>
                  </a:rPr>
                  <a:t>%</a:t>
                </a:r>
              </a:p>
            </c:rich>
          </c:tx>
          <c:layout>
            <c:manualLayout>
              <c:xMode val="edge"/>
              <c:yMode val="edge"/>
              <c:x val="0.97459159922270389"/>
              <c:y val="0.86444797365529891"/>
            </c:manualLayout>
          </c:layout>
          <c:overlay val="0"/>
          <c:spPr>
            <a:ln>
              <a:noFill/>
            </a:ln>
          </c:spPr>
        </c:title>
        <c:numFmt formatCode="0" sourceLinked="1"/>
        <c:majorTickMark val="out"/>
        <c:minorTickMark val="none"/>
        <c:tickLblPos val="nextTo"/>
        <c:crossAx val="124983552"/>
        <c:crosses val="autoZero"/>
        <c:crossBetween val="between"/>
      </c:valAx>
    </c:plotArea>
    <c:legend>
      <c:legendPos val="b"/>
      <c:layout>
        <c:manualLayout>
          <c:xMode val="edge"/>
          <c:yMode val="edge"/>
          <c:x val="0.33392022037626257"/>
          <c:y val="0.89147333957276031"/>
          <c:w val="0.5004390247690339"/>
          <c:h val="5.6954274506939087E-2"/>
        </c:manualLayout>
      </c:layout>
      <c:overlay val="0"/>
      <c:txPr>
        <a:bodyPr/>
        <a:lstStyle/>
        <a:p>
          <a:pPr>
            <a:defRPr sz="1200">
              <a:solidFill>
                <a:srgbClr val="8E8F8F"/>
              </a:solidFill>
            </a:defRPr>
          </a:pPr>
          <a:endParaRPr lang="en-US"/>
        </a:p>
      </c:txPr>
    </c:legend>
    <c:plotVisOnly val="1"/>
    <c:dispBlanksAs val="gap"/>
    <c:showDLblsOverMax val="0"/>
  </c:chart>
  <c:spPr>
    <a:effectLst/>
  </c:spPr>
  <c:txPr>
    <a:bodyPr/>
    <a:lstStyle/>
    <a:p>
      <a:pPr>
        <a:defRPr>
          <a:latin typeface="+mn-lt"/>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15151138145994E-2"/>
          <c:y val="3.5168284496870338E-2"/>
          <c:w val="0.68286456917441318"/>
          <c:h val="0.89374845564615779"/>
        </c:manualLayout>
      </c:layout>
      <c:lineChart>
        <c:grouping val="standard"/>
        <c:varyColors val="0"/>
        <c:ser>
          <c:idx val="0"/>
          <c:order val="0"/>
          <c:tx>
            <c:strRef>
              <c:f>Sheet1!$A$2</c:f>
              <c:strCache>
                <c:ptCount val="1"/>
                <c:pt idx="0">
                  <c:v>The information children put on the internet about themselves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Sep-01</c:v>
                </c:pt>
                <c:pt idx="1">
                  <c:v>Feb-06</c:v>
                </c:pt>
                <c:pt idx="2">
                  <c:v>Jul-08</c:v>
                </c:pt>
                <c:pt idx="3">
                  <c:v>Mar-10</c:v>
                </c:pt>
                <c:pt idx="4">
                  <c:v>Mar-12</c:v>
                </c:pt>
                <c:pt idx="5">
                  <c:v>Mar-14</c:v>
                </c:pt>
                <c:pt idx="6">
                  <c:v>Mar-16</c:v>
                </c:pt>
                <c:pt idx="7">
                  <c:v>Mar-18</c:v>
                </c:pt>
              </c:strCache>
            </c:strRef>
          </c:cat>
          <c:val>
            <c:numRef>
              <c:f>Sheet1!$B$2:$I$2</c:f>
              <c:numCache>
                <c:formatCode>General</c:formatCode>
                <c:ptCount val="8"/>
                <c:pt idx="3">
                  <c:v>88</c:v>
                </c:pt>
                <c:pt idx="4">
                  <c:v>84</c:v>
                </c:pt>
                <c:pt idx="5">
                  <c:v>85</c:v>
                </c:pt>
                <c:pt idx="6">
                  <c:v>87</c:v>
                </c:pt>
                <c:pt idx="7">
                  <c:v>80</c:v>
                </c:pt>
              </c:numCache>
            </c:numRef>
          </c:val>
          <c:smooth val="0"/>
          <c:extLst xmlns:c16r2="http://schemas.microsoft.com/office/drawing/2015/06/chart">
            <c:ext xmlns:c16="http://schemas.microsoft.com/office/drawing/2014/chart" uri="{C3380CC4-5D6E-409C-BE32-E72D297353CC}">
              <c16:uniqueId val="{00000000-66DD-45E6-9013-2847510E1D69}"/>
            </c:ext>
          </c:extLst>
        </c:ser>
        <c:ser>
          <c:idx val="1"/>
          <c:order val="1"/>
          <c:tx>
            <c:strRef>
              <c:f>Sheet1!$A$3</c:f>
              <c:strCache>
                <c:ptCount val="1"/>
                <c:pt idx="0">
                  <c:v>Businesses sharing your personal information with other businesses without your permission</c:v>
                </c:pt>
              </c:strCache>
            </c:strRef>
          </c:tx>
          <c:spPr>
            <a:ln w="28575" cap="rnd">
              <a:solidFill>
                <a:schemeClr val="tx1">
                  <a:lumMod val="60000"/>
                  <a:lumOff val="40000"/>
                </a:schemeClr>
              </a:solidFill>
              <a:round/>
            </a:ln>
            <a:effectLst/>
          </c:spPr>
          <c:marker>
            <c:symbol val="none"/>
          </c:marker>
          <c:dPt>
            <c:idx val="0"/>
            <c:bubble3D val="0"/>
            <c:extLst xmlns:c16r2="http://schemas.microsoft.com/office/drawing/2015/06/chart">
              <c:ext xmlns:c16="http://schemas.microsoft.com/office/drawing/2014/chart" uri="{C3380CC4-5D6E-409C-BE32-E72D297353CC}">
                <c16:uniqueId val="{00000009-66DD-45E6-9013-2847510E1D69}"/>
              </c:ext>
            </c:extLst>
          </c:dPt>
          <c:dLbls>
            <c:dLbl>
              <c:idx val="5"/>
              <c:layout>
                <c:manualLayout>
                  <c:x val="-1.560465393724734E-2"/>
                  <c:y val="-1.34183813776468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E93-4598-BEB6-E59814861E7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0000"/>
                        <a:lumOff val="40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Sep-01</c:v>
                </c:pt>
                <c:pt idx="1">
                  <c:v>Feb-06</c:v>
                </c:pt>
                <c:pt idx="2">
                  <c:v>Jul-08</c:v>
                </c:pt>
                <c:pt idx="3">
                  <c:v>Mar-10</c:v>
                </c:pt>
                <c:pt idx="4">
                  <c:v>Mar-12</c:v>
                </c:pt>
                <c:pt idx="5">
                  <c:v>Mar-14</c:v>
                </c:pt>
                <c:pt idx="6">
                  <c:v>Mar-16</c:v>
                </c:pt>
                <c:pt idx="7">
                  <c:v>Mar-18</c:v>
                </c:pt>
              </c:strCache>
            </c:strRef>
          </c:cat>
          <c:val>
            <c:numRef>
              <c:f>Sheet1!$B$3:$I$3</c:f>
              <c:numCache>
                <c:formatCode>General</c:formatCode>
                <c:ptCount val="8"/>
                <c:pt idx="5">
                  <c:v>81</c:v>
                </c:pt>
                <c:pt idx="6">
                  <c:v>78</c:v>
                </c:pt>
                <c:pt idx="7">
                  <c:v>79</c:v>
                </c:pt>
              </c:numCache>
            </c:numRef>
          </c:val>
          <c:smooth val="0"/>
          <c:extLst xmlns:c16r2="http://schemas.microsoft.com/office/drawing/2015/06/chart">
            <c:ext xmlns:c16="http://schemas.microsoft.com/office/drawing/2014/chart" uri="{C3380CC4-5D6E-409C-BE32-E72D297353CC}">
              <c16:uniqueId val="{00000001-66DD-45E6-9013-2847510E1D69}"/>
            </c:ext>
          </c:extLst>
        </c:ser>
        <c:ser>
          <c:idx val="2"/>
          <c:order val="2"/>
          <c:tx>
            <c:strRef>
              <c:f>Sheet1!$A$4</c:f>
              <c:strCache>
                <c:ptCount val="1"/>
                <c:pt idx="0">
                  <c:v>Security of your personal information on the internet</c:v>
                </c:pt>
              </c:strCache>
            </c:strRef>
          </c:tx>
          <c:spPr>
            <a:ln w="28575" cap="rnd">
              <a:solidFill>
                <a:schemeClr val="accent4">
                  <a:lumMod val="60000"/>
                  <a:lumOff val="40000"/>
                </a:schemeClr>
              </a:solidFill>
              <a:round/>
            </a:ln>
            <a:effectLst/>
          </c:spPr>
          <c:marker>
            <c:symbol val="none"/>
          </c:marker>
          <c:dLbls>
            <c:dLbl>
              <c:idx val="6"/>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E93-4598-BEB6-E59814861E7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AC76B"/>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Sep-01</c:v>
                </c:pt>
                <c:pt idx="1">
                  <c:v>Feb-06</c:v>
                </c:pt>
                <c:pt idx="2">
                  <c:v>Jul-08</c:v>
                </c:pt>
                <c:pt idx="3">
                  <c:v>Mar-10</c:v>
                </c:pt>
                <c:pt idx="4">
                  <c:v>Mar-12</c:v>
                </c:pt>
                <c:pt idx="5">
                  <c:v>Mar-14</c:v>
                </c:pt>
                <c:pt idx="6">
                  <c:v>Mar-16</c:v>
                </c:pt>
                <c:pt idx="7">
                  <c:v>Mar-18</c:v>
                </c:pt>
              </c:strCache>
            </c:strRef>
          </c:cat>
          <c:val>
            <c:numRef>
              <c:f>Sheet1!$B$4:$I$4</c:f>
              <c:numCache>
                <c:formatCode>General</c:formatCode>
                <c:ptCount val="8"/>
                <c:pt idx="0">
                  <c:v>84</c:v>
                </c:pt>
                <c:pt idx="1">
                  <c:v>84</c:v>
                </c:pt>
                <c:pt idx="2">
                  <c:v>82</c:v>
                </c:pt>
                <c:pt idx="3">
                  <c:v>83</c:v>
                </c:pt>
                <c:pt idx="4">
                  <c:v>81</c:v>
                </c:pt>
                <c:pt idx="5">
                  <c:v>80</c:v>
                </c:pt>
                <c:pt idx="6">
                  <c:v>80</c:v>
                </c:pt>
                <c:pt idx="7">
                  <c:v>70</c:v>
                </c:pt>
              </c:numCache>
            </c:numRef>
          </c:val>
          <c:smooth val="0"/>
          <c:extLst xmlns:c16r2="http://schemas.microsoft.com/office/drawing/2015/06/chart">
            <c:ext xmlns:c16="http://schemas.microsoft.com/office/drawing/2014/chart" uri="{C3380CC4-5D6E-409C-BE32-E72D297353CC}">
              <c16:uniqueId val="{00000002-66DD-45E6-9013-2847510E1D69}"/>
            </c:ext>
          </c:extLst>
        </c:ser>
        <c:ser>
          <c:idx val="3"/>
          <c:order val="3"/>
          <c:tx>
            <c:strRef>
              <c:f>Sheet1!$A$5</c:f>
              <c:strCache>
                <c:ptCount val="1"/>
                <c:pt idx="0">
                  <c:v>Government agencies sharing your personal information with other government agencies without your permission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Sep-01</c:v>
                </c:pt>
                <c:pt idx="1">
                  <c:v>Feb-06</c:v>
                </c:pt>
                <c:pt idx="2">
                  <c:v>Jul-08</c:v>
                </c:pt>
                <c:pt idx="3">
                  <c:v>Mar-10</c:v>
                </c:pt>
                <c:pt idx="4">
                  <c:v>Mar-12</c:v>
                </c:pt>
                <c:pt idx="5">
                  <c:v>Mar-14</c:v>
                </c:pt>
                <c:pt idx="6">
                  <c:v>Mar-16</c:v>
                </c:pt>
                <c:pt idx="7">
                  <c:v>Mar-18</c:v>
                </c:pt>
              </c:strCache>
            </c:strRef>
          </c:cat>
          <c:val>
            <c:numRef>
              <c:f>Sheet1!$B$5:$I$5</c:f>
              <c:numCache>
                <c:formatCode>General</c:formatCode>
                <c:ptCount val="8"/>
                <c:pt idx="5">
                  <c:v>67</c:v>
                </c:pt>
                <c:pt idx="6">
                  <c:v>59</c:v>
                </c:pt>
                <c:pt idx="7">
                  <c:v>52</c:v>
                </c:pt>
              </c:numCache>
            </c:numRef>
          </c:val>
          <c:smooth val="0"/>
          <c:extLst xmlns:c16r2="http://schemas.microsoft.com/office/drawing/2015/06/chart">
            <c:ext xmlns:c16="http://schemas.microsoft.com/office/drawing/2014/chart" uri="{C3380CC4-5D6E-409C-BE32-E72D297353CC}">
              <c16:uniqueId val="{00000003-66DD-45E6-9013-2847510E1D69}"/>
            </c:ext>
          </c:extLst>
        </c:ser>
        <c:ser>
          <c:idx val="4"/>
          <c:order val="4"/>
          <c:tx>
            <c:strRef>
              <c:f>Sheet1!$A$6</c:f>
              <c:strCache>
                <c:ptCount val="1"/>
                <c:pt idx="0">
                  <c:v>Health organisation sharing your health information with other health organisations without telling you</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Sep-01</c:v>
                </c:pt>
                <c:pt idx="1">
                  <c:v>Feb-06</c:v>
                </c:pt>
                <c:pt idx="2">
                  <c:v>Jul-08</c:v>
                </c:pt>
                <c:pt idx="3">
                  <c:v>Mar-10</c:v>
                </c:pt>
                <c:pt idx="4">
                  <c:v>Mar-12</c:v>
                </c:pt>
                <c:pt idx="5">
                  <c:v>Mar-14</c:v>
                </c:pt>
                <c:pt idx="6">
                  <c:v>Mar-16</c:v>
                </c:pt>
                <c:pt idx="7">
                  <c:v>Mar-18</c:v>
                </c:pt>
              </c:strCache>
            </c:strRef>
          </c:cat>
          <c:val>
            <c:numRef>
              <c:f>Sheet1!$B$6:$I$6</c:f>
              <c:numCache>
                <c:formatCode>General</c:formatCode>
                <c:ptCount val="8"/>
                <c:pt idx="2">
                  <c:v>32</c:v>
                </c:pt>
                <c:pt idx="3">
                  <c:v>32</c:v>
                </c:pt>
                <c:pt idx="4">
                  <c:v>60</c:v>
                </c:pt>
                <c:pt idx="5">
                  <c:v>53</c:v>
                </c:pt>
                <c:pt idx="6">
                  <c:v>47</c:v>
                </c:pt>
                <c:pt idx="7">
                  <c:v>43</c:v>
                </c:pt>
              </c:numCache>
            </c:numRef>
          </c:val>
          <c:smooth val="0"/>
          <c:extLst xmlns:c16r2="http://schemas.microsoft.com/office/drawing/2015/06/chart">
            <c:ext xmlns:c16="http://schemas.microsoft.com/office/drawing/2014/chart" uri="{C3380CC4-5D6E-409C-BE32-E72D297353CC}">
              <c16:uniqueId val="{00000005-66DD-45E6-9013-2847510E1D69}"/>
            </c:ext>
          </c:extLst>
        </c:ser>
        <c:dLbls>
          <c:showLegendKey val="0"/>
          <c:showVal val="0"/>
          <c:showCatName val="0"/>
          <c:showSerName val="0"/>
          <c:showPercent val="0"/>
          <c:showBubbleSize val="0"/>
        </c:dLbls>
        <c:marker val="1"/>
        <c:smooth val="0"/>
        <c:axId val="124801408"/>
        <c:axId val="124802944"/>
      </c:lineChart>
      <c:catAx>
        <c:axId val="1248014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rgbClr val="8E8F8F"/>
                </a:solidFill>
                <a:latin typeface="+mn-lt"/>
                <a:ea typeface="+mn-ea"/>
                <a:cs typeface="+mn-cs"/>
              </a:defRPr>
            </a:pPr>
            <a:endParaRPr lang="en-US"/>
          </a:p>
        </c:txPr>
        <c:crossAx val="124802944"/>
        <c:crosses val="autoZero"/>
        <c:auto val="1"/>
        <c:lblAlgn val="ctr"/>
        <c:lblOffset val="100"/>
        <c:noMultiLvlLbl val="0"/>
      </c:catAx>
      <c:valAx>
        <c:axId val="124802944"/>
        <c:scaling>
          <c:orientation val="minMax"/>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rgbClr val="8E8F8F"/>
                </a:solidFill>
                <a:latin typeface="+mn-lt"/>
                <a:ea typeface="+mn-ea"/>
                <a:cs typeface="+mn-cs"/>
              </a:defRPr>
            </a:pPr>
            <a:endParaRPr lang="en-US"/>
          </a:p>
        </c:txPr>
        <c:crossAx val="124801408"/>
        <c:crosses val="autoZero"/>
        <c:crossBetween val="between"/>
      </c:valAx>
      <c:spPr>
        <a:noFill/>
        <a:ln>
          <a:noFill/>
        </a:ln>
        <a:effectLst/>
      </c:spPr>
    </c:plotArea>
    <c:legend>
      <c:legendPos val="b"/>
      <c:layout>
        <c:manualLayout>
          <c:xMode val="edge"/>
          <c:yMode val="edge"/>
          <c:x val="0.76657451756178752"/>
          <c:y val="1.2183798473581968E-3"/>
          <c:w val="0.23236496912825713"/>
          <c:h val="0.970201228461749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Yes</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40238</c:v>
                </c:pt>
                <c:pt idx="1">
                  <c:v>41699</c:v>
                </c:pt>
                <c:pt idx="2">
                  <c:v>42430</c:v>
                </c:pt>
                <c:pt idx="3">
                  <c:v>43160</c:v>
                </c:pt>
              </c:numCache>
            </c:numRef>
          </c:cat>
          <c:val>
            <c:numRef>
              <c:f>Sheet1!$B$2:$B$5</c:f>
              <c:numCache>
                <c:formatCode>General</c:formatCode>
                <c:ptCount val="4"/>
                <c:pt idx="0">
                  <c:v>68</c:v>
                </c:pt>
                <c:pt idx="1">
                  <c:v>71</c:v>
                </c:pt>
                <c:pt idx="2">
                  <c:v>65</c:v>
                </c:pt>
                <c:pt idx="3">
                  <c:v>78</c:v>
                </c:pt>
              </c:numCache>
            </c:numRef>
          </c:val>
          <c:smooth val="0"/>
          <c:extLst xmlns:c16r2="http://schemas.microsoft.com/office/drawing/2015/06/chart">
            <c:ext xmlns:c16="http://schemas.microsoft.com/office/drawing/2014/chart" uri="{C3380CC4-5D6E-409C-BE32-E72D297353CC}">
              <c16:uniqueId val="{00000000-07CE-4123-8A23-F37C42876D25}"/>
            </c:ext>
          </c:extLst>
        </c:ser>
        <c:dLbls>
          <c:showLegendKey val="0"/>
          <c:showVal val="0"/>
          <c:showCatName val="0"/>
          <c:showSerName val="0"/>
          <c:showPercent val="0"/>
          <c:showBubbleSize val="0"/>
        </c:dLbls>
        <c:marker val="1"/>
        <c:smooth val="0"/>
        <c:axId val="125120512"/>
        <c:axId val="125122048"/>
      </c:lineChart>
      <c:catAx>
        <c:axId val="125120512"/>
        <c:scaling>
          <c:orientation val="minMax"/>
        </c:scaling>
        <c:delete val="0"/>
        <c:axPos val="b"/>
        <c:numFmt formatCode="mmm\-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5122048"/>
        <c:crosses val="autoZero"/>
        <c:auto val="0"/>
        <c:lblAlgn val="ctr"/>
        <c:lblOffset val="100"/>
        <c:noMultiLvlLbl val="0"/>
      </c:catAx>
      <c:valAx>
        <c:axId val="125122048"/>
        <c:scaling>
          <c:orientation val="minMax"/>
          <c:max val="100"/>
          <c:min val="0"/>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rgbClr val="8B8B8B"/>
                </a:solidFill>
                <a:latin typeface="+mn-lt"/>
                <a:ea typeface="+mn-ea"/>
                <a:cs typeface="+mn-cs"/>
              </a:defRPr>
            </a:pPr>
            <a:endParaRPr lang="en-US"/>
          </a:p>
        </c:txPr>
        <c:crossAx val="125120512"/>
        <c:crosses val="autoZero"/>
        <c:crossBetween val="between"/>
        <c:majorUnit val="20"/>
      </c:valAx>
      <c:spPr>
        <a:noFill/>
        <a:ln>
          <a:noFill/>
        </a:ln>
        <a:effectLst/>
      </c:spPr>
    </c:plotArea>
    <c:legend>
      <c:legendPos val="b"/>
      <c:layout>
        <c:manualLayout>
          <c:xMode val="edge"/>
          <c:yMode val="edge"/>
          <c:x val="0.32215431715120968"/>
          <c:y val="0.61815595513159771"/>
          <c:w val="0.44756857096819808"/>
          <c:h val="6.70940093712485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Yes</c:v>
                </c:pt>
              </c:strCache>
            </c:strRef>
          </c:tx>
          <c:spPr>
            <a:ln w="28575" cap="rnd">
              <a:solidFill>
                <a:schemeClr val="tx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mmm\-yy</c:formatCode>
                <c:ptCount val="3"/>
                <c:pt idx="0">
                  <c:v>41699</c:v>
                </c:pt>
                <c:pt idx="1">
                  <c:v>42430</c:v>
                </c:pt>
                <c:pt idx="2">
                  <c:v>43160</c:v>
                </c:pt>
              </c:numCache>
            </c:numRef>
          </c:cat>
          <c:val>
            <c:numRef>
              <c:f>Sheet1!$B$2:$B$4</c:f>
              <c:numCache>
                <c:formatCode>General</c:formatCode>
                <c:ptCount val="3"/>
                <c:pt idx="0">
                  <c:v>81</c:v>
                </c:pt>
                <c:pt idx="1">
                  <c:v>77</c:v>
                </c:pt>
                <c:pt idx="2">
                  <c:v>86</c:v>
                </c:pt>
              </c:numCache>
            </c:numRef>
          </c:val>
          <c:smooth val="0"/>
          <c:extLst xmlns:c16r2="http://schemas.microsoft.com/office/drawing/2015/06/chart">
            <c:ext xmlns:c16="http://schemas.microsoft.com/office/drawing/2014/chart" uri="{C3380CC4-5D6E-409C-BE32-E72D297353CC}">
              <c16:uniqueId val="{00000000-9D88-4F92-9AF5-E8FBB57E6F47}"/>
            </c:ext>
          </c:extLst>
        </c:ser>
        <c:dLbls>
          <c:showLegendKey val="0"/>
          <c:showVal val="0"/>
          <c:showCatName val="0"/>
          <c:showSerName val="0"/>
          <c:showPercent val="0"/>
          <c:showBubbleSize val="0"/>
        </c:dLbls>
        <c:marker val="1"/>
        <c:smooth val="0"/>
        <c:axId val="125774080"/>
        <c:axId val="125775872"/>
      </c:lineChart>
      <c:catAx>
        <c:axId val="125774080"/>
        <c:scaling>
          <c:orientation val="minMax"/>
        </c:scaling>
        <c:delete val="0"/>
        <c:axPos val="b"/>
        <c:numFmt formatCode="mmm\-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5775872"/>
        <c:crosses val="autoZero"/>
        <c:auto val="0"/>
        <c:lblAlgn val="ctr"/>
        <c:lblOffset val="100"/>
        <c:noMultiLvlLbl val="0"/>
      </c:catAx>
      <c:valAx>
        <c:axId val="125775872"/>
        <c:scaling>
          <c:orientation val="minMax"/>
          <c:max val="100"/>
          <c:min val="0"/>
        </c:scaling>
        <c:delete val="0"/>
        <c:axPos val="l"/>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rgbClr val="8B8B8B"/>
                </a:solidFill>
                <a:latin typeface="+mn-lt"/>
                <a:ea typeface="+mn-ea"/>
                <a:cs typeface="+mn-cs"/>
              </a:defRPr>
            </a:pPr>
            <a:endParaRPr lang="en-US"/>
          </a:p>
        </c:txPr>
        <c:crossAx val="125774080"/>
        <c:crosses val="autoZero"/>
        <c:crossBetween val="between"/>
        <c:majorUnit val="20"/>
      </c:valAx>
      <c:spPr>
        <a:noFill/>
        <a:ln>
          <a:noFill/>
        </a:ln>
        <a:effectLst/>
      </c:spPr>
    </c:plotArea>
    <c:legend>
      <c:legendPos val="b"/>
      <c:layout>
        <c:manualLayout>
          <c:xMode val="edge"/>
          <c:yMode val="edge"/>
          <c:x val="0.17751053149905208"/>
          <c:y val="0.61815592574827338"/>
          <c:w val="0.43712796077618948"/>
          <c:h val="6.70940093712485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45962588956734"/>
          <c:y val="7.1948522557432643E-2"/>
          <c:w val="0.76154037411043263"/>
          <c:h val="0.85610295488513477"/>
        </c:manualLayout>
      </c:layout>
      <c:barChart>
        <c:barDir val="bar"/>
        <c:grouping val="stacked"/>
        <c:varyColors val="0"/>
        <c:ser>
          <c:idx val="0"/>
          <c:order val="0"/>
          <c:tx>
            <c:strRef>
              <c:f>Sheet1!$B$1</c:f>
              <c:strCache>
                <c:ptCount val="1"/>
                <c:pt idx="0">
                  <c:v>A great deal</c:v>
                </c:pt>
              </c:strCache>
            </c:strRef>
          </c:tx>
          <c:spPr>
            <a:solidFill>
              <a:schemeClr val="tx1"/>
            </a:solidFill>
            <a:ln>
              <a:noFill/>
            </a:ln>
            <a:effectLst/>
          </c:spPr>
          <c:invertIfNegative val="0"/>
          <c:dPt>
            <c:idx val="1"/>
            <c:invertIfNegative val="0"/>
            <c:bubble3D val="0"/>
            <c:spPr>
              <a:solidFill>
                <a:schemeClr val="tx1">
                  <a:alpha val="50000"/>
                </a:schemeClr>
              </a:solidFill>
              <a:ln>
                <a:noFill/>
              </a:ln>
              <a:effectLst/>
            </c:spPr>
            <c:extLst xmlns:c16r2="http://schemas.microsoft.com/office/drawing/2015/06/chart">
              <c:ext xmlns:c16="http://schemas.microsoft.com/office/drawing/2014/chart" uri="{C3380CC4-5D6E-409C-BE32-E72D297353CC}">
                <c16:uniqueId val="{00000006-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Sheet1!$B$2:$B$2</c:f>
              <c:numCache>
                <c:formatCode>0</c:formatCode>
                <c:ptCount val="1"/>
                <c:pt idx="0">
                  <c:v>7.8294006384559998</c:v>
                </c:pt>
              </c:numCache>
            </c:numRef>
          </c:val>
          <c:extLst xmlns:c16r2="http://schemas.microsoft.com/office/drawing/2015/06/chart">
            <c:ext xmlns:c16="http://schemas.microsoft.com/office/drawing/2014/chart" uri="{C3380CC4-5D6E-409C-BE32-E72D297353CC}">
              <c16:uniqueId val="{00000000-74F2-4F4E-865F-2396D4B51505}"/>
            </c:ext>
          </c:extLst>
        </c:ser>
        <c:ser>
          <c:idx val="1"/>
          <c:order val="1"/>
          <c:tx>
            <c:strRef>
              <c:f>Sheet1!$C$1</c:f>
              <c:strCache>
                <c:ptCount val="1"/>
                <c:pt idx="0">
                  <c:v>A fair amount</c:v>
                </c:pt>
              </c:strCache>
            </c:strRef>
          </c:tx>
          <c:spPr>
            <a:solidFill>
              <a:srgbClr val="00B0F0"/>
            </a:solidFill>
            <a:ln>
              <a:noFill/>
            </a:ln>
            <a:effectLst/>
          </c:spPr>
          <c:invertIfNegative val="0"/>
          <c:dPt>
            <c:idx val="1"/>
            <c:invertIfNegative val="0"/>
            <c:bubble3D val="0"/>
            <c:spPr>
              <a:solidFill>
                <a:srgbClr val="00B0F0">
                  <a:alpha val="50000"/>
                </a:srgbClr>
              </a:solidFill>
              <a:ln>
                <a:noFill/>
              </a:ln>
              <a:effectLst/>
            </c:spPr>
            <c:extLst xmlns:c16r2="http://schemas.microsoft.com/office/drawing/2015/06/chart">
              <c:ext xmlns:c16="http://schemas.microsoft.com/office/drawing/2014/chart" uri="{C3380CC4-5D6E-409C-BE32-E72D297353CC}">
                <c16:uniqueId val="{00000007-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Sheet1!$C$2:$C$2</c:f>
              <c:numCache>
                <c:formatCode>0</c:formatCode>
                <c:ptCount val="1"/>
                <c:pt idx="0">
                  <c:v>54.216821837780003</c:v>
                </c:pt>
              </c:numCache>
            </c:numRef>
          </c:val>
          <c:extLst xmlns:c16r2="http://schemas.microsoft.com/office/drawing/2015/06/chart">
            <c:ext xmlns:c16="http://schemas.microsoft.com/office/drawing/2014/chart" uri="{C3380CC4-5D6E-409C-BE32-E72D297353CC}">
              <c16:uniqueId val="{00000001-74F2-4F4E-865F-2396D4B51505}"/>
            </c:ext>
          </c:extLst>
        </c:ser>
        <c:ser>
          <c:idx val="4"/>
          <c:order val="2"/>
          <c:tx>
            <c:strRef>
              <c:f>Sheet1!$D$1</c:f>
              <c:strCache>
                <c:ptCount val="1"/>
                <c:pt idx="0">
                  <c:v>Not very much</c:v>
                </c:pt>
              </c:strCache>
            </c:strRef>
          </c:tx>
          <c:spPr>
            <a:solidFill>
              <a:schemeClr val="bg1">
                <a:lumMod val="50000"/>
              </a:schemeClr>
            </a:solidFill>
            <a:ln>
              <a:noFill/>
            </a:ln>
            <a:effectLst/>
          </c:spPr>
          <c:invertIfNegative val="0"/>
          <c:dPt>
            <c:idx val="0"/>
            <c:invertIfNegative val="0"/>
            <c:bubble3D val="0"/>
            <c:spPr>
              <a:solidFill>
                <a:srgbClr val="FAC76B"/>
              </a:solidFill>
              <a:ln>
                <a:noFill/>
              </a:ln>
              <a:effectLst/>
            </c:spPr>
            <c:extLst xmlns:c16r2="http://schemas.microsoft.com/office/drawing/2015/06/chart">
              <c:ext xmlns:c16="http://schemas.microsoft.com/office/drawing/2014/chart" uri="{C3380CC4-5D6E-409C-BE32-E72D297353CC}">
                <c16:uniqueId val="{00000008-A577-4BCC-8BA2-4DD50DC437E0}"/>
              </c:ext>
            </c:extLst>
          </c:dPt>
          <c:dPt>
            <c:idx val="1"/>
            <c:invertIfNegative val="0"/>
            <c:bubble3D val="0"/>
            <c:spPr>
              <a:solidFill>
                <a:srgbClr val="FAC76B">
                  <a:alpha val="50000"/>
                </a:srgbClr>
              </a:solidFill>
              <a:ln>
                <a:noFill/>
              </a:ln>
              <a:effectLst/>
            </c:spPr>
            <c:extLst xmlns:c16r2="http://schemas.microsoft.com/office/drawing/2015/06/chart">
              <c:ext xmlns:c16="http://schemas.microsoft.com/office/drawing/2014/chart" uri="{C3380CC4-5D6E-409C-BE32-E72D297353CC}">
                <c16:uniqueId val="{00000005-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Sheet1!$D$2:$D$2</c:f>
              <c:numCache>
                <c:formatCode>0</c:formatCode>
                <c:ptCount val="1"/>
                <c:pt idx="0">
                  <c:v>28.201505749430002</c:v>
                </c:pt>
              </c:numCache>
            </c:numRef>
          </c:val>
          <c:extLst xmlns:c16r2="http://schemas.microsoft.com/office/drawing/2015/06/chart">
            <c:ext xmlns:c16="http://schemas.microsoft.com/office/drawing/2014/chart" uri="{C3380CC4-5D6E-409C-BE32-E72D297353CC}">
              <c16:uniqueId val="{00000004-74F2-4F4E-865F-2396D4B51505}"/>
            </c:ext>
          </c:extLst>
        </c:ser>
        <c:ser>
          <c:idx val="2"/>
          <c:order val="3"/>
          <c:tx>
            <c:strRef>
              <c:f>Sheet1!$E$1</c:f>
              <c:strCache>
                <c:ptCount val="1"/>
                <c:pt idx="0">
                  <c:v>Not at all</c:v>
                </c:pt>
              </c:strCache>
            </c:strRef>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A577-4BCC-8BA2-4DD50DC437E0}"/>
              </c:ext>
            </c:extLst>
          </c:dPt>
          <c:dPt>
            <c:idx val="1"/>
            <c:invertIfNegative val="0"/>
            <c:bubble3D val="0"/>
            <c:spPr>
              <a:solidFill>
                <a:schemeClr val="accent4">
                  <a:alpha val="50000"/>
                </a:schemeClr>
              </a:solidFill>
              <a:ln>
                <a:noFill/>
              </a:ln>
              <a:effectLst/>
            </c:spPr>
            <c:extLst xmlns:c16r2="http://schemas.microsoft.com/office/drawing/2015/06/chart">
              <c:ext xmlns:c16="http://schemas.microsoft.com/office/drawing/2014/chart" uri="{C3380CC4-5D6E-409C-BE32-E72D297353CC}">
                <c16:uniqueId val="{00000008-74F2-4F4E-865F-2396D4B515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Government organisations </c:v>
                </c:pt>
              </c:strCache>
            </c:strRef>
          </c:cat>
          <c:val>
            <c:numRef>
              <c:f>Sheet1!$E$2:$E$2</c:f>
              <c:numCache>
                <c:formatCode>0</c:formatCode>
                <c:ptCount val="1"/>
                <c:pt idx="0">
                  <c:v>9.752271774335</c:v>
                </c:pt>
              </c:numCache>
            </c:numRef>
          </c:val>
          <c:extLst xmlns:c16r2="http://schemas.microsoft.com/office/drawing/2015/06/chart">
            <c:ext xmlns:c16="http://schemas.microsoft.com/office/drawing/2014/chart" uri="{C3380CC4-5D6E-409C-BE32-E72D297353CC}">
              <c16:uniqueId val="{00000002-74F2-4F4E-865F-2396D4B51505}"/>
            </c:ext>
          </c:extLst>
        </c:ser>
        <c:dLbls>
          <c:showLegendKey val="0"/>
          <c:showVal val="0"/>
          <c:showCatName val="0"/>
          <c:showSerName val="0"/>
          <c:showPercent val="0"/>
          <c:showBubbleSize val="0"/>
        </c:dLbls>
        <c:gapWidth val="100"/>
        <c:overlap val="100"/>
        <c:axId val="125570432"/>
        <c:axId val="125584512"/>
      </c:barChart>
      <c:catAx>
        <c:axId val="125570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schemeClr>
                </a:solidFill>
                <a:latin typeface="+mn-lt"/>
                <a:ea typeface="+mn-ea"/>
                <a:cs typeface="+mn-cs"/>
              </a:defRPr>
            </a:pPr>
            <a:endParaRPr lang="en-US"/>
          </a:p>
        </c:txPr>
        <c:crossAx val="125584512"/>
        <c:crosses val="autoZero"/>
        <c:auto val="1"/>
        <c:lblAlgn val="ctr"/>
        <c:lblOffset val="100"/>
        <c:noMultiLvlLbl val="0"/>
      </c:catAx>
      <c:valAx>
        <c:axId val="125584512"/>
        <c:scaling>
          <c:orientation val="minMax"/>
          <c:max val="100"/>
        </c:scaling>
        <c:delete val="1"/>
        <c:axPos val="t"/>
        <c:numFmt formatCode="0" sourceLinked="1"/>
        <c:majorTickMark val="none"/>
        <c:minorTickMark val="none"/>
        <c:tickLblPos val="nextTo"/>
        <c:crossAx val="1255704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4EEB2-00D1-4890-ABF6-7BEA84B2E40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NZ"/>
        </a:p>
      </dgm:t>
    </dgm:pt>
    <dgm:pt modelId="{BC69D2F0-DAC9-46F9-A953-23BF3E8F3701}">
      <dgm:prSet phldrT="[Text]" custT="1"/>
      <dgm:spPr>
        <a:solidFill>
          <a:schemeClr val="accent4"/>
        </a:solidFill>
        <a:ln w="57150">
          <a:solidFill>
            <a:schemeClr val="tx1"/>
          </a:solidFill>
        </a:ln>
      </dgm:spPr>
      <dgm:t>
        <a:bodyPr/>
        <a:lstStyle/>
        <a:p>
          <a:r>
            <a:rPr lang="en-US" sz="2000" b="1" dirty="0">
              <a:solidFill>
                <a:schemeClr val="bg1"/>
              </a:solidFill>
            </a:rPr>
            <a:t>Privacy concerns</a:t>
          </a:r>
          <a:endParaRPr lang="en-NZ" sz="2000" dirty="0"/>
        </a:p>
      </dgm:t>
    </dgm:pt>
    <dgm:pt modelId="{5D1F0C49-873E-4B1F-8C12-8A253D7BCAB9}" type="parTrans" cxnId="{7E67B35A-C294-4757-BE0B-6386195CC25F}">
      <dgm:prSet/>
      <dgm:spPr/>
      <dgm:t>
        <a:bodyPr/>
        <a:lstStyle/>
        <a:p>
          <a:endParaRPr lang="en-NZ" sz="1800"/>
        </a:p>
      </dgm:t>
    </dgm:pt>
    <dgm:pt modelId="{05BD46BC-897B-4526-AB42-829854A2CFF1}" type="sibTrans" cxnId="{7E67B35A-C294-4757-BE0B-6386195CC25F}">
      <dgm:prSet/>
      <dgm:spPr/>
      <dgm:t>
        <a:bodyPr/>
        <a:lstStyle/>
        <a:p>
          <a:endParaRPr lang="en-NZ" sz="1800"/>
        </a:p>
      </dgm:t>
    </dgm:pt>
    <dgm:pt modelId="{63C8914D-779A-499A-B367-D51556A7F1A4}">
      <dgm:prSet phldrT="[Tex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Highest levels of concern regarding specific privacy issues were for information shared by children about themselves (80%) and businesses sharing your personal information with other businesses (79%).  In a new question, 62% were concerned about use of drones in urban areas.</a:t>
          </a:r>
          <a:endParaRPr lang="en-NZ" sz="1400" i="1" dirty="0">
            <a:solidFill>
              <a:schemeClr val="bg1">
                <a:lumMod val="50000"/>
              </a:schemeClr>
            </a:solidFill>
          </a:endParaRPr>
        </a:p>
      </dgm:t>
    </dgm:pt>
    <dgm:pt modelId="{BC478CBB-F359-4B9A-910C-7F44ED669E5B}" type="parTrans" cxnId="{853BF16F-41D7-4EDE-9CD3-6CAF1F6E43DB}">
      <dgm:prSet/>
      <dgm:spPr/>
      <dgm:t>
        <a:bodyPr/>
        <a:lstStyle/>
        <a:p>
          <a:endParaRPr lang="en-NZ" sz="1800"/>
        </a:p>
      </dgm:t>
    </dgm:pt>
    <dgm:pt modelId="{2C9AC24F-29EF-4362-8570-41E0F8A60D97}" type="sibTrans" cxnId="{853BF16F-41D7-4EDE-9CD3-6CAF1F6E43DB}">
      <dgm:prSet/>
      <dgm:spPr/>
      <dgm:t>
        <a:bodyPr/>
        <a:lstStyle/>
        <a:p>
          <a:endParaRPr lang="en-NZ" sz="1800"/>
        </a:p>
      </dgm:t>
    </dgm:pt>
    <dgm:pt modelId="{F4FD6212-6814-4403-8BFD-340D32928B17}">
      <dgm:prSet phldrT="[Text]" custT="1"/>
      <dgm:spPr>
        <a:ln w="57150">
          <a:solidFill>
            <a:schemeClr val="accent4"/>
          </a:solidFill>
        </a:ln>
      </dgm:spPr>
      <dgm:t>
        <a:bodyPr/>
        <a:lstStyle/>
        <a:p>
          <a:r>
            <a:rPr lang="en-US" sz="2000" b="1" dirty="0">
              <a:solidFill>
                <a:schemeClr val="bg1"/>
              </a:solidFill>
            </a:rPr>
            <a:t>Commission and Act awareness</a:t>
          </a:r>
          <a:endParaRPr lang="en-NZ" sz="2000" dirty="0"/>
        </a:p>
      </dgm:t>
    </dgm:pt>
    <dgm:pt modelId="{4B8DA0E2-C1AD-4ECD-9868-EAA6114803C8}" type="parTrans" cxnId="{E2B755FD-7838-43A5-90DD-23CAE9A8444A}">
      <dgm:prSet/>
      <dgm:spPr/>
      <dgm:t>
        <a:bodyPr/>
        <a:lstStyle/>
        <a:p>
          <a:endParaRPr lang="en-NZ" sz="1800"/>
        </a:p>
      </dgm:t>
    </dgm:pt>
    <dgm:pt modelId="{C8532773-93E9-4DCF-84C2-BBFB6643951A}" type="sibTrans" cxnId="{E2B755FD-7838-43A5-90DD-23CAE9A8444A}">
      <dgm:prSet/>
      <dgm:spPr/>
      <dgm:t>
        <a:bodyPr/>
        <a:lstStyle/>
        <a:p>
          <a:endParaRPr lang="en-NZ" sz="1800"/>
        </a:p>
      </dgm:t>
    </dgm:pt>
    <dgm:pt modelId="{81C8ABD3-558A-4DF8-80AF-AD3E31DC9839}">
      <dgm:prSet phldrT="[Tex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Seventy-eight percent were aware of the Privacy Commission  and eighty-six percent were aware of the Privacy Act (online methodology).</a:t>
          </a:r>
          <a:endParaRPr lang="en-NZ" sz="1400" i="1" dirty="0">
            <a:solidFill>
              <a:srgbClr val="7F7F7F"/>
            </a:solidFill>
          </a:endParaRPr>
        </a:p>
      </dgm:t>
    </dgm:pt>
    <dgm:pt modelId="{D4D5A507-DBAB-4F7D-8358-D0266EB437BF}" type="parTrans" cxnId="{7857EA0F-668D-43BC-8BFA-3606FB6B6BFE}">
      <dgm:prSet/>
      <dgm:spPr/>
      <dgm:t>
        <a:bodyPr/>
        <a:lstStyle/>
        <a:p>
          <a:endParaRPr lang="en-NZ" sz="1800"/>
        </a:p>
      </dgm:t>
    </dgm:pt>
    <dgm:pt modelId="{C245F736-4FE3-4486-A31B-D4A359878F6B}" type="sibTrans" cxnId="{7857EA0F-668D-43BC-8BFA-3606FB6B6BFE}">
      <dgm:prSet/>
      <dgm:spPr/>
      <dgm:t>
        <a:bodyPr/>
        <a:lstStyle/>
        <a:p>
          <a:endParaRPr lang="en-NZ" sz="1800"/>
        </a:p>
      </dgm:t>
    </dgm:pt>
    <dgm:pt modelId="{AE97A1AD-9597-4F06-9C9C-AE3D4D4CD60C}">
      <dgm:prSet phldrT="[Text]" custT="1"/>
      <dgm:spPr>
        <a:solidFill>
          <a:schemeClr val="accent4"/>
        </a:solidFill>
        <a:ln w="57150">
          <a:solidFill>
            <a:schemeClr val="tx1"/>
          </a:solidFill>
        </a:ln>
      </dgm:spPr>
      <dgm:t>
        <a:bodyPr/>
        <a:lstStyle/>
        <a:p>
          <a:r>
            <a:rPr lang="en-US" sz="2000" b="1" dirty="0">
              <a:solidFill>
                <a:schemeClr val="bg1"/>
              </a:solidFill>
            </a:rPr>
            <a:t>Personal data sharing</a:t>
          </a:r>
          <a:endParaRPr lang="en-NZ" sz="2000" dirty="0"/>
        </a:p>
      </dgm:t>
    </dgm:pt>
    <dgm:pt modelId="{362826D2-3964-4EAF-BED9-2268C71DFD74}" type="parTrans" cxnId="{1253DBC8-4060-4835-8E91-3C537AB2F939}">
      <dgm:prSet/>
      <dgm:spPr/>
      <dgm:t>
        <a:bodyPr/>
        <a:lstStyle/>
        <a:p>
          <a:endParaRPr lang="en-NZ" sz="1800"/>
        </a:p>
      </dgm:t>
    </dgm:pt>
    <dgm:pt modelId="{CF1DAC02-04B8-47FF-B4D5-E3CFA9042C73}" type="sibTrans" cxnId="{1253DBC8-4060-4835-8E91-3C537AB2F939}">
      <dgm:prSet/>
      <dgm:spPr/>
      <dgm:t>
        <a:bodyPr/>
        <a:lstStyle/>
        <a:p>
          <a:endParaRPr lang="en-NZ" sz="1800"/>
        </a:p>
      </dgm:t>
    </dgm:pt>
    <dgm:pt modelId="{B5A827C8-1803-4066-A675-D3E4A606B045}">
      <dgm:prSet phldrT="[Tex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There are indications that New Zealanders tend to trust government organisations with their personal data more than those living in the United Kingdom (UK).</a:t>
          </a:r>
          <a:endParaRPr lang="en-NZ" sz="1400" i="1" dirty="0">
            <a:solidFill>
              <a:schemeClr val="bg1">
                <a:lumMod val="50000"/>
              </a:schemeClr>
            </a:solidFill>
          </a:endParaRPr>
        </a:p>
      </dgm:t>
    </dgm:pt>
    <dgm:pt modelId="{04D2F09B-15D1-4141-8462-8C40364E5AEF}" type="parTrans" cxnId="{2389D3A3-AD00-4B6B-9ACD-63D428ED69FA}">
      <dgm:prSet/>
      <dgm:spPr/>
      <dgm:t>
        <a:bodyPr/>
        <a:lstStyle/>
        <a:p>
          <a:endParaRPr lang="en-NZ" sz="1800"/>
        </a:p>
      </dgm:t>
    </dgm:pt>
    <dgm:pt modelId="{114A017C-54B0-48C1-BC10-5C4161D8DB76}" type="sibTrans" cxnId="{2389D3A3-AD00-4B6B-9ACD-63D428ED69FA}">
      <dgm:prSet/>
      <dgm:spPr/>
      <dgm:t>
        <a:bodyPr/>
        <a:lstStyle/>
        <a:p>
          <a:endParaRPr lang="en-NZ" sz="1800"/>
        </a:p>
      </dgm:t>
    </dgm:pt>
    <dgm:pt modelId="{7554381B-21D8-400E-B04A-1532D794CF09}">
      <dgm:prSe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New Zealanders were most comfortable with government agencies sharing personal information when accessing a government service online ; followed by sharing personal information with a company to make a retail purchase; with least comfort with sharing personal information via social media. UK residents were generally less comfortable overall.</a:t>
          </a:r>
        </a:p>
      </dgm:t>
    </dgm:pt>
    <dgm:pt modelId="{851EFE09-266E-41C3-80E5-70AC3D70611E}" type="parTrans" cxnId="{A44D915D-4CF5-4C0C-93CE-0C428FEFA563}">
      <dgm:prSet/>
      <dgm:spPr/>
      <dgm:t>
        <a:bodyPr/>
        <a:lstStyle/>
        <a:p>
          <a:endParaRPr lang="en-NZ" sz="1800"/>
        </a:p>
      </dgm:t>
    </dgm:pt>
    <dgm:pt modelId="{AF57316F-0BBB-43EF-B300-2717E7883350}" type="sibTrans" cxnId="{A44D915D-4CF5-4C0C-93CE-0C428FEFA563}">
      <dgm:prSet/>
      <dgm:spPr/>
      <dgm:t>
        <a:bodyPr/>
        <a:lstStyle/>
        <a:p>
          <a:endParaRPr lang="en-NZ" sz="1800"/>
        </a:p>
      </dgm:t>
    </dgm:pt>
    <dgm:pt modelId="{9EC97C00-1B27-4851-A509-9A5C7054AFF3}">
      <dgm:prSet phldrT="[Tex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Two thirds of New Zealanders were concerned about individual privacy.  A slight rise in concern.</a:t>
          </a:r>
          <a:endParaRPr lang="en-NZ" sz="1400" i="1" dirty="0">
            <a:solidFill>
              <a:schemeClr val="bg1">
                <a:lumMod val="50000"/>
              </a:schemeClr>
            </a:solidFill>
          </a:endParaRPr>
        </a:p>
      </dgm:t>
    </dgm:pt>
    <dgm:pt modelId="{390CD013-34C9-4385-8DCF-3A7D05B7D95E}" type="parTrans" cxnId="{3BFBE0B4-D3E0-4CF4-9BF6-8B71C01ACEB2}">
      <dgm:prSet/>
      <dgm:spPr/>
      <dgm:t>
        <a:bodyPr/>
        <a:lstStyle/>
        <a:p>
          <a:endParaRPr lang="en-NZ"/>
        </a:p>
      </dgm:t>
    </dgm:pt>
    <dgm:pt modelId="{6ADFFBDE-A896-462F-987B-414DCCE155AB}" type="sibTrans" cxnId="{3BFBE0B4-D3E0-4CF4-9BF6-8B71C01ACEB2}">
      <dgm:prSet/>
      <dgm:spPr/>
      <dgm:t>
        <a:bodyPr/>
        <a:lstStyle/>
        <a:p>
          <a:endParaRPr lang="en-NZ"/>
        </a:p>
      </dgm:t>
    </dgm:pt>
    <dgm:pt modelId="{D5177B85-F51E-477D-A595-9326A8B362AB}">
      <dgm:prSet phldrT="[Tex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Fifty-five percent were more concerned with their individual privacy - highest recorded.</a:t>
          </a:r>
          <a:endParaRPr lang="en-NZ" sz="1400" i="1" dirty="0">
            <a:solidFill>
              <a:schemeClr val="bg1">
                <a:lumMod val="50000"/>
              </a:schemeClr>
            </a:solidFill>
          </a:endParaRPr>
        </a:p>
      </dgm:t>
    </dgm:pt>
    <dgm:pt modelId="{149633FA-F3F3-4E82-A77E-76FE3E27345D}" type="parTrans" cxnId="{13FC1279-039A-477D-9414-EBD7F81951B4}">
      <dgm:prSet/>
      <dgm:spPr/>
      <dgm:t>
        <a:bodyPr/>
        <a:lstStyle/>
        <a:p>
          <a:endParaRPr lang="en-NZ"/>
        </a:p>
      </dgm:t>
    </dgm:pt>
    <dgm:pt modelId="{A7413394-85FB-4C92-A982-8CF2BC50338F}" type="sibTrans" cxnId="{13FC1279-039A-477D-9414-EBD7F81951B4}">
      <dgm:prSet/>
      <dgm:spPr/>
      <dgm:t>
        <a:bodyPr/>
        <a:lstStyle/>
        <a:p>
          <a:endParaRPr lang="en-NZ"/>
        </a:p>
      </dgm:t>
    </dgm:pt>
    <dgm:pt modelId="{AF1E420C-6C4C-4AF8-AB22-9EB3FDDCC127}">
      <dgm:prSet custT="1"/>
      <dgm:spPr>
        <a:noFill/>
        <a:ln w="28575">
          <a:solidFill>
            <a:schemeClr val="tx1">
              <a:alpha val="90000"/>
            </a:schemeClr>
          </a:solidFill>
        </a:ln>
      </dgm:spPr>
      <dgm:t>
        <a:bodyPr/>
        <a:lstStyle/>
        <a:p>
          <a:pPr>
            <a:buFont typeface="Arial" panose="020B0604020202020204" pitchFamily="34" charset="0"/>
            <a:buChar char="•"/>
          </a:pPr>
          <a:r>
            <a:rPr lang="en-US" sz="1400" i="1" dirty="0">
              <a:solidFill>
                <a:schemeClr val="bg1">
                  <a:lumMod val="50000"/>
                </a:schemeClr>
              </a:solidFill>
            </a:rPr>
            <a:t>There was a low level of confidence in the use, storage and security of personal information by social media platforms. Similar to the UK.</a:t>
          </a:r>
        </a:p>
      </dgm:t>
    </dgm:pt>
    <dgm:pt modelId="{19C1B17D-B97F-4D6D-B017-064C3E38CF30}" type="parTrans" cxnId="{E80D4B51-89CB-4219-A4BF-F878D3044C25}">
      <dgm:prSet/>
      <dgm:spPr/>
    </dgm:pt>
    <dgm:pt modelId="{C39F3CBD-BF69-4A0E-A9DD-6AF349DE6E7E}" type="sibTrans" cxnId="{E80D4B51-89CB-4219-A4BF-F878D3044C25}">
      <dgm:prSet/>
      <dgm:spPr/>
    </dgm:pt>
    <dgm:pt modelId="{630A117A-C1C3-4221-93DC-1904232D8865}" type="pres">
      <dgm:prSet presAssocID="{A0A4EEB2-00D1-4890-ABF6-7BEA84B2E40A}" presName="Name0" presStyleCnt="0">
        <dgm:presLayoutVars>
          <dgm:dir/>
          <dgm:animLvl val="lvl"/>
          <dgm:resizeHandles val="exact"/>
        </dgm:presLayoutVars>
      </dgm:prSet>
      <dgm:spPr/>
      <dgm:t>
        <a:bodyPr/>
        <a:lstStyle/>
        <a:p>
          <a:endParaRPr lang="en-NZ"/>
        </a:p>
      </dgm:t>
    </dgm:pt>
    <dgm:pt modelId="{D557AF9D-13EB-4C63-BBA1-A62959B7B52C}" type="pres">
      <dgm:prSet presAssocID="{BC69D2F0-DAC9-46F9-A953-23BF3E8F3701}" presName="linNode" presStyleCnt="0"/>
      <dgm:spPr/>
    </dgm:pt>
    <dgm:pt modelId="{F0CDFB1B-008D-4CDE-98FC-B0F37B6C2C02}" type="pres">
      <dgm:prSet presAssocID="{BC69D2F0-DAC9-46F9-A953-23BF3E8F3701}" presName="parentText" presStyleLbl="node1" presStyleIdx="0" presStyleCnt="3" custScaleX="63082">
        <dgm:presLayoutVars>
          <dgm:chMax val="1"/>
          <dgm:bulletEnabled val="1"/>
        </dgm:presLayoutVars>
      </dgm:prSet>
      <dgm:spPr>
        <a:prstGeom prst="teardrop">
          <a:avLst/>
        </a:prstGeom>
      </dgm:spPr>
      <dgm:t>
        <a:bodyPr/>
        <a:lstStyle/>
        <a:p>
          <a:endParaRPr lang="en-NZ"/>
        </a:p>
      </dgm:t>
    </dgm:pt>
    <dgm:pt modelId="{B6A98E87-0FE9-4625-BDF1-B010118D1291}" type="pres">
      <dgm:prSet presAssocID="{BC69D2F0-DAC9-46F9-A953-23BF3E8F3701}" presName="descendantText" presStyleLbl="alignAccFollowNode1" presStyleIdx="0" presStyleCnt="3" custScaleX="110921" custScaleY="127468" custLinFactNeighborX="1322" custLinFactNeighborY="-12689">
        <dgm:presLayoutVars>
          <dgm:bulletEnabled val="1"/>
        </dgm:presLayoutVars>
      </dgm:prSet>
      <dgm:spPr>
        <a:prstGeom prst="roundRect">
          <a:avLst/>
        </a:prstGeom>
      </dgm:spPr>
      <dgm:t>
        <a:bodyPr/>
        <a:lstStyle/>
        <a:p>
          <a:endParaRPr lang="en-NZ"/>
        </a:p>
      </dgm:t>
    </dgm:pt>
    <dgm:pt modelId="{B30DBBE8-C4FD-4DD3-AA22-8367103F991F}" type="pres">
      <dgm:prSet presAssocID="{05BD46BC-897B-4526-AB42-829854A2CFF1}" presName="sp" presStyleCnt="0"/>
      <dgm:spPr/>
    </dgm:pt>
    <dgm:pt modelId="{993B08DD-BE96-4FFE-84C9-113EDEEE7D72}" type="pres">
      <dgm:prSet presAssocID="{F4FD6212-6814-4403-8BFD-340D32928B17}" presName="linNode" presStyleCnt="0"/>
      <dgm:spPr/>
    </dgm:pt>
    <dgm:pt modelId="{9145C9AA-4D00-4649-ACE0-F2BB30CA6658}" type="pres">
      <dgm:prSet presAssocID="{F4FD6212-6814-4403-8BFD-340D32928B17}" presName="parentText" presStyleLbl="node1" presStyleIdx="1" presStyleCnt="3" custScaleX="62158">
        <dgm:presLayoutVars>
          <dgm:chMax val="1"/>
          <dgm:bulletEnabled val="1"/>
        </dgm:presLayoutVars>
      </dgm:prSet>
      <dgm:spPr>
        <a:prstGeom prst="teardrop">
          <a:avLst/>
        </a:prstGeom>
      </dgm:spPr>
      <dgm:t>
        <a:bodyPr/>
        <a:lstStyle/>
        <a:p>
          <a:endParaRPr lang="en-NZ"/>
        </a:p>
      </dgm:t>
    </dgm:pt>
    <dgm:pt modelId="{B3003E71-1331-413E-BE00-D7BA08A98DEF}" type="pres">
      <dgm:prSet presAssocID="{F4FD6212-6814-4403-8BFD-340D32928B17}" presName="descendantText" presStyleLbl="alignAccFollowNode1" presStyleIdx="1" presStyleCnt="3" custScaleX="111369" custScaleY="74801" custLinFactNeighborX="1330" custLinFactNeighborY="-12056">
        <dgm:presLayoutVars>
          <dgm:bulletEnabled val="1"/>
        </dgm:presLayoutVars>
      </dgm:prSet>
      <dgm:spPr>
        <a:prstGeom prst="roundRect">
          <a:avLst/>
        </a:prstGeom>
      </dgm:spPr>
      <dgm:t>
        <a:bodyPr/>
        <a:lstStyle/>
        <a:p>
          <a:endParaRPr lang="en-NZ"/>
        </a:p>
      </dgm:t>
    </dgm:pt>
    <dgm:pt modelId="{2643152E-2190-4F56-B87D-5C6D62905C8D}" type="pres">
      <dgm:prSet presAssocID="{C8532773-93E9-4DCF-84C2-BBFB6643951A}" presName="sp" presStyleCnt="0"/>
      <dgm:spPr/>
    </dgm:pt>
    <dgm:pt modelId="{A2F60210-AE37-4224-9908-5F2A9E7AA479}" type="pres">
      <dgm:prSet presAssocID="{AE97A1AD-9597-4F06-9C9C-AE3D4D4CD60C}" presName="linNode" presStyleCnt="0"/>
      <dgm:spPr/>
    </dgm:pt>
    <dgm:pt modelId="{3E1F3E77-8B5F-4F68-B096-656083F9FB11}" type="pres">
      <dgm:prSet presAssocID="{AE97A1AD-9597-4F06-9C9C-AE3D4D4CD60C}" presName="parentText" presStyleLbl="node1" presStyleIdx="2" presStyleCnt="3" custScaleX="61695">
        <dgm:presLayoutVars>
          <dgm:chMax val="1"/>
          <dgm:bulletEnabled val="1"/>
        </dgm:presLayoutVars>
      </dgm:prSet>
      <dgm:spPr>
        <a:prstGeom prst="teardrop">
          <a:avLst/>
        </a:prstGeom>
      </dgm:spPr>
      <dgm:t>
        <a:bodyPr/>
        <a:lstStyle/>
        <a:p>
          <a:endParaRPr lang="en-NZ"/>
        </a:p>
      </dgm:t>
    </dgm:pt>
    <dgm:pt modelId="{7C056E62-EF4A-40D6-AA0C-15EA89D5A643}" type="pres">
      <dgm:prSet presAssocID="{AE97A1AD-9597-4F06-9C9C-AE3D4D4CD60C}" presName="descendantText" presStyleLbl="alignAccFollowNode1" presStyleIdx="2" presStyleCnt="3" custScaleX="111630" custScaleY="171496" custLinFactNeighborX="1110" custLinFactNeighborY="-13960">
        <dgm:presLayoutVars>
          <dgm:bulletEnabled val="1"/>
        </dgm:presLayoutVars>
      </dgm:prSet>
      <dgm:spPr>
        <a:prstGeom prst="roundRect">
          <a:avLst/>
        </a:prstGeom>
      </dgm:spPr>
      <dgm:t>
        <a:bodyPr/>
        <a:lstStyle/>
        <a:p>
          <a:endParaRPr lang="en-NZ"/>
        </a:p>
      </dgm:t>
    </dgm:pt>
  </dgm:ptLst>
  <dgm:cxnLst>
    <dgm:cxn modelId="{684ED5AD-ED35-4EE6-91AA-99739507BEB2}" type="presOf" srcId="{F4FD6212-6814-4403-8BFD-340D32928B17}" destId="{9145C9AA-4D00-4649-ACE0-F2BB30CA6658}" srcOrd="0" destOrd="0" presId="urn:microsoft.com/office/officeart/2005/8/layout/vList5"/>
    <dgm:cxn modelId="{A44D915D-4CF5-4C0C-93CE-0C428FEFA563}" srcId="{AE97A1AD-9597-4F06-9C9C-AE3D4D4CD60C}" destId="{7554381B-21D8-400E-B04A-1532D794CF09}" srcOrd="1" destOrd="0" parTransId="{851EFE09-266E-41C3-80E5-70AC3D70611E}" sibTransId="{AF57316F-0BBB-43EF-B300-2717E7883350}"/>
    <dgm:cxn modelId="{99C1CF8C-11F8-4BA7-9087-2F29E6F2AA40}" type="presOf" srcId="{9EC97C00-1B27-4851-A509-9A5C7054AFF3}" destId="{B6A98E87-0FE9-4625-BDF1-B010118D1291}" srcOrd="0" destOrd="0" presId="urn:microsoft.com/office/officeart/2005/8/layout/vList5"/>
    <dgm:cxn modelId="{853BF16F-41D7-4EDE-9CD3-6CAF1F6E43DB}" srcId="{BC69D2F0-DAC9-46F9-A953-23BF3E8F3701}" destId="{63C8914D-779A-499A-B367-D51556A7F1A4}" srcOrd="2" destOrd="0" parTransId="{BC478CBB-F359-4B9A-910C-7F44ED669E5B}" sibTransId="{2C9AC24F-29EF-4362-8570-41E0F8A60D97}"/>
    <dgm:cxn modelId="{032DB654-A033-4C47-A18F-A847D72AA1F3}" type="presOf" srcId="{D5177B85-F51E-477D-A595-9326A8B362AB}" destId="{B6A98E87-0FE9-4625-BDF1-B010118D1291}" srcOrd="0" destOrd="1" presId="urn:microsoft.com/office/officeart/2005/8/layout/vList5"/>
    <dgm:cxn modelId="{3BFBE0B4-D3E0-4CF4-9BF6-8B71C01ACEB2}" srcId="{BC69D2F0-DAC9-46F9-A953-23BF3E8F3701}" destId="{9EC97C00-1B27-4851-A509-9A5C7054AFF3}" srcOrd="0" destOrd="0" parTransId="{390CD013-34C9-4385-8DCF-3A7D05B7D95E}" sibTransId="{6ADFFBDE-A896-462F-987B-414DCCE155AB}"/>
    <dgm:cxn modelId="{0EB7EC4A-FE9B-4458-BC37-59772C3497EC}" type="presOf" srcId="{B5A827C8-1803-4066-A675-D3E4A606B045}" destId="{7C056E62-EF4A-40D6-AA0C-15EA89D5A643}" srcOrd="0" destOrd="0" presId="urn:microsoft.com/office/officeart/2005/8/layout/vList5"/>
    <dgm:cxn modelId="{2389D3A3-AD00-4B6B-9ACD-63D428ED69FA}" srcId="{AE97A1AD-9597-4F06-9C9C-AE3D4D4CD60C}" destId="{B5A827C8-1803-4066-A675-D3E4A606B045}" srcOrd="0" destOrd="0" parTransId="{04D2F09B-15D1-4141-8462-8C40364E5AEF}" sibTransId="{114A017C-54B0-48C1-BC10-5C4161D8DB76}"/>
    <dgm:cxn modelId="{7857EA0F-668D-43BC-8BFA-3606FB6B6BFE}" srcId="{F4FD6212-6814-4403-8BFD-340D32928B17}" destId="{81C8ABD3-558A-4DF8-80AF-AD3E31DC9839}" srcOrd="0" destOrd="0" parTransId="{D4D5A507-DBAB-4F7D-8358-D0266EB437BF}" sibTransId="{C245F736-4FE3-4486-A31B-D4A359878F6B}"/>
    <dgm:cxn modelId="{E80D4B51-89CB-4219-A4BF-F878D3044C25}" srcId="{AE97A1AD-9597-4F06-9C9C-AE3D4D4CD60C}" destId="{AF1E420C-6C4C-4AF8-AB22-9EB3FDDCC127}" srcOrd="2" destOrd="0" parTransId="{19C1B17D-B97F-4D6D-B017-064C3E38CF30}" sibTransId="{C39F3CBD-BF69-4A0E-A9DD-6AF349DE6E7E}"/>
    <dgm:cxn modelId="{C45F0819-ABFA-479C-B90F-A0AF20724C9C}" type="presOf" srcId="{63C8914D-779A-499A-B367-D51556A7F1A4}" destId="{B6A98E87-0FE9-4625-BDF1-B010118D1291}" srcOrd="0" destOrd="2" presId="urn:microsoft.com/office/officeart/2005/8/layout/vList5"/>
    <dgm:cxn modelId="{EC48BB17-24A1-4318-B71C-FD1FAD0CD3E7}" type="presOf" srcId="{BC69D2F0-DAC9-46F9-A953-23BF3E8F3701}" destId="{F0CDFB1B-008D-4CDE-98FC-B0F37B6C2C02}" srcOrd="0" destOrd="0" presId="urn:microsoft.com/office/officeart/2005/8/layout/vList5"/>
    <dgm:cxn modelId="{B4F60F5A-4323-4DAD-BBA8-F25F158AA187}" type="presOf" srcId="{AE97A1AD-9597-4F06-9C9C-AE3D4D4CD60C}" destId="{3E1F3E77-8B5F-4F68-B096-656083F9FB11}" srcOrd="0" destOrd="0" presId="urn:microsoft.com/office/officeart/2005/8/layout/vList5"/>
    <dgm:cxn modelId="{332E9278-E785-4496-A048-4418694F1A3E}" type="presOf" srcId="{81C8ABD3-558A-4DF8-80AF-AD3E31DC9839}" destId="{B3003E71-1331-413E-BE00-D7BA08A98DEF}" srcOrd="0" destOrd="0" presId="urn:microsoft.com/office/officeart/2005/8/layout/vList5"/>
    <dgm:cxn modelId="{1253DBC8-4060-4835-8E91-3C537AB2F939}" srcId="{A0A4EEB2-00D1-4890-ABF6-7BEA84B2E40A}" destId="{AE97A1AD-9597-4F06-9C9C-AE3D4D4CD60C}" srcOrd="2" destOrd="0" parTransId="{362826D2-3964-4EAF-BED9-2268C71DFD74}" sibTransId="{CF1DAC02-04B8-47FF-B4D5-E3CFA9042C73}"/>
    <dgm:cxn modelId="{0165DBCF-D9F5-453A-A504-4C50044452C1}" type="presOf" srcId="{AF1E420C-6C4C-4AF8-AB22-9EB3FDDCC127}" destId="{7C056E62-EF4A-40D6-AA0C-15EA89D5A643}" srcOrd="0" destOrd="2" presId="urn:microsoft.com/office/officeart/2005/8/layout/vList5"/>
    <dgm:cxn modelId="{13FC1279-039A-477D-9414-EBD7F81951B4}" srcId="{BC69D2F0-DAC9-46F9-A953-23BF3E8F3701}" destId="{D5177B85-F51E-477D-A595-9326A8B362AB}" srcOrd="1" destOrd="0" parTransId="{149633FA-F3F3-4E82-A77E-76FE3E27345D}" sibTransId="{A7413394-85FB-4C92-A982-8CF2BC50338F}"/>
    <dgm:cxn modelId="{7E67B35A-C294-4757-BE0B-6386195CC25F}" srcId="{A0A4EEB2-00D1-4890-ABF6-7BEA84B2E40A}" destId="{BC69D2F0-DAC9-46F9-A953-23BF3E8F3701}" srcOrd="0" destOrd="0" parTransId="{5D1F0C49-873E-4B1F-8C12-8A253D7BCAB9}" sibTransId="{05BD46BC-897B-4526-AB42-829854A2CFF1}"/>
    <dgm:cxn modelId="{E2B755FD-7838-43A5-90DD-23CAE9A8444A}" srcId="{A0A4EEB2-00D1-4890-ABF6-7BEA84B2E40A}" destId="{F4FD6212-6814-4403-8BFD-340D32928B17}" srcOrd="1" destOrd="0" parTransId="{4B8DA0E2-C1AD-4ECD-9868-EAA6114803C8}" sibTransId="{C8532773-93E9-4DCF-84C2-BBFB6643951A}"/>
    <dgm:cxn modelId="{5BDDDB15-D4A5-4641-98A7-7B329F6C5C8E}" type="presOf" srcId="{A0A4EEB2-00D1-4890-ABF6-7BEA84B2E40A}" destId="{630A117A-C1C3-4221-93DC-1904232D8865}" srcOrd="0" destOrd="0" presId="urn:microsoft.com/office/officeart/2005/8/layout/vList5"/>
    <dgm:cxn modelId="{D65867BD-EB07-41C7-B5C0-9ACB1B58701D}" type="presOf" srcId="{7554381B-21D8-400E-B04A-1532D794CF09}" destId="{7C056E62-EF4A-40D6-AA0C-15EA89D5A643}" srcOrd="0" destOrd="1" presId="urn:microsoft.com/office/officeart/2005/8/layout/vList5"/>
    <dgm:cxn modelId="{AC85C4C1-279E-4D61-BAA9-3064FEFC4F73}" type="presParOf" srcId="{630A117A-C1C3-4221-93DC-1904232D8865}" destId="{D557AF9D-13EB-4C63-BBA1-A62959B7B52C}" srcOrd="0" destOrd="0" presId="urn:microsoft.com/office/officeart/2005/8/layout/vList5"/>
    <dgm:cxn modelId="{28A97264-F270-429A-AFD1-D16978034166}" type="presParOf" srcId="{D557AF9D-13EB-4C63-BBA1-A62959B7B52C}" destId="{F0CDFB1B-008D-4CDE-98FC-B0F37B6C2C02}" srcOrd="0" destOrd="0" presId="urn:microsoft.com/office/officeart/2005/8/layout/vList5"/>
    <dgm:cxn modelId="{BC26D61E-46D4-41C7-B1B1-08CC4E735CCD}" type="presParOf" srcId="{D557AF9D-13EB-4C63-BBA1-A62959B7B52C}" destId="{B6A98E87-0FE9-4625-BDF1-B010118D1291}" srcOrd="1" destOrd="0" presId="urn:microsoft.com/office/officeart/2005/8/layout/vList5"/>
    <dgm:cxn modelId="{55D4690B-95A0-4226-B8B6-909D9B52304C}" type="presParOf" srcId="{630A117A-C1C3-4221-93DC-1904232D8865}" destId="{B30DBBE8-C4FD-4DD3-AA22-8367103F991F}" srcOrd="1" destOrd="0" presId="urn:microsoft.com/office/officeart/2005/8/layout/vList5"/>
    <dgm:cxn modelId="{BABDF5DA-D73F-4982-B1FC-9E5973D63031}" type="presParOf" srcId="{630A117A-C1C3-4221-93DC-1904232D8865}" destId="{993B08DD-BE96-4FFE-84C9-113EDEEE7D72}" srcOrd="2" destOrd="0" presId="urn:microsoft.com/office/officeart/2005/8/layout/vList5"/>
    <dgm:cxn modelId="{D7B2C954-2B2A-4E1D-AA2F-DAF7B1CBD144}" type="presParOf" srcId="{993B08DD-BE96-4FFE-84C9-113EDEEE7D72}" destId="{9145C9AA-4D00-4649-ACE0-F2BB30CA6658}" srcOrd="0" destOrd="0" presId="urn:microsoft.com/office/officeart/2005/8/layout/vList5"/>
    <dgm:cxn modelId="{3A3F861C-28E0-4DB0-AF84-AFA800D7D2DC}" type="presParOf" srcId="{993B08DD-BE96-4FFE-84C9-113EDEEE7D72}" destId="{B3003E71-1331-413E-BE00-D7BA08A98DEF}" srcOrd="1" destOrd="0" presId="urn:microsoft.com/office/officeart/2005/8/layout/vList5"/>
    <dgm:cxn modelId="{49F8198C-AB67-47BB-99D8-9A4C17588345}" type="presParOf" srcId="{630A117A-C1C3-4221-93DC-1904232D8865}" destId="{2643152E-2190-4F56-B87D-5C6D62905C8D}" srcOrd="3" destOrd="0" presId="urn:microsoft.com/office/officeart/2005/8/layout/vList5"/>
    <dgm:cxn modelId="{8CCBA9E6-6031-4461-8079-EE9C232EDBBC}" type="presParOf" srcId="{630A117A-C1C3-4221-93DC-1904232D8865}" destId="{A2F60210-AE37-4224-9908-5F2A9E7AA479}" srcOrd="4" destOrd="0" presId="urn:microsoft.com/office/officeart/2005/8/layout/vList5"/>
    <dgm:cxn modelId="{15F0A3DE-3421-483A-9E78-0DF18878DB9C}" type="presParOf" srcId="{A2F60210-AE37-4224-9908-5F2A9E7AA479}" destId="{3E1F3E77-8B5F-4F68-B096-656083F9FB11}" srcOrd="0" destOrd="0" presId="urn:microsoft.com/office/officeart/2005/8/layout/vList5"/>
    <dgm:cxn modelId="{96D86799-303F-46EF-AC59-2F36ECECF119}" type="presParOf" srcId="{A2F60210-AE37-4224-9908-5F2A9E7AA479}" destId="{7C056E62-EF4A-40D6-AA0C-15EA89D5A643}"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98E87-0FE9-4625-BDF1-B010118D1291}">
      <dsp:nvSpPr>
        <dsp:cNvPr id="0" name=""/>
        <dsp:cNvSpPr/>
      </dsp:nvSpPr>
      <dsp:spPr>
        <a:xfrm rot="5400000">
          <a:off x="5784007" y="-3000147"/>
          <a:ext cx="1496270" cy="7496565"/>
        </a:xfrm>
        <a:prstGeom prst="roundRect">
          <a:avLst/>
        </a:prstGeom>
        <a:noFill/>
        <a:ln w="2857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Two thirds of New Zealanders were concerned about individual privacy.  A slight rise in concern.</a:t>
          </a:r>
          <a:endParaRPr lang="en-NZ" sz="1400" i="1" kern="1200" dirty="0">
            <a:solidFill>
              <a:schemeClr val="bg1">
                <a:lumMod val="5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Fifty-five percent were more concerned with their individual privacy - highest recorded.</a:t>
          </a:r>
          <a:endParaRPr lang="en-NZ" sz="1400" i="1" kern="1200" dirty="0">
            <a:solidFill>
              <a:schemeClr val="bg1">
                <a:lumMod val="5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Highest levels of concern regarding specific privacy issues were for information shared by children about themselves (80%) and businesses sharing your personal information with other businesses (79%).  In a new question, 62% were concerned about use of drones in urban areas.</a:t>
          </a:r>
          <a:endParaRPr lang="en-NZ" sz="1400" i="1" kern="1200" dirty="0">
            <a:solidFill>
              <a:schemeClr val="bg1">
                <a:lumMod val="50000"/>
              </a:schemeClr>
            </a:solidFill>
          </a:endParaRPr>
        </a:p>
      </dsp:txBody>
      <dsp:txXfrm rot="-5400000">
        <a:off x="2856902" y="73042"/>
        <a:ext cx="7350481" cy="1350186"/>
      </dsp:txXfrm>
    </dsp:sp>
    <dsp:sp modelId="{F0CDFB1B-008D-4CDE-98FC-B0F37B6C2C02}">
      <dsp:nvSpPr>
        <dsp:cNvPr id="0" name=""/>
        <dsp:cNvSpPr/>
      </dsp:nvSpPr>
      <dsp:spPr>
        <a:xfrm>
          <a:off x="335450" y="16809"/>
          <a:ext cx="2398151" cy="1467299"/>
        </a:xfrm>
        <a:prstGeom prst="teardrop">
          <a:avLst/>
        </a:prstGeom>
        <a:solidFill>
          <a:schemeClr val="accent4"/>
        </a:solid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Privacy concerns</a:t>
          </a:r>
          <a:endParaRPr lang="en-NZ" sz="2000" kern="1200" dirty="0"/>
        </a:p>
      </dsp:txBody>
      <dsp:txXfrm>
        <a:off x="686651" y="231690"/>
        <a:ext cx="1695749" cy="1037537"/>
      </dsp:txXfrm>
    </dsp:sp>
    <dsp:sp modelId="{B3003E71-1331-413E-BE00-D7BA08A98DEF}">
      <dsp:nvSpPr>
        <dsp:cNvPr id="0" name=""/>
        <dsp:cNvSpPr/>
      </dsp:nvSpPr>
      <dsp:spPr>
        <a:xfrm rot="5400000">
          <a:off x="6079474" y="-1603009"/>
          <a:ext cx="878043" cy="7534200"/>
        </a:xfrm>
        <a:prstGeom prst="roundRect">
          <a:avLst/>
        </a:prstGeom>
        <a:noFill/>
        <a:ln w="2857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Seventy-eight percent were aware of the Privacy Commission  and eighty-six percent were aware of the Privacy Act (online methodology).</a:t>
          </a:r>
          <a:endParaRPr lang="en-NZ" sz="1400" i="1" kern="1200" dirty="0">
            <a:solidFill>
              <a:srgbClr val="7F7F7F"/>
            </a:solidFill>
          </a:endParaRPr>
        </a:p>
      </dsp:txBody>
      <dsp:txXfrm rot="-5400000">
        <a:off x="2794259" y="1767932"/>
        <a:ext cx="7448474" cy="792317"/>
      </dsp:txXfrm>
    </dsp:sp>
    <dsp:sp modelId="{9145C9AA-4D00-4649-ACE0-F2BB30CA6658}">
      <dsp:nvSpPr>
        <dsp:cNvPr id="0" name=""/>
        <dsp:cNvSpPr/>
      </dsp:nvSpPr>
      <dsp:spPr>
        <a:xfrm>
          <a:off x="335450" y="1571959"/>
          <a:ext cx="2365333" cy="1467299"/>
        </a:xfrm>
        <a:prstGeom prst="teardrop">
          <a:avLst/>
        </a:prstGeom>
        <a:solidFill>
          <a:schemeClr val="accent1">
            <a:hueOff val="0"/>
            <a:satOff val="0"/>
            <a:lumOff val="0"/>
            <a:alphaOff val="0"/>
          </a:schemeClr>
        </a:solidFill>
        <a:ln w="571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Commission and Act awareness</a:t>
          </a:r>
          <a:endParaRPr lang="en-NZ" sz="2000" kern="1200" dirty="0"/>
        </a:p>
      </dsp:txBody>
      <dsp:txXfrm>
        <a:off x="681845" y="1786840"/>
        <a:ext cx="1672543" cy="1037537"/>
      </dsp:txXfrm>
    </dsp:sp>
    <dsp:sp modelId="{7C056E62-EF4A-40D6-AA0C-15EA89D5A643}">
      <dsp:nvSpPr>
        <dsp:cNvPr id="0" name=""/>
        <dsp:cNvSpPr/>
      </dsp:nvSpPr>
      <dsp:spPr>
        <a:xfrm rot="5400000">
          <a:off x="5488768" y="183058"/>
          <a:ext cx="2013088" cy="7544482"/>
        </a:xfrm>
        <a:prstGeom prst="roundRect">
          <a:avLst/>
        </a:prstGeom>
        <a:noFill/>
        <a:ln w="28575"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There are indications that New Zealanders tend to trust government organisations with their personal data more than those living in the United Kingdom (UK).</a:t>
          </a:r>
          <a:endParaRPr lang="en-NZ" sz="1400" i="1" kern="1200" dirty="0">
            <a:solidFill>
              <a:schemeClr val="bg1">
                <a:lumMod val="50000"/>
              </a:schemeClr>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New Zealanders were most comfortable with government agencies sharing personal information when accessing a government service online ; followed by sharing personal information with a company to make a retail purchase; with least comfort with sharing personal information via social media. UK residents were generally less comfortable overall.</a:t>
          </a:r>
        </a:p>
        <a:p>
          <a:pPr marL="114300" lvl="1" indent="-114300" algn="l" defTabSz="622300">
            <a:lnSpc>
              <a:spcPct val="90000"/>
            </a:lnSpc>
            <a:spcBef>
              <a:spcPct val="0"/>
            </a:spcBef>
            <a:spcAft>
              <a:spcPct val="15000"/>
            </a:spcAft>
            <a:buFont typeface="Arial" panose="020B0604020202020204" pitchFamily="34" charset="0"/>
            <a:buChar char="••"/>
          </a:pPr>
          <a:r>
            <a:rPr lang="en-US" sz="1400" i="1" kern="1200" dirty="0">
              <a:solidFill>
                <a:schemeClr val="bg1">
                  <a:lumMod val="50000"/>
                </a:schemeClr>
              </a:solidFill>
            </a:rPr>
            <a:t>There was a low level of confidence in the use, storage and security of personal information by social media platforms. Similar to the UK.</a:t>
          </a:r>
        </a:p>
      </dsp:txBody>
      <dsp:txXfrm rot="-5400000">
        <a:off x="2821342" y="3047026"/>
        <a:ext cx="7347940" cy="1816546"/>
      </dsp:txXfrm>
    </dsp:sp>
    <dsp:sp modelId="{3E1F3E77-8B5F-4F68-B096-656083F9FB11}">
      <dsp:nvSpPr>
        <dsp:cNvPr id="0" name=""/>
        <dsp:cNvSpPr/>
      </dsp:nvSpPr>
      <dsp:spPr>
        <a:xfrm>
          <a:off x="335450" y="3385518"/>
          <a:ext cx="2345422" cy="1467299"/>
        </a:xfrm>
        <a:prstGeom prst="teardrop">
          <a:avLst/>
        </a:prstGeom>
        <a:solidFill>
          <a:schemeClr val="accent4"/>
        </a:solidFill>
        <a:ln w="571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Personal data sharing</a:t>
          </a:r>
          <a:endParaRPr lang="en-NZ" sz="2000" kern="1200" dirty="0"/>
        </a:p>
      </dsp:txBody>
      <dsp:txXfrm>
        <a:off x="678929" y="3600399"/>
        <a:ext cx="1658464" cy="10375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0.7428</cdr:x>
      <cdr:y>0.2633</cdr:y>
    </cdr:from>
    <cdr:to>
      <cdr:x>0.79817</cdr:x>
      <cdr:y>0.38919</cdr:y>
    </cdr:to>
    <cdr:sp macro="" textlink="">
      <cdr:nvSpPr>
        <cdr:cNvPr id="2" name="Oval 1">
          <a:extLst xmlns:a="http://schemas.openxmlformats.org/drawingml/2006/main">
            <a:ext uri="{FF2B5EF4-FFF2-40B4-BE49-F238E27FC236}">
              <a16:creationId xmlns:a16="http://schemas.microsoft.com/office/drawing/2014/main" xmlns="" id="{493183A8-9C33-4869-811A-6D0325400572}"/>
            </a:ext>
          </a:extLst>
        </cdr:cNvPr>
        <cdr:cNvSpPr/>
      </cdr:nvSpPr>
      <cdr:spPr>
        <a:xfrm xmlns:a="http://schemas.openxmlformats.org/drawingml/2006/main">
          <a:off x="7652623" y="1203797"/>
          <a:ext cx="570451" cy="575571"/>
        </a:xfrm>
        <a:prstGeom xmlns:a="http://schemas.openxmlformats.org/drawingml/2006/main" prst="ellipse">
          <a:avLst/>
        </a:prstGeom>
        <a:solidFill xmlns:a="http://schemas.openxmlformats.org/drawingml/2006/main">
          <a:srgbClr val="4F81BD"/>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t>70</a:t>
          </a:r>
        </a:p>
      </cdr:txBody>
    </cdr:sp>
  </cdr:relSizeAnchor>
  <cdr:relSizeAnchor xmlns:cdr="http://schemas.openxmlformats.org/drawingml/2006/chartDrawing">
    <cdr:from>
      <cdr:x>0.68336</cdr:x>
      <cdr:y>0.38654</cdr:y>
    </cdr:from>
    <cdr:to>
      <cdr:x>0.73873</cdr:x>
      <cdr:y>0.51243</cdr:y>
    </cdr:to>
    <cdr:sp macro="" textlink="">
      <cdr:nvSpPr>
        <cdr:cNvPr id="3" name="Oval 2">
          <a:extLst xmlns:a="http://schemas.openxmlformats.org/drawingml/2006/main">
            <a:ext uri="{FF2B5EF4-FFF2-40B4-BE49-F238E27FC236}">
              <a16:creationId xmlns:a16="http://schemas.microsoft.com/office/drawing/2014/main" xmlns="" id="{493183A8-9C33-4869-811A-6D0325400572}"/>
            </a:ext>
          </a:extLst>
        </cdr:cNvPr>
        <cdr:cNvSpPr/>
      </cdr:nvSpPr>
      <cdr:spPr>
        <a:xfrm xmlns:a="http://schemas.openxmlformats.org/drawingml/2006/main">
          <a:off x="7040228" y="1767257"/>
          <a:ext cx="570451" cy="575571"/>
        </a:xfrm>
        <a:prstGeom xmlns:a="http://schemas.openxmlformats.org/drawingml/2006/main" prst="ellipse">
          <a:avLst/>
        </a:prstGeom>
        <a:solidFill xmlns:a="http://schemas.openxmlformats.org/drawingml/2006/main">
          <a:srgbClr val="4F81BD"/>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t>62</a:t>
          </a:r>
        </a:p>
      </cdr:txBody>
    </cdr:sp>
  </cdr:relSizeAnchor>
  <cdr:relSizeAnchor xmlns:cdr="http://schemas.openxmlformats.org/drawingml/2006/chartDrawing">
    <cdr:from>
      <cdr:x>0.61577</cdr:x>
      <cdr:y>0.51386</cdr:y>
    </cdr:from>
    <cdr:to>
      <cdr:x>0.67115</cdr:x>
      <cdr:y>0.63975</cdr:y>
    </cdr:to>
    <cdr:sp macro="" textlink="">
      <cdr:nvSpPr>
        <cdr:cNvPr id="4" name="Oval 3">
          <a:extLst xmlns:a="http://schemas.openxmlformats.org/drawingml/2006/main">
            <a:ext uri="{FF2B5EF4-FFF2-40B4-BE49-F238E27FC236}">
              <a16:creationId xmlns:a16="http://schemas.microsoft.com/office/drawing/2014/main" xmlns="" id="{493183A8-9C33-4869-811A-6D0325400572}"/>
            </a:ext>
          </a:extLst>
        </cdr:cNvPr>
        <cdr:cNvSpPr/>
      </cdr:nvSpPr>
      <cdr:spPr>
        <a:xfrm xmlns:a="http://schemas.openxmlformats.org/drawingml/2006/main">
          <a:off x="6343941" y="2349382"/>
          <a:ext cx="570451" cy="575571"/>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t>52</a:t>
          </a:r>
        </a:p>
      </cdr:txBody>
    </cdr:sp>
  </cdr:relSizeAnchor>
  <cdr:relSizeAnchor xmlns:cdr="http://schemas.openxmlformats.org/drawingml/2006/chartDrawing">
    <cdr:from>
      <cdr:x>0.54216</cdr:x>
      <cdr:y>0.62952</cdr:y>
    </cdr:from>
    <cdr:to>
      <cdr:x>0.59753</cdr:x>
      <cdr:y>0.75541</cdr:y>
    </cdr:to>
    <cdr:sp macro="" textlink="">
      <cdr:nvSpPr>
        <cdr:cNvPr id="5" name="Oval 4">
          <a:extLst xmlns:a="http://schemas.openxmlformats.org/drawingml/2006/main">
            <a:ext uri="{FF2B5EF4-FFF2-40B4-BE49-F238E27FC236}">
              <a16:creationId xmlns:a16="http://schemas.microsoft.com/office/drawing/2014/main" xmlns="" id="{493183A8-9C33-4869-811A-6D0325400572}"/>
            </a:ext>
          </a:extLst>
        </cdr:cNvPr>
        <cdr:cNvSpPr/>
      </cdr:nvSpPr>
      <cdr:spPr>
        <a:xfrm xmlns:a="http://schemas.openxmlformats.org/drawingml/2006/main">
          <a:off x="5257800" y="2878164"/>
          <a:ext cx="536969" cy="575569"/>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t>43</a:t>
          </a:r>
        </a:p>
      </cdr:txBody>
    </cdr:sp>
  </cdr:relSizeAnchor>
  <cdr:relSizeAnchor xmlns:cdr="http://schemas.openxmlformats.org/drawingml/2006/chartDrawing">
    <cdr:from>
      <cdr:x>0.4983</cdr:x>
      <cdr:y>0.74121</cdr:y>
    </cdr:from>
    <cdr:to>
      <cdr:x>0.55367</cdr:x>
      <cdr:y>0.8671</cdr:y>
    </cdr:to>
    <cdr:sp macro="" textlink="">
      <cdr:nvSpPr>
        <cdr:cNvPr id="6" name="Oval 5">
          <a:extLst xmlns:a="http://schemas.openxmlformats.org/drawingml/2006/main">
            <a:ext uri="{FF2B5EF4-FFF2-40B4-BE49-F238E27FC236}">
              <a16:creationId xmlns:a16="http://schemas.microsoft.com/office/drawing/2014/main" xmlns="" id="{493183A8-9C33-4869-811A-6D0325400572}"/>
            </a:ext>
          </a:extLst>
        </cdr:cNvPr>
        <cdr:cNvSpPr/>
      </cdr:nvSpPr>
      <cdr:spPr>
        <a:xfrm xmlns:a="http://schemas.openxmlformats.org/drawingml/2006/main">
          <a:off x="4832389" y="3388832"/>
          <a:ext cx="536969" cy="575569"/>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2800" dirty="0"/>
            <a:t>36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C4EEDDEB-51EE-254A-9A2C-1F2561225A02}" type="datetimeFigureOut">
              <a:rPr lang="en-US" smtClean="0"/>
              <a:t>5/7/2018</a:t>
            </a:fld>
            <a:endParaRPr lang="en-US"/>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D35B947C-CA44-814C-92A9-602EAF2F580C}" type="slidenum">
              <a:rPr lang="en-US" smtClean="0"/>
              <a:t>‹#›</a:t>
            </a:fld>
            <a:endParaRPr lang="en-US"/>
          </a:p>
        </p:txBody>
      </p:sp>
    </p:spTree>
    <p:extLst>
      <p:ext uri="{BB962C8B-B14F-4D97-AF65-F5344CB8AC3E}">
        <p14:creationId xmlns:p14="http://schemas.microsoft.com/office/powerpoint/2010/main" val="84979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10</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10</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7928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11</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11</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11</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306441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18</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18</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18</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1677487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19</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19</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19</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338237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20</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20</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20</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146785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24</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24</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24</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351798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25</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25</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25</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241310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153B75-F92E-4D93-8CAA-674D5A047A37}" type="slidenum">
              <a:rPr lang="en-US">
                <a:solidFill>
                  <a:prstClr val="black"/>
                </a:solidFill>
              </a:rPr>
              <a:pPr eaLnBrk="1" hangingPunct="1"/>
              <a:t>26</a:t>
            </a:fld>
            <a:endParaRPr lang="en-US" dirty="0">
              <a:solidFill>
                <a:prstClr val="black"/>
              </a:solidFill>
            </a:endParaRPr>
          </a:p>
        </p:txBody>
      </p:sp>
      <p:sp>
        <p:nvSpPr>
          <p:cNvPr id="123907" name="Rectangle 7"/>
          <p:cNvSpPr txBox="1">
            <a:spLocks noGrp="1" noChangeArrowheads="1"/>
          </p:cNvSpPr>
          <p:nvPr/>
        </p:nvSpPr>
        <p:spPr bwMode="auto">
          <a:xfrm>
            <a:off x="3818134" y="10235248"/>
            <a:ext cx="2918189" cy="53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8" tIns="46214" rIns="92428" bIns="46214" anchor="b"/>
          <a:lstStyle>
            <a:lvl1pPr defTabSz="923925" eaLnBrk="0" hangingPunct="0">
              <a:defRPr>
                <a:solidFill>
                  <a:schemeClr val="tx1"/>
                </a:solidFill>
                <a:latin typeface="Arial" charset="0"/>
              </a:defRPr>
            </a:lvl1pPr>
            <a:lvl2pPr marL="742950" indent="-285750" defTabSz="923925" eaLnBrk="0" hangingPunct="0">
              <a:defRPr>
                <a:solidFill>
                  <a:schemeClr val="tx1"/>
                </a:solidFill>
                <a:latin typeface="Arial" charset="0"/>
              </a:defRPr>
            </a:lvl2pPr>
            <a:lvl3pPr marL="1143000" indent="-228600" defTabSz="923925" eaLnBrk="0" hangingPunct="0">
              <a:defRPr>
                <a:solidFill>
                  <a:schemeClr val="tx1"/>
                </a:solidFill>
                <a:latin typeface="Arial" charset="0"/>
              </a:defRPr>
            </a:lvl3pPr>
            <a:lvl4pPr marL="1600200" indent="-228600" defTabSz="923925" eaLnBrk="0" hangingPunct="0">
              <a:defRPr>
                <a:solidFill>
                  <a:schemeClr val="tx1"/>
                </a:solidFill>
                <a:latin typeface="Arial" charset="0"/>
              </a:defRPr>
            </a:lvl4pPr>
            <a:lvl5pPr marL="2057400" indent="-228600" defTabSz="923925" eaLnBrk="0" hangingPunct="0">
              <a:defRPr>
                <a:solidFill>
                  <a:schemeClr val="tx1"/>
                </a:solidFill>
                <a:latin typeface="Arial" charset="0"/>
              </a:defRPr>
            </a:lvl5pPr>
            <a:lvl6pPr marL="2514600" indent="-228600" defTabSz="923925" eaLnBrk="0" fontAlgn="base" hangingPunct="0">
              <a:spcBef>
                <a:spcPct val="0"/>
              </a:spcBef>
              <a:spcAft>
                <a:spcPct val="0"/>
              </a:spcAft>
              <a:defRPr>
                <a:solidFill>
                  <a:schemeClr val="tx1"/>
                </a:solidFill>
                <a:latin typeface="Arial" charset="0"/>
              </a:defRPr>
            </a:lvl6pPr>
            <a:lvl7pPr marL="2971800" indent="-228600" defTabSz="923925" eaLnBrk="0" fontAlgn="base" hangingPunct="0">
              <a:spcBef>
                <a:spcPct val="0"/>
              </a:spcBef>
              <a:spcAft>
                <a:spcPct val="0"/>
              </a:spcAft>
              <a:defRPr>
                <a:solidFill>
                  <a:schemeClr val="tx1"/>
                </a:solidFill>
                <a:latin typeface="Arial" charset="0"/>
              </a:defRPr>
            </a:lvl7pPr>
            <a:lvl8pPr marL="3429000" indent="-228600" defTabSz="923925" eaLnBrk="0" fontAlgn="base" hangingPunct="0">
              <a:spcBef>
                <a:spcPct val="0"/>
              </a:spcBef>
              <a:spcAft>
                <a:spcPct val="0"/>
              </a:spcAft>
              <a:defRPr>
                <a:solidFill>
                  <a:schemeClr val="tx1"/>
                </a:solidFill>
                <a:latin typeface="Arial" charset="0"/>
              </a:defRPr>
            </a:lvl8pPr>
            <a:lvl9pPr marL="3886200" indent="-228600" defTabSz="923925"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4AD5357-36A3-4FEA-8764-196F86000B8C}" type="slidenum">
              <a:rPr lang="en-US" sz="1200">
                <a:solidFill>
                  <a:prstClr val="black"/>
                </a:solidFill>
              </a:rPr>
              <a:pPr algn="r" eaLnBrk="1" fontAlgn="base" hangingPunct="1">
                <a:spcBef>
                  <a:spcPct val="0"/>
                </a:spcBef>
                <a:spcAft>
                  <a:spcPct val="0"/>
                </a:spcAft>
              </a:pPr>
              <a:t>26</a:t>
            </a:fld>
            <a:endParaRPr lang="en-US" sz="1200" dirty="0">
              <a:solidFill>
                <a:prstClr val="black"/>
              </a:solidFill>
            </a:endParaRPr>
          </a:p>
        </p:txBody>
      </p:sp>
      <p:sp>
        <p:nvSpPr>
          <p:cNvPr id="123908" name="Rectangle 6"/>
          <p:cNvSpPr txBox="1">
            <a:spLocks noGrp="1" noChangeArrowheads="1"/>
          </p:cNvSpPr>
          <p:nvPr/>
        </p:nvSpPr>
        <p:spPr bwMode="auto">
          <a:xfrm>
            <a:off x="5"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AU" sz="1300" dirty="0">
                <a:solidFill>
                  <a:prstClr val="black"/>
                </a:solidFill>
                <a:cs typeface="Arial" charset="0"/>
              </a:rPr>
              <a:t>(C) UMR Research</a:t>
            </a:r>
          </a:p>
        </p:txBody>
      </p:sp>
      <p:sp>
        <p:nvSpPr>
          <p:cNvPr id="123909" name="Rectangle 7"/>
          <p:cNvSpPr txBox="1">
            <a:spLocks noGrp="1" noChangeArrowheads="1"/>
          </p:cNvSpPr>
          <p:nvPr/>
        </p:nvSpPr>
        <p:spPr bwMode="auto">
          <a:xfrm>
            <a:off x="3818134" y="10237085"/>
            <a:ext cx="2918189" cy="53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05" tIns="48853" rIns="97705" bIns="48853" anchor="b"/>
          <a:lstStyle>
            <a:lvl1pPr defTabSz="977900" eaLnBrk="0" hangingPunct="0">
              <a:defRPr>
                <a:solidFill>
                  <a:schemeClr val="tx1"/>
                </a:solidFill>
                <a:latin typeface="Arial" charset="0"/>
              </a:defRPr>
            </a:lvl1pPr>
            <a:lvl2pPr marL="742950" indent="-285750" defTabSz="977900" eaLnBrk="0" hangingPunct="0">
              <a:defRPr>
                <a:solidFill>
                  <a:schemeClr val="tx1"/>
                </a:solidFill>
                <a:latin typeface="Arial" charset="0"/>
              </a:defRPr>
            </a:lvl2pPr>
            <a:lvl3pPr marL="1143000" indent="-228600" defTabSz="977900" eaLnBrk="0" hangingPunct="0">
              <a:defRPr>
                <a:solidFill>
                  <a:schemeClr val="tx1"/>
                </a:solidFill>
                <a:latin typeface="Arial" charset="0"/>
              </a:defRPr>
            </a:lvl3pPr>
            <a:lvl4pPr marL="1600200" indent="-228600" defTabSz="977900" eaLnBrk="0" hangingPunct="0">
              <a:defRPr>
                <a:solidFill>
                  <a:schemeClr val="tx1"/>
                </a:solidFill>
                <a:latin typeface="Arial" charset="0"/>
              </a:defRPr>
            </a:lvl4pPr>
            <a:lvl5pPr marL="2057400" indent="-228600" defTabSz="977900" eaLnBrk="0" hangingPunct="0">
              <a:defRPr>
                <a:solidFill>
                  <a:schemeClr val="tx1"/>
                </a:solidFill>
                <a:latin typeface="Arial" charset="0"/>
              </a:defRPr>
            </a:lvl5pPr>
            <a:lvl6pPr marL="2514600" indent="-228600" defTabSz="977900" eaLnBrk="0" fontAlgn="base" hangingPunct="0">
              <a:spcBef>
                <a:spcPct val="0"/>
              </a:spcBef>
              <a:spcAft>
                <a:spcPct val="0"/>
              </a:spcAft>
              <a:defRPr>
                <a:solidFill>
                  <a:schemeClr val="tx1"/>
                </a:solidFill>
                <a:latin typeface="Arial" charset="0"/>
              </a:defRPr>
            </a:lvl6pPr>
            <a:lvl7pPr marL="2971800" indent="-228600" defTabSz="977900" eaLnBrk="0" fontAlgn="base" hangingPunct="0">
              <a:spcBef>
                <a:spcPct val="0"/>
              </a:spcBef>
              <a:spcAft>
                <a:spcPct val="0"/>
              </a:spcAft>
              <a:defRPr>
                <a:solidFill>
                  <a:schemeClr val="tx1"/>
                </a:solidFill>
                <a:latin typeface="Arial" charset="0"/>
              </a:defRPr>
            </a:lvl7pPr>
            <a:lvl8pPr marL="3429000" indent="-228600" defTabSz="977900" eaLnBrk="0" fontAlgn="base" hangingPunct="0">
              <a:spcBef>
                <a:spcPct val="0"/>
              </a:spcBef>
              <a:spcAft>
                <a:spcPct val="0"/>
              </a:spcAft>
              <a:defRPr>
                <a:solidFill>
                  <a:schemeClr val="tx1"/>
                </a:solidFill>
                <a:latin typeface="Arial" charset="0"/>
              </a:defRPr>
            </a:lvl8pPr>
            <a:lvl9pPr marL="3886200" indent="-228600" defTabSz="9779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DB9FD50-C09B-43A6-97D0-60A3A1E0C0A3}" type="slidenum">
              <a:rPr lang="en-AU" sz="1300">
                <a:solidFill>
                  <a:prstClr val="black"/>
                </a:solidFill>
                <a:cs typeface="Arial" charset="0"/>
              </a:rPr>
              <a:pPr algn="r" eaLnBrk="1" fontAlgn="base" hangingPunct="1">
                <a:spcBef>
                  <a:spcPct val="0"/>
                </a:spcBef>
                <a:spcAft>
                  <a:spcPct val="0"/>
                </a:spcAft>
              </a:pPr>
              <a:t>26</a:t>
            </a:fld>
            <a:endParaRPr lang="en-AU" sz="1300" dirty="0">
              <a:solidFill>
                <a:prstClr val="black"/>
              </a:solidFill>
              <a:cs typeface="Arial" charset="0"/>
            </a:endParaRPr>
          </a:p>
        </p:txBody>
      </p:sp>
      <p:sp>
        <p:nvSpPr>
          <p:cNvPr id="123910" name="Rectangle 2"/>
          <p:cNvSpPr>
            <a:spLocks noGrp="1" noRot="1" noChangeAspect="1" noChangeArrowheads="1" noTextEdit="1"/>
          </p:cNvSpPr>
          <p:nvPr>
            <p:ph type="sldImg"/>
          </p:nvPr>
        </p:nvSpPr>
        <p:spPr>
          <a:xfrm>
            <a:off x="-222250" y="809625"/>
            <a:ext cx="7181850" cy="4040188"/>
          </a:xfrm>
          <a:ln/>
        </p:spPr>
      </p:sp>
      <p:sp>
        <p:nvSpPr>
          <p:cNvPr id="123911" name="Rectangle 3"/>
          <p:cNvSpPr>
            <a:spLocks noGrp="1" noChangeArrowheads="1"/>
          </p:cNvSpPr>
          <p:nvPr>
            <p:ph type="body" idx="1"/>
          </p:nvPr>
        </p:nvSpPr>
        <p:spPr>
          <a:xfrm>
            <a:off x="675352" y="5117630"/>
            <a:ext cx="5388744" cy="4850791"/>
          </a:xfrm>
          <a:noFill/>
        </p:spPr>
        <p:txBody>
          <a:bodyPr lIns="97705" tIns="48853" rIns="97705" bIns="48853"/>
          <a:lstStyle/>
          <a:p>
            <a:pPr eaLnBrk="1" hangingPunct="1"/>
            <a:endParaRPr lang="en-GB" dirty="0"/>
          </a:p>
        </p:txBody>
      </p:sp>
    </p:spTree>
    <p:extLst>
      <p:ext uri="{BB962C8B-B14F-4D97-AF65-F5344CB8AC3E}">
        <p14:creationId xmlns:p14="http://schemas.microsoft.com/office/powerpoint/2010/main" val="344329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04333" y="3454399"/>
            <a:ext cx="7789334" cy="1799696"/>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04333" y="5346170"/>
            <a:ext cx="7789334" cy="117316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5200" y="4889301"/>
            <a:ext cx="1566333" cy="729587"/>
          </a:xfrm>
          <a:prstGeom prst="rect">
            <a:avLst/>
          </a:prstGeom>
        </p:spPr>
      </p:pic>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5200" y="4889301"/>
            <a:ext cx="1566333" cy="7295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D92B39-EC76-2540-BF00-E8E6CFCFAD1C}" type="slidenum">
              <a:rPr lang="en-US" smtClean="0"/>
              <a:t>‹#›</a:t>
            </a:fld>
            <a:endParaRPr lang="en-US"/>
          </a:p>
        </p:txBody>
      </p:sp>
      <p:sp>
        <p:nvSpPr>
          <p:cNvPr id="7" name="Footer Placeholder 4">
            <a:extLst>
              <a:ext uri="{FF2B5EF4-FFF2-40B4-BE49-F238E27FC236}">
                <a16:creationId xmlns:a16="http://schemas.microsoft.com/office/drawing/2014/main" xmlns="" id="{EDE72DD1-26B8-4742-A5CE-690794111D96}"/>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D92B39-EC76-2540-BF00-E8E6CFCFAD1C}" type="slidenum">
              <a:rPr lang="en-US" smtClean="0"/>
              <a:t>‹#›</a:t>
            </a:fld>
            <a:endParaRPr lang="en-US"/>
          </a:p>
        </p:txBody>
      </p:sp>
      <p:sp>
        <p:nvSpPr>
          <p:cNvPr id="7" name="Footer Placeholder 4">
            <a:extLst>
              <a:ext uri="{FF2B5EF4-FFF2-40B4-BE49-F238E27FC236}">
                <a16:creationId xmlns:a16="http://schemas.microsoft.com/office/drawing/2014/main" xmlns="" id="{8CECE7C0-304E-42BA-8708-7FACB7B9A5C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3"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4"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a:t>Click to edit Master title style</a:t>
            </a:r>
            <a:endParaRPr lang="en-US" dirty="0"/>
          </a:p>
        </p:txBody>
      </p:sp>
      <p:sp>
        <p:nvSpPr>
          <p:cNvPr id="5" name="Content Placeholder 2"/>
          <p:cNvSpPr>
            <a:spLocks noGrp="1"/>
          </p:cNvSpPr>
          <p:nvPr>
            <p:ph idx="1"/>
          </p:nvPr>
        </p:nvSpPr>
        <p:spPr>
          <a:xfrm>
            <a:off x="838200" y="2222283"/>
            <a:ext cx="10515600" cy="395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8" name="Footer Placeholder 4">
            <a:extLst>
              <a:ext uri="{FF2B5EF4-FFF2-40B4-BE49-F238E27FC236}">
                <a16:creationId xmlns:a16="http://schemas.microsoft.com/office/drawing/2014/main" xmlns="" id="{6E3AACE4-F994-424B-B9A6-C3ADDD2BED9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9" name="Slide Number Placeholder 5">
            <a:extLst>
              <a:ext uri="{FF2B5EF4-FFF2-40B4-BE49-F238E27FC236}">
                <a16:creationId xmlns:a16="http://schemas.microsoft.com/office/drawing/2014/main" xmlns="" id="{3F7AFB63-A508-4659-BA59-5F7E1C7A53E3}"/>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8"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9"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a:t>Click to edit Master title style</a:t>
            </a:r>
            <a:endParaRPr lang="en-US" dirty="0"/>
          </a:p>
        </p:txBody>
      </p:sp>
      <p:sp>
        <p:nvSpPr>
          <p:cNvPr id="10" name="Content Placeholder 2"/>
          <p:cNvSpPr>
            <a:spLocks noGrp="1"/>
          </p:cNvSpPr>
          <p:nvPr>
            <p:ph idx="1"/>
          </p:nvPr>
        </p:nvSpPr>
        <p:spPr>
          <a:xfrm>
            <a:off x="838200" y="2222283"/>
            <a:ext cx="10515600" cy="395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2" name="Footer Placeholder 4">
            <a:extLst>
              <a:ext uri="{FF2B5EF4-FFF2-40B4-BE49-F238E27FC236}">
                <a16:creationId xmlns:a16="http://schemas.microsoft.com/office/drawing/2014/main" xmlns="" id="{768B8111-4496-4F75-B454-813FBABF466C}"/>
              </a:ext>
            </a:extLst>
          </p:cNvPr>
          <p:cNvSpPr>
            <a:spLocks noGrp="1"/>
          </p:cNvSpPr>
          <p:nvPr>
            <p:ph type="ftr" sz="quarter" idx="3"/>
          </p:nvPr>
        </p:nvSpPr>
        <p:spPr>
          <a:xfrm>
            <a:off x="838200" y="6364663"/>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13" name="Slide Number Placeholder 5">
            <a:extLst>
              <a:ext uri="{FF2B5EF4-FFF2-40B4-BE49-F238E27FC236}">
                <a16:creationId xmlns:a16="http://schemas.microsoft.com/office/drawing/2014/main" xmlns="" id="{95BC2B83-88EC-4CB9-A29B-AF192910E620}"/>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3"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4"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a:t>Click to edit Master title style</a:t>
            </a:r>
            <a:endParaRPr lang="en-US" dirty="0"/>
          </a:p>
        </p:txBody>
      </p:sp>
      <p:sp>
        <p:nvSpPr>
          <p:cNvPr id="5" name="Content Placeholder 2"/>
          <p:cNvSpPr>
            <a:spLocks noGrp="1"/>
          </p:cNvSpPr>
          <p:nvPr>
            <p:ph idx="1"/>
          </p:nvPr>
        </p:nvSpPr>
        <p:spPr>
          <a:xfrm>
            <a:off x="838200" y="2222283"/>
            <a:ext cx="10515600" cy="395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7" name="Slide Number Placeholder 5">
            <a:extLst>
              <a:ext uri="{FF2B5EF4-FFF2-40B4-BE49-F238E27FC236}">
                <a16:creationId xmlns:a16="http://schemas.microsoft.com/office/drawing/2014/main" xmlns="" id="{405DB71E-01B6-4A2B-BD75-6D2E156F6C8F}"/>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8" name="Footer Placeholder 4">
            <a:extLst>
              <a:ext uri="{FF2B5EF4-FFF2-40B4-BE49-F238E27FC236}">
                <a16:creationId xmlns:a16="http://schemas.microsoft.com/office/drawing/2014/main" xmlns="" id="{B1470359-CD30-4CDD-9DC1-0C651FE3838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8"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9"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a:t>Click to edit Master title style</a:t>
            </a:r>
            <a:endParaRPr lang="en-US" dirty="0"/>
          </a:p>
        </p:txBody>
      </p:sp>
      <p:sp>
        <p:nvSpPr>
          <p:cNvPr id="10" name="Content Placeholder 2"/>
          <p:cNvSpPr>
            <a:spLocks noGrp="1"/>
          </p:cNvSpPr>
          <p:nvPr>
            <p:ph idx="1"/>
          </p:nvPr>
        </p:nvSpPr>
        <p:spPr>
          <a:xfrm>
            <a:off x="838200" y="2222283"/>
            <a:ext cx="10515600" cy="395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11" name="Footer Placeholder 4">
            <a:extLst>
              <a:ext uri="{FF2B5EF4-FFF2-40B4-BE49-F238E27FC236}">
                <a16:creationId xmlns:a16="http://schemas.microsoft.com/office/drawing/2014/main" xmlns="" id="{F1C58D57-70C4-4371-B268-95DD1260692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12" name="Slide Number Placeholder 5">
            <a:extLst>
              <a:ext uri="{FF2B5EF4-FFF2-40B4-BE49-F238E27FC236}">
                <a16:creationId xmlns:a16="http://schemas.microsoft.com/office/drawing/2014/main" xmlns="" id="{6602B5F3-39F3-4CB2-8624-B62E938CC2EF}"/>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3"/>
          </p:nvPr>
        </p:nvSpPr>
        <p:spPr>
          <a:xfrm>
            <a:off x="1345521" y="1205706"/>
            <a:ext cx="7620982" cy="795421"/>
          </a:xfrm>
        </p:spPr>
        <p:txBody>
          <a:bodyPr lIns="0" tIns="0" rIns="90000" bIns="46800">
            <a:noAutofit/>
          </a:bodyPr>
          <a:lstStyle>
            <a:lvl1pPr marL="0" indent="0">
              <a:lnSpc>
                <a:spcPts val="1700"/>
              </a:lnSpc>
              <a:spcBef>
                <a:spcPts val="0"/>
              </a:spcBef>
              <a:buNone/>
              <a:defRPr sz="1600" b="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Title 1"/>
          <p:cNvSpPr>
            <a:spLocks noGrp="1"/>
          </p:cNvSpPr>
          <p:nvPr>
            <p:ph type="title"/>
          </p:nvPr>
        </p:nvSpPr>
        <p:spPr>
          <a:xfrm>
            <a:off x="838200" y="237331"/>
            <a:ext cx="9465527" cy="788988"/>
          </a:xfrm>
        </p:spPr>
        <p:txBody>
          <a:bodyPr lIns="0" rIns="90000"/>
          <a:lstStyle/>
          <a:p>
            <a:r>
              <a:rPr lang="en-US"/>
              <a:t>Click to edit Master title style</a:t>
            </a:r>
            <a:endParaRPr lang="en-US" dirty="0"/>
          </a:p>
        </p:txBody>
      </p:sp>
      <p:sp>
        <p:nvSpPr>
          <p:cNvPr id="15" name="Content Placeholder 2"/>
          <p:cNvSpPr>
            <a:spLocks noGrp="1"/>
          </p:cNvSpPr>
          <p:nvPr>
            <p:ph idx="1"/>
          </p:nvPr>
        </p:nvSpPr>
        <p:spPr>
          <a:xfrm>
            <a:off x="838200" y="2122166"/>
            <a:ext cx="10515600" cy="40246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1235870"/>
            <a:ext cx="415925" cy="401584"/>
          </a:xfrm>
          <a:prstGeom prst="rect">
            <a:avLst/>
          </a:prstGeom>
        </p:spPr>
      </p:pic>
      <p:sp>
        <p:nvSpPr>
          <p:cNvPr id="11" name="Footer Placeholder 4">
            <a:extLst>
              <a:ext uri="{FF2B5EF4-FFF2-40B4-BE49-F238E27FC236}">
                <a16:creationId xmlns:a16="http://schemas.microsoft.com/office/drawing/2014/main" xmlns="" id="{7CB2182B-5440-4845-88F2-B413B5999D36}"/>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3"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4"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dirty="0"/>
              <a:t>Click to edit Master title style</a:t>
            </a:r>
          </a:p>
        </p:txBody>
      </p:sp>
      <p:sp>
        <p:nvSpPr>
          <p:cNvPr id="5" name="Content Placeholder 2"/>
          <p:cNvSpPr>
            <a:spLocks noGrp="1"/>
          </p:cNvSpPr>
          <p:nvPr>
            <p:ph idx="1"/>
          </p:nvPr>
        </p:nvSpPr>
        <p:spPr>
          <a:xfrm>
            <a:off x="838200" y="2222283"/>
            <a:ext cx="10515600" cy="395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29FA477B-5A41-4101-9061-19CC15DA8F4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7" name="Slide Number Placeholder 5">
            <a:extLst>
              <a:ext uri="{FF2B5EF4-FFF2-40B4-BE49-F238E27FC236}">
                <a16:creationId xmlns:a16="http://schemas.microsoft.com/office/drawing/2014/main" xmlns="" id="{596C7A4E-94D4-4917-9C08-9AE79A2E38B1}"/>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5686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24000"/>
          </a:xfrm>
          <a:prstGeom prst="rect">
            <a:avLst/>
          </a:prstGeom>
        </p:spPr>
      </p:pic>
      <p:sp>
        <p:nvSpPr>
          <p:cNvPr id="8" name="Slide Number Placeholder 5"/>
          <p:cNvSpPr>
            <a:spLocks noGrp="1"/>
          </p:cNvSpPr>
          <p:nvPr>
            <p:ph type="sldNum" sz="quarter" idx="12"/>
          </p:nvPr>
        </p:nvSpPr>
        <p:spPr>
          <a:xfrm>
            <a:off x="10701239" y="6507525"/>
            <a:ext cx="1279723" cy="277450"/>
          </a:xfrm>
          <a:prstGeom prst="rect">
            <a:avLst/>
          </a:prstGeom>
        </p:spPr>
        <p:txBody>
          <a:bodyPr/>
          <a:lstStyle>
            <a:lvl1pPr algn="r">
              <a:defRPr sz="1400">
                <a:solidFill>
                  <a:srgbClr val="0070C0"/>
                </a:solidFill>
              </a:defRPr>
            </a:lvl1pPr>
          </a:lstStyle>
          <a:p>
            <a:fld id="{E5D92B39-EC76-2540-BF00-E8E6CFCFAD1C}" type="slidenum">
              <a:rPr lang="en-US" smtClean="0"/>
              <a:pPr/>
              <a:t>‹#›</a:t>
            </a:fld>
            <a:endParaRPr lang="en-US" dirty="0"/>
          </a:p>
        </p:txBody>
      </p:sp>
      <p:sp>
        <p:nvSpPr>
          <p:cNvPr id="9" name="Title 1"/>
          <p:cNvSpPr>
            <a:spLocks noGrp="1"/>
          </p:cNvSpPr>
          <p:nvPr>
            <p:ph type="title"/>
          </p:nvPr>
        </p:nvSpPr>
        <p:spPr>
          <a:xfrm>
            <a:off x="838200" y="624246"/>
            <a:ext cx="10515600" cy="1205058"/>
          </a:xfrm>
          <a:prstGeom prst="rect">
            <a:avLst/>
          </a:prstGeom>
        </p:spPr>
        <p:txBody>
          <a:bodyPr/>
          <a:lstStyle>
            <a:lvl1pPr>
              <a:defRPr b="0">
                <a:solidFill>
                  <a:srgbClr val="0070C0"/>
                </a:solidFill>
                <a:latin typeface="+mn-lt"/>
              </a:defRPr>
            </a:lvl1pPr>
          </a:lstStyle>
          <a:p>
            <a:r>
              <a:rPr lang="en-US" dirty="0"/>
              <a:t>Click to edit Master title style</a:t>
            </a:r>
          </a:p>
        </p:txBody>
      </p:sp>
      <p:sp>
        <p:nvSpPr>
          <p:cNvPr id="10" name="Content Placeholder 2"/>
          <p:cNvSpPr>
            <a:spLocks noGrp="1"/>
          </p:cNvSpPr>
          <p:nvPr>
            <p:ph idx="1"/>
          </p:nvPr>
        </p:nvSpPr>
        <p:spPr>
          <a:xfrm>
            <a:off x="838200" y="2222283"/>
            <a:ext cx="10515600" cy="395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xmlns="" id="{848FD743-F4CC-4D93-A271-8EF3203212A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11" name="Slide Number Placeholder 5">
            <a:extLst>
              <a:ext uri="{FF2B5EF4-FFF2-40B4-BE49-F238E27FC236}">
                <a16:creationId xmlns:a16="http://schemas.microsoft.com/office/drawing/2014/main" xmlns="" id="{7397CD8E-4F05-4970-81D0-8ECF11C8AADD}"/>
              </a:ext>
            </a:extLst>
          </p:cNvPr>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54576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4" name="Content Placeholder 3"/>
          <p:cNvSpPr>
            <a:spLocks noGrp="1"/>
          </p:cNvSpPr>
          <p:nvPr>
            <p:ph sz="half" idx="2"/>
          </p:nvPr>
        </p:nvSpPr>
        <p:spPr>
          <a:xfrm>
            <a:off x="1056241" y="1583766"/>
            <a:ext cx="10390692" cy="4481754"/>
          </a:xfrm>
          <a:prstGeom prst="rect">
            <a:avLst/>
          </a:prstGeom>
        </p:spPr>
        <p:txBody>
          <a:bodyPr>
            <a:normAutofit/>
          </a:bodyPr>
          <a:lstStyle>
            <a:lvl1pPr marL="270000" indent="-266400">
              <a:spcBef>
                <a:spcPts val="0"/>
              </a:spcBef>
              <a:spcAft>
                <a:spcPts val="1200"/>
              </a:spcAft>
              <a:buClr>
                <a:schemeClr val="accent5"/>
              </a:buClr>
              <a:buSzPct val="120000"/>
              <a:buFont typeface="Century Gothic"/>
              <a:buChar char="&gt;"/>
              <a:defRPr sz="2400"/>
            </a:lvl1pPr>
            <a:lvl2pPr>
              <a:buClr>
                <a:schemeClr val="accent2"/>
              </a:buClr>
              <a:buSzPct val="120000"/>
              <a:buFont typeface="Century Gothic"/>
              <a:buChar char="&gt;"/>
              <a:defRPr sz="2400">
                <a:latin typeface="Calibri"/>
                <a:cs typeface="Calibri"/>
              </a:defRPr>
            </a:lvl2pPr>
            <a:lvl3pPr marL="540000" indent="-266400">
              <a:spcBef>
                <a:spcPts val="0"/>
              </a:spcBef>
              <a:spcAft>
                <a:spcPts val="1200"/>
              </a:spcAft>
              <a:buClr>
                <a:schemeClr val="accent2"/>
              </a:buClr>
              <a:buSzPct val="120000"/>
              <a:buFont typeface="Century Gothic"/>
              <a:buChar char="&gt;"/>
              <a:defRPr sz="2400">
                <a:latin typeface="Calibri"/>
                <a:cs typeface="Calibri"/>
              </a:defRPr>
            </a:lvl3pPr>
            <a:lvl4pPr marL="900000" indent="-266400">
              <a:spcBef>
                <a:spcPts val="0"/>
              </a:spcBef>
              <a:spcAft>
                <a:spcPts val="1200"/>
              </a:spcAft>
              <a:buClr>
                <a:schemeClr val="accent4"/>
              </a:buClr>
              <a:buSzPct val="120000"/>
              <a:buFont typeface="Century Gothic"/>
              <a:buChar char="&gt;"/>
              <a:defRPr sz="2400">
                <a:latin typeface="Calibri"/>
                <a:cs typeface="Calibri"/>
              </a:defRPr>
            </a:lvl4pPr>
            <a:lvl5pPr marL="1260000" indent="-266400">
              <a:spcBef>
                <a:spcPts val="0"/>
              </a:spcBef>
              <a:spcAft>
                <a:spcPts val="1200"/>
              </a:spcAft>
              <a:buSzPct val="120000"/>
              <a:buFont typeface="Century Gothic"/>
              <a:buChar char="&gt;"/>
              <a:defRPr sz="2400">
                <a:latin typeface="Calibri"/>
                <a:cs typeface="Calibri"/>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p:txBody>
      </p:sp>
      <p:sp>
        <p:nvSpPr>
          <p:cNvPr id="16"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baseline="0">
                <a:solidFill>
                  <a:schemeClr val="bg1"/>
                </a:solidFill>
                <a:latin typeface="Century Gothic"/>
                <a:cs typeface="Century Gothic"/>
              </a:defRPr>
            </a:lvl1pPr>
          </a:lstStyle>
          <a:p>
            <a:r>
              <a:rPr lang="en-AU"/>
              <a:t>Click to edit Master title style</a:t>
            </a:r>
            <a:endParaRPr lang="en-US" dirty="0"/>
          </a:p>
        </p:txBody>
      </p:sp>
      <p:sp>
        <p:nvSpPr>
          <p:cNvPr id="7"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022210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7331"/>
            <a:ext cx="9660467" cy="788988"/>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380331"/>
            <a:ext cx="10515600" cy="4796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838201"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8" name="Slide Number Placeholder 5"/>
          <p:cNvSpPr txBox="1">
            <a:spLocks/>
          </p:cNvSpPr>
          <p:nvPr/>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
        <p:nvSpPr>
          <p:cNvPr id="9" name="Slide Number Placeholder 5"/>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4065063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242408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320161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04123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243393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376345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43540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702377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566457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98689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13" name="Text Placeholder 2"/>
          <p:cNvSpPr>
            <a:spLocks noGrp="1"/>
          </p:cNvSpPr>
          <p:nvPr>
            <p:ph type="body" idx="13"/>
          </p:nvPr>
        </p:nvSpPr>
        <p:spPr>
          <a:xfrm>
            <a:off x="1345521" y="1205706"/>
            <a:ext cx="7620982" cy="795421"/>
          </a:xfrm>
        </p:spPr>
        <p:txBody>
          <a:bodyPr lIns="0" tIns="0" rIns="90000" bIns="46800">
            <a:noAutofit/>
          </a:bodyPr>
          <a:lstStyle>
            <a:lvl1pPr marL="0" indent="0">
              <a:lnSpc>
                <a:spcPts val="1700"/>
              </a:lnSpc>
              <a:spcBef>
                <a:spcPts val="0"/>
              </a:spcBef>
              <a:buNone/>
              <a:defRPr sz="1600" b="0" baseline="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itle 1"/>
          <p:cNvSpPr>
            <a:spLocks noGrp="1"/>
          </p:cNvSpPr>
          <p:nvPr>
            <p:ph type="title"/>
          </p:nvPr>
        </p:nvSpPr>
        <p:spPr>
          <a:xfrm>
            <a:off x="838200" y="237331"/>
            <a:ext cx="9465527" cy="788988"/>
          </a:xfrm>
        </p:spPr>
        <p:txBody>
          <a:bodyPr lIns="0" rIns="90000"/>
          <a:lstStyle/>
          <a:p>
            <a:r>
              <a:rPr lang="en-US"/>
              <a:t>Click to edit Master title style</a:t>
            </a:r>
            <a:endParaRPr lang="en-US" dirty="0"/>
          </a:p>
        </p:txBody>
      </p:sp>
      <p:sp>
        <p:nvSpPr>
          <p:cNvPr id="15" name="Content Placeholder 2"/>
          <p:cNvSpPr>
            <a:spLocks noGrp="1"/>
          </p:cNvSpPr>
          <p:nvPr>
            <p:ph idx="1"/>
          </p:nvPr>
        </p:nvSpPr>
        <p:spPr>
          <a:xfrm>
            <a:off x="838200" y="2122166"/>
            <a:ext cx="10515600" cy="4024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txBox="1">
            <a:spLocks/>
          </p:cNvSpPr>
          <p:nvPr/>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235870"/>
            <a:ext cx="415925" cy="401584"/>
          </a:xfrm>
          <a:prstGeom prst="rect">
            <a:avLst/>
          </a:prstGeom>
        </p:spPr>
      </p:pic>
      <p:sp>
        <p:nvSpPr>
          <p:cNvPr id="11" name="Slide Number Placeholder 5"/>
          <p:cNvSpPr txBox="1">
            <a:spLocks/>
          </p:cNvSpPr>
          <p:nvPr userDrawn="1"/>
        </p:nvSpPr>
        <p:spPr>
          <a:xfrm>
            <a:off x="406401" y="6356350"/>
            <a:ext cx="431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1235870"/>
            <a:ext cx="415925" cy="401584"/>
          </a:xfrm>
          <a:prstGeom prst="rect">
            <a:avLst/>
          </a:prstGeom>
        </p:spPr>
      </p:pic>
      <p:sp>
        <p:nvSpPr>
          <p:cNvPr id="16" name="Footer Placeholder 4">
            <a:extLst>
              <a:ext uri="{FF2B5EF4-FFF2-40B4-BE49-F238E27FC236}">
                <a16:creationId xmlns:a16="http://schemas.microsoft.com/office/drawing/2014/main" xmlns="" id="{6D4E88AD-C472-4840-A639-134B2E07E58D}"/>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414415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168935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851586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104388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252996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655783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88555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756314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745840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90695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D92B39-EC76-2540-BF00-E8E6CFCFAD1C}" type="slidenum">
              <a:rPr lang="en-US" smtClean="0"/>
              <a:t>‹#›</a:t>
            </a:fld>
            <a:endParaRPr lang="en-US"/>
          </a:p>
        </p:txBody>
      </p:sp>
      <p:sp>
        <p:nvSpPr>
          <p:cNvPr id="8" name="Footer Placeholder 4">
            <a:extLst>
              <a:ext uri="{FF2B5EF4-FFF2-40B4-BE49-F238E27FC236}">
                <a16:creationId xmlns:a16="http://schemas.microsoft.com/office/drawing/2014/main" xmlns="" id="{436CAA84-7296-4B40-8B3C-52C407AC0BAF}"/>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760152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5" name="Rounded Rectangle 4"/>
          <p:cNvSpPr/>
          <p:nvPr userDrawn="1"/>
        </p:nvSpPr>
        <p:spPr>
          <a:xfrm>
            <a:off x="-441232" y="268797"/>
            <a:ext cx="12015165" cy="849704"/>
          </a:xfrm>
          <a:prstGeom prst="roundRect">
            <a:avLst/>
          </a:prstGeom>
          <a:solidFill>
            <a:srgbClr val="003352"/>
          </a:solidFill>
          <a:effectLst/>
          <a:scene3d>
            <a:camera prst="orthographicFront"/>
            <a:lightRig rig="threePt" dir="t"/>
          </a:scene3d>
          <a:sp3d extrusionH="76200">
            <a:extrusionClr>
              <a:schemeClr val="bg2"/>
            </a:extrusionClr>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algn="ctr" eaLnBrk="1" hangingPunct="1">
              <a:defRPr/>
            </a:pPr>
            <a:endParaRPr lang="en-US" altLang="en-US" sz="1800">
              <a:solidFill>
                <a:srgbClr val="FFFFFF"/>
              </a:solidFill>
            </a:endParaRPr>
          </a:p>
        </p:txBody>
      </p:sp>
      <p:sp>
        <p:nvSpPr>
          <p:cNvPr id="6" name="TextBox 5"/>
          <p:cNvSpPr txBox="1">
            <a:spLocks noChangeArrowheads="1"/>
          </p:cNvSpPr>
          <p:nvPr userDrawn="1"/>
        </p:nvSpPr>
        <p:spPr bwMode="auto">
          <a:xfrm>
            <a:off x="402167" y="1158875"/>
            <a:ext cx="330200" cy="615950"/>
          </a:xfrm>
          <a:prstGeom prst="rect">
            <a:avLst/>
          </a:prstGeom>
          <a:noFill/>
          <a:ln w="9525">
            <a:noFill/>
            <a:miter lim="800000"/>
            <a:headEnd/>
            <a:tailEnd/>
          </a:ln>
        </p:spPr>
        <p:txBody>
          <a:bodyPr lIns="0" tIns="0" rIns="0" bIns="0">
            <a:spAutoFit/>
          </a:bodyPr>
          <a:lstStyle>
            <a:lvl1pPr eaLnBrk="0" hangingPunct="0">
              <a:defRPr sz="2400">
                <a:solidFill>
                  <a:schemeClr val="tx1"/>
                </a:solidFill>
                <a:latin typeface="Century Gothic" panose="020B0502020202020204" pitchFamily="34" charset="0"/>
                <a:ea typeface="ＭＳ Ｐゴシック" panose="020B0600070205080204" pitchFamily="34" charset="-128"/>
              </a:defRPr>
            </a:lvl1pPr>
            <a:lvl2pPr marL="37931725" indent="-37474525" eaLnBrk="0" hangingPunct="0">
              <a:defRPr sz="2400">
                <a:solidFill>
                  <a:schemeClr val="tx1"/>
                </a:solidFill>
                <a:latin typeface="Century Gothic" panose="020B0502020202020204" pitchFamily="34" charset="0"/>
                <a:ea typeface="ＭＳ Ｐゴシック" panose="020B0600070205080204" pitchFamily="34" charset="-128"/>
              </a:defRPr>
            </a:lvl2pPr>
            <a:lvl3pPr eaLnBrk="0" hangingPunct="0">
              <a:defRPr sz="2400">
                <a:solidFill>
                  <a:schemeClr val="tx1"/>
                </a:solidFill>
                <a:latin typeface="Century Gothic" panose="020B0502020202020204" pitchFamily="34" charset="0"/>
                <a:ea typeface="ＭＳ Ｐゴシック" panose="020B0600070205080204" pitchFamily="34" charset="-128"/>
              </a:defRPr>
            </a:lvl3pPr>
            <a:lvl4pPr eaLnBrk="0" hangingPunct="0">
              <a:defRPr sz="2400">
                <a:solidFill>
                  <a:schemeClr val="tx1"/>
                </a:solidFill>
                <a:latin typeface="Century Gothic" panose="020B0502020202020204" pitchFamily="34" charset="0"/>
                <a:ea typeface="ＭＳ Ｐゴシック" panose="020B0600070205080204" pitchFamily="34" charset="-128"/>
              </a:defRPr>
            </a:lvl4pPr>
            <a:lvl5pPr eaLnBrk="0" hangingPunct="0">
              <a:defRPr sz="2400">
                <a:solidFill>
                  <a:schemeClr val="tx1"/>
                </a:solidFill>
                <a:latin typeface="Century Gothic" panose="020B0502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entury Gothic" panose="020B0502020202020204" pitchFamily="34" charset="0"/>
                <a:ea typeface="ＭＳ Ｐゴシック" panose="020B0600070205080204" pitchFamily="34" charset="-128"/>
              </a:defRPr>
            </a:lvl9pPr>
          </a:lstStyle>
          <a:p>
            <a:pPr eaLnBrk="1" hangingPunct="1">
              <a:defRPr/>
            </a:pPr>
            <a:r>
              <a:rPr lang="en-AU" altLang="en-US" sz="4000" b="1" dirty="0">
                <a:solidFill>
                  <a:srgbClr val="E28623"/>
                </a:solidFill>
              </a:rPr>
              <a:t>}</a:t>
            </a:r>
            <a:endParaRPr lang="en-US" altLang="en-US" sz="4000" b="1" dirty="0">
              <a:solidFill>
                <a:srgbClr val="E28623"/>
              </a:solidFill>
            </a:endParaRPr>
          </a:p>
        </p:txBody>
      </p:sp>
      <p:sp>
        <p:nvSpPr>
          <p:cNvPr id="17" name="Text Placeholder 16"/>
          <p:cNvSpPr>
            <a:spLocks noGrp="1"/>
          </p:cNvSpPr>
          <p:nvPr>
            <p:ph type="body" sz="quarter" idx="10"/>
          </p:nvPr>
        </p:nvSpPr>
        <p:spPr>
          <a:xfrm>
            <a:off x="786397" y="1269999"/>
            <a:ext cx="6596536" cy="523876"/>
          </a:xfrm>
          <a:prstGeom prst="rect">
            <a:avLst/>
          </a:prstGeom>
        </p:spPr>
        <p:txBody>
          <a:bodyPr vert="horz" anchor="ctr" anchorCtr="0"/>
          <a:lstStyle>
            <a:lvl1pPr>
              <a:defRPr i="1"/>
            </a:lvl1pPr>
          </a:lstStyle>
          <a:p>
            <a:pPr lvl="0"/>
            <a:r>
              <a:rPr lang="en-AU"/>
              <a:t>Click to edit Master text styles</a:t>
            </a:r>
          </a:p>
        </p:txBody>
      </p:sp>
      <p:sp>
        <p:nvSpPr>
          <p:cNvPr id="23" name="Chart Placeholder 22"/>
          <p:cNvSpPr>
            <a:spLocks noGrp="1"/>
          </p:cNvSpPr>
          <p:nvPr>
            <p:ph type="chart" sz="quarter" idx="11"/>
          </p:nvPr>
        </p:nvSpPr>
        <p:spPr>
          <a:xfrm>
            <a:off x="786398" y="1882776"/>
            <a:ext cx="10547349" cy="4656139"/>
          </a:xfrm>
          <a:prstGeom prst="rect">
            <a:avLst/>
          </a:prstGeom>
        </p:spPr>
        <p:txBody>
          <a:bodyPr vert="horz"/>
          <a:lstStyle/>
          <a:p>
            <a:pPr lvl="0"/>
            <a:endParaRPr lang="en-US" noProof="0" dirty="0"/>
          </a:p>
        </p:txBody>
      </p:sp>
      <p:sp>
        <p:nvSpPr>
          <p:cNvPr id="27" name="Title 26"/>
          <p:cNvSpPr>
            <a:spLocks noGrp="1"/>
          </p:cNvSpPr>
          <p:nvPr>
            <p:ph type="title"/>
          </p:nvPr>
        </p:nvSpPr>
        <p:spPr>
          <a:xfrm>
            <a:off x="333385" y="250860"/>
            <a:ext cx="10972800" cy="867643"/>
          </a:xfrm>
          <a:prstGeom prst="rect">
            <a:avLst/>
          </a:prstGeom>
        </p:spPr>
        <p:txBody>
          <a:bodyPr vert="horz" anchor="ctr" anchorCtr="0">
            <a:normAutofit/>
          </a:bodyPr>
          <a:lstStyle>
            <a:lvl1pPr>
              <a:defRPr b="0" i="1" spc="0">
                <a:solidFill>
                  <a:schemeClr val="bg1"/>
                </a:solidFill>
                <a:latin typeface="Century Gothic"/>
                <a:cs typeface="Century Gothic"/>
              </a:defRPr>
            </a:lvl1pPr>
          </a:lstStyle>
          <a:p>
            <a:r>
              <a:rPr lang="en-AU"/>
              <a:t>Click to edit Master title style</a:t>
            </a:r>
            <a:endParaRPr lang="en-US" dirty="0"/>
          </a:p>
        </p:txBody>
      </p:sp>
      <p:sp>
        <p:nvSpPr>
          <p:cNvPr id="8" name="Slide Number Placeholder 4"/>
          <p:cNvSpPr>
            <a:spLocks noGrp="1"/>
          </p:cNvSpPr>
          <p:nvPr>
            <p:ph type="sldNum" sz="quarter" idx="12"/>
          </p:nvPr>
        </p:nvSpPr>
        <p:spPr>
          <a:xfrm>
            <a:off x="9131569" y="6389566"/>
            <a:ext cx="2844800" cy="365125"/>
          </a:xfrm>
          <a:prstGeom prst="rect">
            <a:avLst/>
          </a:prstGeom>
        </p:spPr>
        <p:txBody>
          <a:bodyPr vert="horz" wrap="square" lIns="91440" tIns="45720" rIns="91440" bIns="45720" numCol="1" anchor="t" anchorCtr="0" compatLnSpc="1">
            <a:prstTxWarp prst="textNoShape">
              <a:avLst/>
            </a:prstTxWarp>
          </a:bodyPr>
          <a:lstStyle>
            <a:lvl1pPr algn="r">
              <a:defRPr sz="2400" i="1">
                <a:solidFill>
                  <a:schemeClr val="bg1">
                    <a:lumMod val="50000"/>
                  </a:schemeClr>
                </a:solidFill>
              </a:defRPr>
            </a:lvl1pPr>
          </a:lstStyle>
          <a:p>
            <a:fld id="{B5862E67-45AA-4973-A868-494105211A91}" type="slidenum">
              <a:rPr lang="en-US" altLang="en-US" smtClean="0"/>
              <a:pPr/>
              <a:t>‹#›</a:t>
            </a:fld>
            <a:endParaRPr lang="en-US" altLang="en-US"/>
          </a:p>
        </p:txBody>
      </p:sp>
    </p:spTree>
    <p:extLst>
      <p:ext uri="{BB962C8B-B14F-4D97-AF65-F5344CB8AC3E}">
        <p14:creationId xmlns:p14="http://schemas.microsoft.com/office/powerpoint/2010/main" val="3373381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5D92B39-EC76-2540-BF00-E8E6CFCFAD1C}" type="slidenum">
              <a:rPr lang="en-US" smtClean="0"/>
              <a:t>‹#›</a:t>
            </a:fld>
            <a:endParaRPr lang="en-US"/>
          </a:p>
        </p:txBody>
      </p:sp>
      <p:sp>
        <p:nvSpPr>
          <p:cNvPr id="10" name="Footer Placeholder 4">
            <a:extLst>
              <a:ext uri="{FF2B5EF4-FFF2-40B4-BE49-F238E27FC236}">
                <a16:creationId xmlns:a16="http://schemas.microsoft.com/office/drawing/2014/main" xmlns="" id="{28ED5B0B-AC8E-4ABF-98A7-BB28030037BC}"/>
              </a:ext>
            </a:extLst>
          </p:cNvPr>
          <p:cNvSpPr>
            <a:spLocks noGrp="1"/>
          </p:cNvSpPr>
          <p:nvPr>
            <p:ph type="ftr" sz="quarter" idx="1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5D92B39-EC76-2540-BF00-E8E6CFCFAD1C}" type="slidenum">
              <a:rPr lang="en-US" smtClean="0"/>
              <a:t>‹#›</a:t>
            </a:fld>
            <a:endParaRPr lang="en-US"/>
          </a:p>
        </p:txBody>
      </p:sp>
      <p:sp>
        <p:nvSpPr>
          <p:cNvPr id="6" name="Footer Placeholder 4">
            <a:extLst>
              <a:ext uri="{FF2B5EF4-FFF2-40B4-BE49-F238E27FC236}">
                <a16:creationId xmlns:a16="http://schemas.microsoft.com/office/drawing/2014/main" xmlns="" id="{CE3990C1-43AA-4B53-A53B-FC361650916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pic>
        <p:nvPicPr>
          <p:cNvPr id="7" name="Picture 6">
            <a:extLst>
              <a:ext uri="{FF2B5EF4-FFF2-40B4-BE49-F238E27FC236}">
                <a16:creationId xmlns:a16="http://schemas.microsoft.com/office/drawing/2014/main" xmlns="" id="{13B32B90-DED4-4EC2-877F-8F0FCC1072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9" y="1235870"/>
            <a:ext cx="415925" cy="401584"/>
          </a:xfrm>
          <a:prstGeom prst="rect">
            <a:avLst/>
          </a:prstGeom>
        </p:spPr>
      </p:pic>
      <p:pic>
        <p:nvPicPr>
          <p:cNvPr id="8" name="Picture 7">
            <a:extLst>
              <a:ext uri="{FF2B5EF4-FFF2-40B4-BE49-F238E27FC236}">
                <a16:creationId xmlns:a16="http://schemas.microsoft.com/office/drawing/2014/main" xmlns="" id="{7D87219B-D1AA-489E-99D1-E893A99D8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198" y="3677622"/>
            <a:ext cx="415925" cy="401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5D92B39-EC76-2540-BF00-E8E6CFCFAD1C}" type="slidenum">
              <a:rPr lang="en-US" smtClean="0"/>
              <a:t>‹#›</a:t>
            </a:fld>
            <a:endParaRPr lang="en-US"/>
          </a:p>
        </p:txBody>
      </p:sp>
      <p:sp>
        <p:nvSpPr>
          <p:cNvPr id="5" name="Footer Placeholder 4">
            <a:extLst>
              <a:ext uri="{FF2B5EF4-FFF2-40B4-BE49-F238E27FC236}">
                <a16:creationId xmlns:a16="http://schemas.microsoft.com/office/drawing/2014/main" xmlns="" id="{9C63DDDA-C834-4E07-B3B1-0A4A768E409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D92B39-EC76-2540-BF00-E8E6CFCFAD1C}" type="slidenum">
              <a:rPr lang="en-US" smtClean="0"/>
              <a:t>‹#›</a:t>
            </a:fld>
            <a:endParaRPr lang="en-US"/>
          </a:p>
        </p:txBody>
      </p:sp>
      <p:sp>
        <p:nvSpPr>
          <p:cNvPr id="8" name="Footer Placeholder 4">
            <a:extLst>
              <a:ext uri="{FF2B5EF4-FFF2-40B4-BE49-F238E27FC236}">
                <a16:creationId xmlns:a16="http://schemas.microsoft.com/office/drawing/2014/main" xmlns="" id="{445F6EC6-3720-407A-A7B6-F9899876DD1D}"/>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D92B39-EC76-2540-BF00-E8E6CFCFAD1C}" type="slidenum">
              <a:rPr lang="en-US" smtClean="0"/>
              <a:t>‹#›</a:t>
            </a:fld>
            <a:endParaRPr lang="en-US"/>
          </a:p>
        </p:txBody>
      </p:sp>
      <p:sp>
        <p:nvSpPr>
          <p:cNvPr id="8" name="Footer Placeholder 4">
            <a:extLst>
              <a:ext uri="{FF2B5EF4-FFF2-40B4-BE49-F238E27FC236}">
                <a16:creationId xmlns:a16="http://schemas.microsoft.com/office/drawing/2014/main" xmlns="" id="{8682351A-F3F5-4C91-961F-E2CC4438526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0" y="6303826"/>
            <a:ext cx="12192000" cy="570799"/>
          </a:xfrm>
          <a:prstGeom prst="rect">
            <a:avLst/>
          </a:prstGeom>
        </p:spPr>
      </p:pic>
      <p:sp>
        <p:nvSpPr>
          <p:cNvPr id="2" name="Title Placeholder 1"/>
          <p:cNvSpPr>
            <a:spLocks noGrp="1"/>
          </p:cNvSpPr>
          <p:nvPr>
            <p:ph type="title"/>
          </p:nvPr>
        </p:nvSpPr>
        <p:spPr>
          <a:xfrm>
            <a:off x="838200" y="254887"/>
            <a:ext cx="9609667" cy="7440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97000"/>
            <a:ext cx="10515600" cy="4779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1" y="6356349"/>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chemeClr val="bg1"/>
                </a:solidFill>
              </a:rPr>
              <a:t>DRAFT</a:t>
            </a:r>
            <a:endParaRPr lang="en-US" dirty="0"/>
          </a:p>
        </p:txBody>
      </p:sp>
      <p:sp>
        <p:nvSpPr>
          <p:cNvPr id="6" name="Slide Number Placeholder 5"/>
          <p:cNvSpPr>
            <a:spLocks noGrp="1"/>
          </p:cNvSpPr>
          <p:nvPr>
            <p:ph type="sldNum" sz="quarter" idx="4"/>
          </p:nvPr>
        </p:nvSpPr>
        <p:spPr>
          <a:xfrm>
            <a:off x="406401" y="6356350"/>
            <a:ext cx="431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63A3B-78C7-47BE-AE5E-E10140E04643}" type="slidenum">
              <a:rPr lang="en-US" smtClean="0"/>
              <a:pPr/>
              <a:t>‹#›</a:t>
            </a:fld>
            <a:endParaRPr lang="en-US" dirty="0"/>
          </a:p>
        </p:txBody>
      </p:sp>
      <p:pic>
        <p:nvPicPr>
          <p:cNvPr id="9" name="Picture 8"/>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1171760" y="6370084"/>
            <a:ext cx="833971" cy="388458"/>
          </a:xfrm>
          <a:prstGeom prst="rect">
            <a:avLst/>
          </a:prstGeom>
        </p:spPr>
      </p:pic>
      <p:pic>
        <p:nvPicPr>
          <p:cNvPr id="11" name="Picture 10"/>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171760" y="6370084"/>
            <a:ext cx="833971" cy="388458"/>
          </a:xfrm>
          <a:prstGeom prst="rect">
            <a:avLst/>
          </a:prstGeom>
        </p:spPr>
      </p:pic>
    </p:spTree>
    <p:extLst>
      <p:ext uri="{BB962C8B-B14F-4D97-AF65-F5344CB8AC3E}">
        <p14:creationId xmlns:p14="http://schemas.microsoft.com/office/powerpoint/2010/main" val="172194717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33" r:id="rId16"/>
    <p:sldLayoutId id="2147483649" r:id="rId17"/>
    <p:sldLayoutId id="2147483650" r:id="rId18"/>
    <p:sldLayoutId id="2147484061" r:id="rId19"/>
    <p:sldLayoutId id="2147484064" r:id="rId20"/>
    <p:sldLayoutId id="2147484065" r:id="rId21"/>
    <p:sldLayoutId id="2147484067" r:id="rId22"/>
    <p:sldLayoutId id="2147484068" r:id="rId23"/>
    <p:sldLayoutId id="2147484070" r:id="rId24"/>
    <p:sldLayoutId id="2147484071" r:id="rId25"/>
    <p:sldLayoutId id="2147484072" r:id="rId26"/>
    <p:sldLayoutId id="2147484073" r:id="rId27"/>
    <p:sldLayoutId id="2147484074" r:id="rId28"/>
    <p:sldLayoutId id="2147484075" r:id="rId29"/>
    <p:sldLayoutId id="2147484077" r:id="rId30"/>
    <p:sldLayoutId id="2147484078" r:id="rId31"/>
    <p:sldLayoutId id="2147484079" r:id="rId32"/>
    <p:sldLayoutId id="2147484080" r:id="rId33"/>
    <p:sldLayoutId id="2147484081" r:id="rId34"/>
    <p:sldLayoutId id="2147484082" r:id="rId35"/>
    <p:sldLayoutId id="2147484084" r:id="rId36"/>
    <p:sldLayoutId id="2147484085" r:id="rId37"/>
    <p:sldLayoutId id="2147484086" r:id="rId38"/>
    <p:sldLayoutId id="2147484087" r:id="rId39"/>
    <p:sldLayoutId id="2147484088" r:id="rId40"/>
    <p:sldLayoutId id="2147484089" r:id="rId41"/>
  </p:sldLayoutIdLst>
  <p:hf sldNum="0" hdr="0" dt="0"/>
  <p:txStyles>
    <p:titleStyle>
      <a:lvl1pPr algn="l" defTabSz="914400" rtl="0" eaLnBrk="1" latinLnBrk="0" hangingPunct="1">
        <a:lnSpc>
          <a:spcPct val="90000"/>
        </a:lnSpc>
        <a:spcBef>
          <a:spcPct val="0"/>
        </a:spcBef>
        <a:buNone/>
        <a:defRPr sz="4400" b="1" i="0" kern="1200">
          <a:solidFill>
            <a:schemeClr val="tx2"/>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charset="2"/>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Courier New" charset="0"/>
        <a:buChar char="o"/>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70465" y="3073390"/>
            <a:ext cx="9076268" cy="1935162"/>
          </a:xfrm>
        </p:spPr>
        <p:txBody>
          <a:bodyPr lIns="0">
            <a:normAutofit/>
          </a:bodyPr>
          <a:lstStyle/>
          <a:p>
            <a:r>
              <a:rPr lang="en-US" altLang="en-US" sz="6600" dirty="0">
                <a:solidFill>
                  <a:schemeClr val="tx1"/>
                </a:solidFill>
                <a:latin typeface="Calibri" panose="020F0502020204030204" pitchFamily="34" charset="0"/>
                <a:ea typeface="ＭＳ Ｐゴシック" pitchFamily="34" charset="-128"/>
                <a:cs typeface="Calibri" panose="020F0502020204030204" pitchFamily="34" charset="0"/>
              </a:rPr>
              <a:t>Privacy concerns and sharing data</a:t>
            </a:r>
            <a:endParaRPr lang="en-US" sz="6600" dirty="0">
              <a:solidFill>
                <a:schemeClr val="tx1"/>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04333" y="5032891"/>
            <a:ext cx="7789334" cy="1173163"/>
          </a:xfrm>
        </p:spPr>
        <p:txBody>
          <a:bodyPr lIns="0">
            <a:normAutofit fontScale="77500" lnSpcReduction="20000"/>
          </a:bodyPr>
          <a:lstStyle/>
          <a:p>
            <a:r>
              <a:rPr lang="en-US" altLang="en-US" sz="3600" dirty="0">
                <a:latin typeface="Calibri" pitchFamily="34" charset="0"/>
                <a:ea typeface="ＭＳ Ｐゴシック" pitchFamily="34" charset="-128"/>
                <a:cs typeface="Calibri" pitchFamily="34" charset="0"/>
              </a:rPr>
              <a:t>Telephone and Online Omnibus Quantitative Surveys</a:t>
            </a:r>
          </a:p>
          <a:p>
            <a:r>
              <a:rPr lang="en-US" altLang="en-US" sz="3600" dirty="0">
                <a:latin typeface="Calibri" pitchFamily="34" charset="0"/>
                <a:ea typeface="ＭＳ Ｐゴシック" pitchFamily="34" charset="-128"/>
                <a:cs typeface="Calibri" pitchFamily="34" charset="0"/>
              </a:rPr>
              <a:t>March / April 2018</a:t>
            </a:r>
          </a:p>
        </p:txBody>
      </p:sp>
      <p:cxnSp>
        <p:nvCxnSpPr>
          <p:cNvPr id="7" name="Straight Connector 6"/>
          <p:cNvCxnSpPr/>
          <p:nvPr/>
        </p:nvCxnSpPr>
        <p:spPr>
          <a:xfrm flipV="1">
            <a:off x="9846733" y="5779024"/>
            <a:ext cx="1574801" cy="12176"/>
          </a:xfrm>
          <a:prstGeom prst="line">
            <a:avLst/>
          </a:prstGeom>
          <a:ln w="3810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2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192404741"/>
              </p:ext>
            </p:extLst>
          </p:nvPr>
        </p:nvGraphicFramePr>
        <p:xfrm>
          <a:off x="838200" y="1736520"/>
          <a:ext cx="9697826"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idx="13"/>
          </p:nvPr>
        </p:nvSpPr>
        <p:spPr>
          <a:xfrm>
            <a:off x="1342122" y="1054755"/>
            <a:ext cx="9193904" cy="795421"/>
          </a:xfrm>
        </p:spPr>
        <p:txBody>
          <a:bodyPr anchor="ctr">
            <a:normAutofit/>
          </a:bodyPr>
          <a:lstStyle/>
          <a:p>
            <a:pPr marL="0" indent="0">
              <a:buNone/>
            </a:pPr>
            <a:r>
              <a:rPr lang="en-NZ" dirty="0">
                <a:latin typeface="Calibri" pitchFamily="34" charset="0"/>
              </a:rPr>
              <a:t>How concerned are you about the following privacy issues in New Zealand today?  </a:t>
            </a:r>
          </a:p>
        </p:txBody>
      </p:sp>
      <p:sp>
        <p:nvSpPr>
          <p:cNvPr id="261122" name="Rectangle 2"/>
          <p:cNvSpPr>
            <a:spLocks noGrp="1" noChangeArrowheads="1"/>
          </p:cNvSpPr>
          <p:nvPr>
            <p:ph type="title"/>
          </p:nvPr>
        </p:nvSpPr>
        <p:spPr>
          <a:xfrm>
            <a:off x="840246" y="141060"/>
            <a:ext cx="10266778" cy="1023751"/>
          </a:xfrm>
        </p:spPr>
        <p:txBody>
          <a:bodyPr>
            <a:noAutofit/>
          </a:bodyPr>
          <a:lstStyle/>
          <a:p>
            <a:pPr>
              <a:defRPr/>
            </a:pPr>
            <a:r>
              <a:rPr lang="en-US" altLang="en-US" sz="2600" b="0" dirty="0">
                <a:latin typeface="+mn-lt"/>
                <a:ea typeface="ＭＳ Ｐゴシック" panose="020B0600070205080204" pitchFamily="34" charset="-128"/>
              </a:rPr>
              <a:t>High levels of concern with children and businesses sharing personal information.  Moderate levels of concern regarding security of personal information and the use of drones.</a:t>
            </a:r>
            <a:endParaRPr lang="en-AU" sz="2600" b="0" dirty="0">
              <a:latin typeface="+mn-lt"/>
            </a:endParaRPr>
          </a:p>
        </p:txBody>
      </p:sp>
      <p:sp>
        <p:nvSpPr>
          <p:cNvPr id="5" name="Oval 4">
            <a:extLst>
              <a:ext uri="{FF2B5EF4-FFF2-40B4-BE49-F238E27FC236}">
                <a16:creationId xmlns:a16="http://schemas.microsoft.com/office/drawing/2014/main" xmlns="" id="{493183A8-9C33-4869-811A-6D0325400572}"/>
              </a:ext>
            </a:extLst>
          </p:cNvPr>
          <p:cNvSpPr/>
          <p:nvPr/>
        </p:nvSpPr>
        <p:spPr>
          <a:xfrm>
            <a:off x="8609477" y="1786581"/>
            <a:ext cx="570451" cy="575571"/>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80</a:t>
            </a:r>
          </a:p>
        </p:txBody>
      </p:sp>
      <p:sp>
        <p:nvSpPr>
          <p:cNvPr id="7" name="Oval 6">
            <a:extLst>
              <a:ext uri="{FF2B5EF4-FFF2-40B4-BE49-F238E27FC236}">
                <a16:creationId xmlns:a16="http://schemas.microsoft.com/office/drawing/2014/main" xmlns="" id="{EAF52510-8D12-4951-8A7D-D2247863F0AD}"/>
              </a:ext>
            </a:extLst>
          </p:cNvPr>
          <p:cNvSpPr/>
          <p:nvPr/>
        </p:nvSpPr>
        <p:spPr>
          <a:xfrm>
            <a:off x="8608503" y="2358289"/>
            <a:ext cx="570451" cy="575571"/>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79</a:t>
            </a:r>
          </a:p>
        </p:txBody>
      </p:sp>
      <p:sp>
        <p:nvSpPr>
          <p:cNvPr id="8" name="Oval 7">
            <a:extLst>
              <a:ext uri="{FF2B5EF4-FFF2-40B4-BE49-F238E27FC236}">
                <a16:creationId xmlns:a16="http://schemas.microsoft.com/office/drawing/2014/main" xmlns="" id="{7AF3E074-E2AE-4A7F-9E20-2BE2618FFD06}"/>
              </a:ext>
            </a:extLst>
          </p:cNvPr>
          <p:cNvSpPr/>
          <p:nvPr/>
        </p:nvSpPr>
        <p:spPr>
          <a:xfrm>
            <a:off x="10372442" y="1782718"/>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a:t>
            </a:r>
          </a:p>
        </p:txBody>
      </p:sp>
      <p:sp>
        <p:nvSpPr>
          <p:cNvPr id="11" name="Oval 10">
            <a:extLst>
              <a:ext uri="{FF2B5EF4-FFF2-40B4-BE49-F238E27FC236}">
                <a16:creationId xmlns:a16="http://schemas.microsoft.com/office/drawing/2014/main" xmlns="" id="{0DF4B6FF-EC04-4096-903C-068A54CAE005}"/>
              </a:ext>
            </a:extLst>
          </p:cNvPr>
          <p:cNvSpPr/>
          <p:nvPr/>
        </p:nvSpPr>
        <p:spPr>
          <a:xfrm>
            <a:off x="10372442" y="2354524"/>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8</a:t>
            </a:r>
          </a:p>
        </p:txBody>
      </p:sp>
      <p:sp>
        <p:nvSpPr>
          <p:cNvPr id="12" name="Oval 11">
            <a:extLst>
              <a:ext uri="{FF2B5EF4-FFF2-40B4-BE49-F238E27FC236}">
                <a16:creationId xmlns:a16="http://schemas.microsoft.com/office/drawing/2014/main" xmlns="" id="{65DB436E-B0A8-40DB-8FF6-B8F1FFB61FF1}"/>
              </a:ext>
            </a:extLst>
          </p:cNvPr>
          <p:cNvSpPr/>
          <p:nvPr/>
        </p:nvSpPr>
        <p:spPr>
          <a:xfrm>
            <a:off x="10372442" y="2924323"/>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10</a:t>
            </a:r>
          </a:p>
        </p:txBody>
      </p:sp>
      <p:sp>
        <p:nvSpPr>
          <p:cNvPr id="13" name="Oval 12">
            <a:extLst>
              <a:ext uri="{FF2B5EF4-FFF2-40B4-BE49-F238E27FC236}">
                <a16:creationId xmlns:a16="http://schemas.microsoft.com/office/drawing/2014/main" xmlns="" id="{E94B29A0-D6DB-4627-822C-B9C78F7F4D04}"/>
              </a:ext>
            </a:extLst>
          </p:cNvPr>
          <p:cNvSpPr/>
          <p:nvPr/>
        </p:nvSpPr>
        <p:spPr>
          <a:xfrm>
            <a:off x="10372442" y="3491834"/>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18</a:t>
            </a:r>
          </a:p>
        </p:txBody>
      </p:sp>
      <p:sp>
        <p:nvSpPr>
          <p:cNvPr id="14" name="Oval 13">
            <a:extLst>
              <a:ext uri="{FF2B5EF4-FFF2-40B4-BE49-F238E27FC236}">
                <a16:creationId xmlns:a16="http://schemas.microsoft.com/office/drawing/2014/main" xmlns="" id="{EBEAA91E-03D8-42BE-97B2-7C3E246AAF79}"/>
              </a:ext>
            </a:extLst>
          </p:cNvPr>
          <p:cNvSpPr/>
          <p:nvPr/>
        </p:nvSpPr>
        <p:spPr>
          <a:xfrm>
            <a:off x="10372442" y="4040851"/>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28</a:t>
            </a:r>
          </a:p>
        </p:txBody>
      </p:sp>
      <p:sp>
        <p:nvSpPr>
          <p:cNvPr id="15" name="Oval 14">
            <a:extLst>
              <a:ext uri="{FF2B5EF4-FFF2-40B4-BE49-F238E27FC236}">
                <a16:creationId xmlns:a16="http://schemas.microsoft.com/office/drawing/2014/main" xmlns="" id="{4835C04D-14B2-485A-971F-7A2E4DE38E94}"/>
              </a:ext>
            </a:extLst>
          </p:cNvPr>
          <p:cNvSpPr/>
          <p:nvPr/>
        </p:nvSpPr>
        <p:spPr>
          <a:xfrm>
            <a:off x="10372442" y="4595709"/>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34</a:t>
            </a:r>
          </a:p>
        </p:txBody>
      </p:sp>
      <p:sp>
        <p:nvSpPr>
          <p:cNvPr id="16" name="Oval 15">
            <a:extLst>
              <a:ext uri="{FF2B5EF4-FFF2-40B4-BE49-F238E27FC236}">
                <a16:creationId xmlns:a16="http://schemas.microsoft.com/office/drawing/2014/main" xmlns="" id="{9728B56A-2C1A-4AEF-87F0-62A63655A712}"/>
              </a:ext>
            </a:extLst>
          </p:cNvPr>
          <p:cNvSpPr/>
          <p:nvPr/>
        </p:nvSpPr>
        <p:spPr>
          <a:xfrm>
            <a:off x="10372442" y="5164329"/>
            <a:ext cx="570451" cy="5755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32</a:t>
            </a:r>
          </a:p>
        </p:txBody>
      </p:sp>
      <p:sp>
        <p:nvSpPr>
          <p:cNvPr id="17" name="TextBox 16">
            <a:extLst>
              <a:ext uri="{FF2B5EF4-FFF2-40B4-BE49-F238E27FC236}">
                <a16:creationId xmlns:a16="http://schemas.microsoft.com/office/drawing/2014/main" xmlns="" id="{9D52A69C-39A2-4676-8FF2-3EABF14D7C79}"/>
              </a:ext>
            </a:extLst>
          </p:cNvPr>
          <p:cNvSpPr txBox="1"/>
          <p:nvPr/>
        </p:nvSpPr>
        <p:spPr>
          <a:xfrm>
            <a:off x="23619" y="6042582"/>
            <a:ext cx="3632433" cy="246221"/>
          </a:xfrm>
          <a:prstGeom prst="rect">
            <a:avLst/>
          </a:prstGeom>
          <a:noFill/>
        </p:spPr>
        <p:txBody>
          <a:bodyPr wrap="square" rtlCol="0">
            <a:spAutoFit/>
          </a:bodyPr>
          <a:lstStyle/>
          <a:p>
            <a:r>
              <a:rPr lang="en-US" sz="1000" i="1" dirty="0">
                <a:solidFill>
                  <a:schemeClr val="bg1">
                    <a:lumMod val="50000"/>
                  </a:schemeClr>
                </a:solidFill>
              </a:rPr>
              <a:t>Base: All (Online, n=1000)</a:t>
            </a:r>
            <a:endParaRPr lang="en-NZ" sz="1000" i="1" dirty="0">
              <a:solidFill>
                <a:schemeClr val="bg1">
                  <a:lumMod val="50000"/>
                </a:schemeClr>
              </a:solidFill>
            </a:endParaRPr>
          </a:p>
        </p:txBody>
      </p:sp>
      <p:cxnSp>
        <p:nvCxnSpPr>
          <p:cNvPr id="4" name="Straight Connector 3">
            <a:extLst>
              <a:ext uri="{FF2B5EF4-FFF2-40B4-BE49-F238E27FC236}">
                <a16:creationId xmlns:a16="http://schemas.microsoft.com/office/drawing/2014/main" xmlns="" id="{DE7410C8-C4C6-4DD9-B507-D25DF82646CB}"/>
              </a:ext>
            </a:extLst>
          </p:cNvPr>
          <p:cNvCxnSpPr>
            <a:cxnSpLocks/>
          </p:cNvCxnSpPr>
          <p:nvPr/>
        </p:nvCxnSpPr>
        <p:spPr>
          <a:xfrm flipV="1">
            <a:off x="966158" y="2933860"/>
            <a:ext cx="10140866" cy="4233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xmlns="" id="{0FF06E67-CF2E-45FB-BE75-E7A346A4F5A8}"/>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7685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45520" y="1078510"/>
            <a:ext cx="10008279" cy="795421"/>
          </a:xfrm>
        </p:spPr>
        <p:txBody>
          <a:bodyPr anchor="ctr">
            <a:normAutofit/>
          </a:bodyPr>
          <a:lstStyle/>
          <a:p>
            <a:pPr marL="0" indent="0">
              <a:buNone/>
            </a:pPr>
            <a:r>
              <a:rPr lang="en-NZ" dirty="0">
                <a:latin typeface="Calibri" pitchFamily="34" charset="0"/>
              </a:rPr>
              <a:t>How concerned are you about the following privacy issues in New Zealand today?  </a:t>
            </a:r>
          </a:p>
        </p:txBody>
      </p:sp>
      <p:sp>
        <p:nvSpPr>
          <p:cNvPr id="261122" name="Rectangle 2"/>
          <p:cNvSpPr>
            <a:spLocks noGrp="1" noChangeArrowheads="1"/>
          </p:cNvSpPr>
          <p:nvPr>
            <p:ph type="title"/>
          </p:nvPr>
        </p:nvSpPr>
        <p:spPr>
          <a:xfrm>
            <a:off x="838200" y="237331"/>
            <a:ext cx="10705051" cy="788988"/>
          </a:xfrm>
        </p:spPr>
        <p:txBody>
          <a:bodyPr>
            <a:noAutofit/>
          </a:bodyPr>
          <a:lstStyle/>
          <a:p>
            <a:pPr>
              <a:defRPr/>
            </a:pPr>
            <a:r>
              <a:rPr lang="en-US" sz="2600" b="0" dirty="0">
                <a:latin typeface="+mn-lt"/>
                <a:ea typeface="ＭＳ Ｐゴシック" panose="020B0600070205080204" pitchFamily="34" charset="-128"/>
              </a:rPr>
              <a:t>Generally concern on privacy issues declined this year with concern on security of personal information on the internet declining the most. Results are </a:t>
            </a:r>
            <a:r>
              <a:rPr lang="en-US" sz="2600" b="0">
                <a:latin typeface="+mn-lt"/>
                <a:ea typeface="ＭＳ Ｐゴシック" panose="020B0600070205080204" pitchFamily="34" charset="-128"/>
              </a:rPr>
              <a:t>indicative only.</a:t>
            </a:r>
            <a:endParaRPr lang="en-AU" sz="2600" b="0" dirty="0">
              <a:latin typeface="+mn-lt"/>
            </a:endParaRPr>
          </a:p>
        </p:txBody>
      </p:sp>
      <p:graphicFrame>
        <p:nvGraphicFramePr>
          <p:cNvPr id="7" name="Chart 6">
            <a:extLst>
              <a:ext uri="{FF2B5EF4-FFF2-40B4-BE49-F238E27FC236}">
                <a16:creationId xmlns:a16="http://schemas.microsoft.com/office/drawing/2014/main" xmlns="" id="{EA9D547D-0F1F-480D-964E-879A80FA3F41}"/>
              </a:ext>
            </a:extLst>
          </p:cNvPr>
          <p:cNvGraphicFramePr/>
          <p:nvPr>
            <p:extLst>
              <p:ext uri="{D42A27DB-BD31-4B8C-83A1-F6EECF244321}">
                <p14:modId xmlns:p14="http://schemas.microsoft.com/office/powerpoint/2010/main" val="3878434630"/>
              </p:ext>
            </p:extLst>
          </p:nvPr>
        </p:nvGraphicFramePr>
        <p:xfrm>
          <a:off x="964734" y="1839748"/>
          <a:ext cx="10226180" cy="4093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5D9A6D17-02CC-4A81-A495-F5A936CB2ED5}"/>
              </a:ext>
            </a:extLst>
          </p:cNvPr>
          <p:cNvSpPr txBox="1"/>
          <p:nvPr/>
        </p:nvSpPr>
        <p:spPr>
          <a:xfrm>
            <a:off x="789846" y="3587430"/>
            <a:ext cx="349776" cy="369332"/>
          </a:xfrm>
          <a:prstGeom prst="rect">
            <a:avLst/>
          </a:prstGeom>
          <a:noFill/>
        </p:spPr>
        <p:txBody>
          <a:bodyPr wrap="none" rtlCol="0">
            <a:spAutoFit/>
          </a:bodyPr>
          <a:lstStyle/>
          <a:p>
            <a:r>
              <a:rPr lang="en-US" dirty="0">
                <a:solidFill>
                  <a:schemeClr val="bg1">
                    <a:lumMod val="50000"/>
                  </a:schemeClr>
                </a:solidFill>
              </a:rPr>
              <a:t>%</a:t>
            </a:r>
            <a:endParaRPr lang="en-NZ" dirty="0">
              <a:solidFill>
                <a:schemeClr val="bg1">
                  <a:lumMod val="50000"/>
                </a:schemeClr>
              </a:solidFill>
            </a:endParaRPr>
          </a:p>
        </p:txBody>
      </p:sp>
      <p:sp>
        <p:nvSpPr>
          <p:cNvPr id="6" name="TextBox 5">
            <a:extLst>
              <a:ext uri="{FF2B5EF4-FFF2-40B4-BE49-F238E27FC236}">
                <a16:creationId xmlns:a16="http://schemas.microsoft.com/office/drawing/2014/main" xmlns="" id="{55F302F8-D36A-4957-9291-11BBDD0C61CE}"/>
              </a:ext>
            </a:extLst>
          </p:cNvPr>
          <p:cNvSpPr txBox="1"/>
          <p:nvPr/>
        </p:nvSpPr>
        <p:spPr>
          <a:xfrm>
            <a:off x="0" y="6056636"/>
            <a:ext cx="6635692" cy="246221"/>
          </a:xfrm>
          <a:prstGeom prst="rect">
            <a:avLst/>
          </a:prstGeom>
          <a:noFill/>
        </p:spPr>
        <p:txBody>
          <a:bodyPr wrap="square" rtlCol="0">
            <a:spAutoFit/>
          </a:bodyPr>
          <a:lstStyle/>
          <a:p>
            <a:r>
              <a:rPr lang="en-US" sz="1000" i="1" dirty="0">
                <a:solidFill>
                  <a:schemeClr val="bg1">
                    <a:lumMod val="50000"/>
                  </a:schemeClr>
                </a:solidFill>
              </a:rPr>
              <a:t>Base: All (Online, n=1000)</a:t>
            </a:r>
            <a:endParaRPr lang="en-NZ" sz="1000" i="1" dirty="0">
              <a:solidFill>
                <a:schemeClr val="bg1">
                  <a:lumMod val="50000"/>
                </a:schemeClr>
              </a:solidFill>
            </a:endParaRPr>
          </a:p>
        </p:txBody>
      </p:sp>
      <p:cxnSp>
        <p:nvCxnSpPr>
          <p:cNvPr id="4" name="Straight Connector 3">
            <a:extLst>
              <a:ext uri="{FF2B5EF4-FFF2-40B4-BE49-F238E27FC236}">
                <a16:creationId xmlns:a16="http://schemas.microsoft.com/office/drawing/2014/main" xmlns="" id="{63265F46-4AB4-45E4-95BE-A7BF67AA806D}"/>
              </a:ext>
            </a:extLst>
          </p:cNvPr>
          <p:cNvCxnSpPr/>
          <p:nvPr/>
        </p:nvCxnSpPr>
        <p:spPr>
          <a:xfrm>
            <a:off x="7524925" y="1822970"/>
            <a:ext cx="0" cy="383897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65ABE01-5907-4931-9C95-0114F1B821A9}"/>
              </a:ext>
            </a:extLst>
          </p:cNvPr>
          <p:cNvSpPr txBox="1"/>
          <p:nvPr/>
        </p:nvSpPr>
        <p:spPr>
          <a:xfrm>
            <a:off x="1434525" y="4870378"/>
            <a:ext cx="5670950" cy="246221"/>
          </a:xfrm>
          <a:prstGeom prst="rect">
            <a:avLst/>
          </a:prstGeom>
          <a:noFill/>
        </p:spPr>
        <p:txBody>
          <a:bodyPr wrap="square" rtlCol="0">
            <a:spAutoFit/>
          </a:bodyPr>
          <a:lstStyle/>
          <a:p>
            <a:pPr algn="ctr"/>
            <a:r>
              <a:rPr lang="en-US" sz="1000" b="1" i="1" dirty="0">
                <a:solidFill>
                  <a:srgbClr val="1179A8"/>
                </a:solidFill>
              </a:rPr>
              <a:t>Note: prior to 2018 the question was conducted via telephone survey.</a:t>
            </a:r>
            <a:endParaRPr lang="en-NZ" sz="1000" i="1" dirty="0">
              <a:solidFill>
                <a:srgbClr val="1179A8"/>
              </a:solidFill>
            </a:endParaRPr>
          </a:p>
        </p:txBody>
      </p:sp>
      <p:sp>
        <p:nvSpPr>
          <p:cNvPr id="12" name="Footer Placeholder 3">
            <a:extLst>
              <a:ext uri="{FF2B5EF4-FFF2-40B4-BE49-F238E27FC236}">
                <a16:creationId xmlns:a16="http://schemas.microsoft.com/office/drawing/2014/main" xmlns="" id="{7B1D088B-640A-4389-AE2B-F645AD92876F}"/>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2420838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privacy images">
            <a:extLst>
              <a:ext uri="{FF2B5EF4-FFF2-40B4-BE49-F238E27FC236}">
                <a16:creationId xmlns:a16="http://schemas.microsoft.com/office/drawing/2014/main" xmlns="" id="{D6D35FE8-D4DF-4313-AC4A-618707281B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2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EBF306DB-260E-42B6-A2BA-D3BA874D7B59}"/>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ctrTitle"/>
          </p:nvPr>
        </p:nvSpPr>
        <p:spPr>
          <a:xfrm>
            <a:off x="770465" y="3073390"/>
            <a:ext cx="9076268" cy="1935162"/>
          </a:xfrm>
        </p:spPr>
        <p:txBody>
          <a:bodyPr lIns="0">
            <a:normAutofit/>
          </a:bodyPr>
          <a:lstStyle/>
          <a:p>
            <a:r>
              <a:rPr lang="en-US" altLang="en-US" sz="6600" dirty="0">
                <a:solidFill>
                  <a:schemeClr val="tx1"/>
                </a:solidFill>
                <a:latin typeface="Calibri" panose="020F0502020204030204" pitchFamily="34" charset="0"/>
                <a:ea typeface="ＭＳ Ｐゴシック" pitchFamily="34" charset="-128"/>
                <a:cs typeface="Calibri" panose="020F0502020204030204" pitchFamily="34" charset="0"/>
              </a:rPr>
              <a:t>Privacy Commission	</a:t>
            </a:r>
            <a:endParaRPr lang="en-US" sz="6600" dirty="0">
              <a:solidFill>
                <a:schemeClr val="tx1"/>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04333" y="5032891"/>
            <a:ext cx="7789334" cy="1173163"/>
          </a:xfrm>
        </p:spPr>
        <p:txBody>
          <a:bodyPr lIns="0">
            <a:normAutofit/>
          </a:bodyPr>
          <a:lstStyle/>
          <a:p>
            <a:r>
              <a:rPr lang="en-US" altLang="en-US" sz="3600" dirty="0">
                <a:latin typeface="Calibri" pitchFamily="34" charset="0"/>
                <a:ea typeface="ＭＳ Ｐゴシック" pitchFamily="34" charset="-128"/>
                <a:cs typeface="Calibri" pitchFamily="34" charset="0"/>
              </a:rPr>
              <a:t>Awareness ratings</a:t>
            </a:r>
          </a:p>
        </p:txBody>
      </p:sp>
      <p:cxnSp>
        <p:nvCxnSpPr>
          <p:cNvPr id="7" name="Straight Connector 6"/>
          <p:cNvCxnSpPr/>
          <p:nvPr/>
        </p:nvCxnSpPr>
        <p:spPr>
          <a:xfrm flipV="1">
            <a:off x="9846733" y="5779024"/>
            <a:ext cx="1574801" cy="12176"/>
          </a:xfrm>
          <a:prstGeom prst="line">
            <a:avLst/>
          </a:prstGeom>
          <a:ln w="3810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96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37331"/>
            <a:ext cx="10721829" cy="788988"/>
          </a:xfrm>
          <a:prstGeom prst="rect">
            <a:avLst/>
          </a:prstGeom>
        </p:spPr>
        <p:txBody>
          <a:bodyPr>
            <a:normAutofit fontScale="90000"/>
          </a:bodyPr>
          <a:lstStyle/>
          <a:p>
            <a:r>
              <a:rPr lang="en-NZ" b="1" dirty="0">
                <a:latin typeface="+mn-lt"/>
              </a:rPr>
              <a:t>Awareness of the Privacy Commission  and Privacy Act</a:t>
            </a:r>
          </a:p>
        </p:txBody>
      </p:sp>
      <p:sp>
        <p:nvSpPr>
          <p:cNvPr id="2" name="Content Placeholder 1">
            <a:extLst>
              <a:ext uri="{FF2B5EF4-FFF2-40B4-BE49-F238E27FC236}">
                <a16:creationId xmlns:a16="http://schemas.microsoft.com/office/drawing/2014/main" xmlns="" id="{2E34442E-DFB3-4C5B-A3C2-A140668742F0}"/>
              </a:ext>
            </a:extLst>
          </p:cNvPr>
          <p:cNvSpPr>
            <a:spLocks noGrp="1"/>
          </p:cNvSpPr>
          <p:nvPr>
            <p:ph idx="1"/>
          </p:nvPr>
        </p:nvSpPr>
        <p:spPr/>
        <p:txBody>
          <a:bodyPr>
            <a:normAutofit/>
          </a:bodyPr>
          <a:lstStyle/>
          <a:p>
            <a:pPr algn="just"/>
            <a:r>
              <a:rPr lang="en-US" sz="1400" dirty="0"/>
              <a:t>Again we note that a decision was made this year to move to this set of questions to the  online omnibus methodology.  The tracking of this module is indicative only due to the change in methodology and is not commented on here.</a:t>
            </a:r>
          </a:p>
          <a:p>
            <a:pPr marL="0" indent="0" algn="just">
              <a:buNone/>
            </a:pPr>
            <a:endParaRPr lang="en-NZ" sz="1400" dirty="0">
              <a:cs typeface="Arial" panose="020B0604020202020204" pitchFamily="34" charset="0"/>
            </a:endParaRPr>
          </a:p>
          <a:p>
            <a:pPr algn="just"/>
            <a:r>
              <a:rPr lang="en-NZ" sz="1400" dirty="0">
                <a:cs typeface="Arial" panose="020B0604020202020204" pitchFamily="34" charset="0"/>
              </a:rPr>
              <a:t>78% declared awareness for the Privacy Commissioner. </a:t>
            </a:r>
          </a:p>
          <a:p>
            <a:pPr marL="457200" lvl="1" indent="0" algn="just">
              <a:buNone/>
            </a:pPr>
            <a:endParaRPr lang="en-NZ" sz="1400" dirty="0">
              <a:cs typeface="Arial" panose="020B0604020202020204" pitchFamily="34" charset="0"/>
            </a:endParaRPr>
          </a:p>
          <a:p>
            <a:pPr algn="just"/>
            <a:r>
              <a:rPr lang="en-US" sz="1400" dirty="0">
                <a:cs typeface="Arial" panose="020B0604020202020204" pitchFamily="34" charset="0"/>
              </a:rPr>
              <a:t>86% declared awareness of the Privacy Act .</a:t>
            </a:r>
          </a:p>
          <a:p>
            <a:pPr marL="0" indent="0" algn="just">
              <a:buNone/>
            </a:pPr>
            <a:endParaRPr lang="en-AU" sz="1400" b="1" dirty="0">
              <a:cs typeface="Arial" panose="020B0604020202020204" pitchFamily="34" charset="0"/>
            </a:endParaRPr>
          </a:p>
          <a:p>
            <a:pPr marL="0" indent="0" algn="just">
              <a:buNone/>
            </a:pPr>
            <a:r>
              <a:rPr lang="en-AU" sz="1400" b="1" dirty="0">
                <a:cs typeface="Arial" panose="020B0604020202020204" pitchFamily="34" charset="0"/>
              </a:rPr>
              <a:t>Demographics:</a:t>
            </a:r>
          </a:p>
          <a:p>
            <a:pPr algn="just"/>
            <a:r>
              <a:rPr lang="en-NZ" sz="1400" dirty="0">
                <a:cs typeface="Arial" panose="020B0604020202020204" pitchFamily="34" charset="0"/>
              </a:rPr>
              <a:t>Similar to March 2016, younger individuals were less likely to be aware of the Commission and the Act (40% and 69% respectively).</a:t>
            </a:r>
          </a:p>
          <a:p>
            <a:pPr algn="just"/>
            <a:r>
              <a:rPr lang="en-NZ" sz="1400" dirty="0">
                <a:cs typeface="Arial" panose="020B0604020202020204" pitchFamily="34" charset="0"/>
              </a:rPr>
              <a:t>Those respondents with a household income over $100k were more likely to declare awareness of the Commission and the Act (87% and 91% respectively).</a:t>
            </a:r>
            <a:r>
              <a:rPr lang="en-AU" sz="1400" dirty="0">
                <a:cs typeface="Arial" panose="020B0604020202020204" pitchFamily="34" charset="0"/>
              </a:rPr>
              <a:t> </a:t>
            </a:r>
          </a:p>
          <a:p>
            <a:pPr algn="just"/>
            <a:endParaRPr lang="en-AU" sz="1400" dirty="0">
              <a:cs typeface="Arial" panose="020B0604020202020204" pitchFamily="34" charset="0"/>
            </a:endParaRPr>
          </a:p>
          <a:p>
            <a:pPr marL="0" indent="0" algn="just">
              <a:buNone/>
            </a:pPr>
            <a:endParaRPr lang="en-NZ" sz="1400" dirty="0">
              <a:cs typeface="Arial" panose="020B0604020202020204" pitchFamily="34" charset="0"/>
            </a:endParaRPr>
          </a:p>
          <a:p>
            <a:pPr marL="0" indent="0" algn="just">
              <a:buNone/>
            </a:pPr>
            <a:r>
              <a:rPr lang="en-US" sz="1400" b="1" dirty="0">
                <a:cs typeface="Arial" panose="020B0604020202020204" pitchFamily="34" charset="0"/>
              </a:rPr>
              <a:t>NOTE: </a:t>
            </a:r>
            <a:r>
              <a:rPr lang="en-NZ" sz="1400" dirty="0">
                <a:cs typeface="Arial" panose="020B0604020202020204" pitchFamily="34" charset="0"/>
              </a:rPr>
              <a:t>The increase in awareness could possibly be attributed to the recent Facebook data breach and the resulting media exposure of the commission</a:t>
            </a:r>
            <a:r>
              <a:rPr lang="en-US" sz="1400" dirty="0">
                <a:cs typeface="Arial" panose="020B0604020202020204" pitchFamily="34" charset="0"/>
              </a:rPr>
              <a:t>.</a:t>
            </a:r>
            <a:endParaRPr lang="en-US" sz="1400" b="1" dirty="0">
              <a:cs typeface="Arial" panose="020B0604020202020204" pitchFamily="34" charset="0"/>
            </a:endParaRPr>
          </a:p>
          <a:p>
            <a:pPr algn="just"/>
            <a:endParaRPr lang="en-US" sz="1400" dirty="0"/>
          </a:p>
        </p:txBody>
      </p:sp>
      <p:sp>
        <p:nvSpPr>
          <p:cNvPr id="5" name="Footer Placeholder 3">
            <a:extLst>
              <a:ext uri="{FF2B5EF4-FFF2-40B4-BE49-F238E27FC236}">
                <a16:creationId xmlns:a16="http://schemas.microsoft.com/office/drawing/2014/main" xmlns="" id="{14DFBA95-B42C-44A5-B3C7-9FE938DD7B3D}"/>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21977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33785" y="1256947"/>
            <a:ext cx="4644533" cy="415533"/>
          </a:xfrm>
        </p:spPr>
        <p:txBody>
          <a:bodyPr anchor="ctr"/>
          <a:lstStyle/>
          <a:p>
            <a:pPr marL="0" indent="0">
              <a:buNone/>
            </a:pPr>
            <a:r>
              <a:rPr lang="en-AU" altLang="en-US" dirty="0">
                <a:latin typeface="Calibri" pitchFamily="34" charset="0"/>
                <a:ea typeface="ＭＳ Ｐゴシック" pitchFamily="34" charset="-128"/>
                <a:cs typeface="Calibri" pitchFamily="34" charset="0"/>
              </a:rPr>
              <a:t>Have you heard of the Privacy Commissioner?</a:t>
            </a:r>
            <a:endParaRPr lang="en-US" altLang="en-US" dirty="0">
              <a:solidFill>
                <a:srgbClr val="7F7F7F"/>
              </a:solidFill>
              <a:latin typeface="Calibri" pitchFamily="34" charset="0"/>
              <a:ea typeface="ＭＳ Ｐゴシック" pitchFamily="34" charset="-128"/>
              <a:cs typeface="Calibri" pitchFamily="34" charset="0"/>
            </a:endParaRPr>
          </a:p>
        </p:txBody>
      </p:sp>
      <p:sp>
        <p:nvSpPr>
          <p:cNvPr id="4" name="Title 3"/>
          <p:cNvSpPr>
            <a:spLocks noGrp="1"/>
          </p:cNvSpPr>
          <p:nvPr>
            <p:ph type="title"/>
          </p:nvPr>
        </p:nvSpPr>
        <p:spPr>
          <a:xfrm>
            <a:off x="838200" y="237331"/>
            <a:ext cx="10631263" cy="788988"/>
          </a:xfrm>
        </p:spPr>
        <p:txBody>
          <a:bodyPr>
            <a:noAutofit/>
          </a:bodyPr>
          <a:lstStyle/>
          <a:p>
            <a:r>
              <a:rPr lang="en-US" sz="2600" b="0" dirty="0"/>
              <a:t>A high majority declared </a:t>
            </a:r>
            <a:r>
              <a:rPr lang="en-NZ" sz="2600" b="0" dirty="0"/>
              <a:t>awareness of the commission (78%) and the act (86%).</a:t>
            </a:r>
          </a:p>
        </p:txBody>
      </p:sp>
      <p:graphicFrame>
        <p:nvGraphicFramePr>
          <p:cNvPr id="5" name="Chart 4">
            <a:extLst>
              <a:ext uri="{FF2B5EF4-FFF2-40B4-BE49-F238E27FC236}">
                <a16:creationId xmlns:a16="http://schemas.microsoft.com/office/drawing/2014/main" xmlns="" id="{1C6C8CD9-517E-4E09-93C2-728E720E1964}"/>
              </a:ext>
            </a:extLst>
          </p:cNvPr>
          <p:cNvGraphicFramePr/>
          <p:nvPr>
            <p:extLst>
              <p:ext uri="{D42A27DB-BD31-4B8C-83A1-F6EECF244321}">
                <p14:modId xmlns:p14="http://schemas.microsoft.com/office/powerpoint/2010/main" val="4292266503"/>
              </p:ext>
            </p:extLst>
          </p:nvPr>
        </p:nvGraphicFramePr>
        <p:xfrm>
          <a:off x="768572" y="1965533"/>
          <a:ext cx="5435675" cy="38923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D40888EB-6EFF-4F4F-8D80-61D3DD643561}"/>
              </a:ext>
            </a:extLst>
          </p:cNvPr>
          <p:cNvSpPr txBox="1"/>
          <p:nvPr/>
        </p:nvSpPr>
        <p:spPr>
          <a:xfrm>
            <a:off x="0" y="6018909"/>
            <a:ext cx="7231310" cy="246221"/>
          </a:xfrm>
          <a:prstGeom prst="rect">
            <a:avLst/>
          </a:prstGeom>
          <a:noFill/>
        </p:spPr>
        <p:txBody>
          <a:bodyPr wrap="square" rtlCol="0">
            <a:spAutoFit/>
          </a:bodyPr>
          <a:lstStyle/>
          <a:p>
            <a:r>
              <a:rPr lang="en-US" sz="1000" i="1" dirty="0">
                <a:solidFill>
                  <a:schemeClr val="bg1">
                    <a:lumMod val="50000"/>
                  </a:schemeClr>
                </a:solidFill>
              </a:rPr>
              <a:t>Base: All (online, n=1000)</a:t>
            </a:r>
            <a:endParaRPr lang="en-NZ" sz="1000" i="1" dirty="0">
              <a:solidFill>
                <a:schemeClr val="bg1">
                  <a:lumMod val="50000"/>
                </a:schemeClr>
              </a:solidFill>
            </a:endParaRPr>
          </a:p>
        </p:txBody>
      </p:sp>
      <p:graphicFrame>
        <p:nvGraphicFramePr>
          <p:cNvPr id="7" name="Chart 6">
            <a:extLst>
              <a:ext uri="{FF2B5EF4-FFF2-40B4-BE49-F238E27FC236}">
                <a16:creationId xmlns:a16="http://schemas.microsoft.com/office/drawing/2014/main" xmlns="" id="{4788FF79-BEC6-4DD3-AB70-5C5E934FE3C8}"/>
              </a:ext>
            </a:extLst>
          </p:cNvPr>
          <p:cNvGraphicFramePr/>
          <p:nvPr>
            <p:extLst>
              <p:ext uri="{D42A27DB-BD31-4B8C-83A1-F6EECF244321}">
                <p14:modId xmlns:p14="http://schemas.microsoft.com/office/powerpoint/2010/main" val="2924051684"/>
              </p:ext>
            </p:extLst>
          </p:nvPr>
        </p:nvGraphicFramePr>
        <p:xfrm>
          <a:off x="6269767" y="1965533"/>
          <a:ext cx="5531976" cy="389232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xmlns="" id="{117CA2C7-30C5-4789-8B32-38B12A45E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766" y="1263922"/>
            <a:ext cx="415925" cy="401584"/>
          </a:xfrm>
          <a:prstGeom prst="rect">
            <a:avLst/>
          </a:prstGeom>
        </p:spPr>
      </p:pic>
      <p:sp>
        <p:nvSpPr>
          <p:cNvPr id="9" name="Text Placeholder 9">
            <a:extLst>
              <a:ext uri="{FF2B5EF4-FFF2-40B4-BE49-F238E27FC236}">
                <a16:creationId xmlns:a16="http://schemas.microsoft.com/office/drawing/2014/main" xmlns="" id="{3AA27F35-9B98-4056-A097-F75A6A6DA1D9}"/>
              </a:ext>
            </a:extLst>
          </p:cNvPr>
          <p:cNvSpPr txBox="1">
            <a:spLocks/>
          </p:cNvSpPr>
          <p:nvPr/>
        </p:nvSpPr>
        <p:spPr>
          <a:xfrm>
            <a:off x="6824930" y="1265840"/>
            <a:ext cx="4644533" cy="415533"/>
          </a:xfrm>
          <a:prstGeom prst="rect">
            <a:avLst/>
          </a:prstGeom>
        </p:spPr>
        <p:txBody>
          <a:bodyPr vert="horz" lIns="0" tIns="0" rIns="90000" bIns="46800" rtlCol="0" anchor="ctr">
            <a:noAutofit/>
          </a:bodyPr>
          <a:lstStyle>
            <a:lvl1pPr marL="0" indent="0" algn="l" defTabSz="914400" rtl="0" eaLnBrk="1" latinLnBrk="0" hangingPunct="1">
              <a:lnSpc>
                <a:spcPts val="1700"/>
              </a:lnSpc>
              <a:spcBef>
                <a:spcPts val="0"/>
              </a:spcBef>
              <a:buClr>
                <a:schemeClr val="tx2"/>
              </a:buClr>
              <a:buFont typeface="Arial" panose="020B0604020202020204" pitchFamily="34" charset="0"/>
              <a:buNone/>
              <a:defRPr sz="1600" b="0" kern="1200" baseline="0">
                <a:solidFill>
                  <a:schemeClr val="accent3"/>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tx2"/>
              </a:buClr>
              <a:buFont typeface="Wingdings"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3"/>
              </a:buClr>
              <a:buFont typeface="Wingdings"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3"/>
              </a:buClr>
              <a:buFont typeface="Courier New"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AU" altLang="en-US" dirty="0">
                <a:latin typeface="Calibri" pitchFamily="34" charset="0"/>
                <a:ea typeface="ＭＳ Ｐゴシック" pitchFamily="34" charset="-128"/>
                <a:cs typeface="Calibri" pitchFamily="34" charset="0"/>
              </a:rPr>
              <a:t>Are you aware of the Privacy Act?</a:t>
            </a:r>
            <a:endParaRPr lang="en-US" altLang="en-US" dirty="0">
              <a:solidFill>
                <a:srgbClr val="7F7F7F"/>
              </a:solidFill>
              <a:latin typeface="Calibri" pitchFamily="34" charset="0"/>
              <a:ea typeface="ＭＳ Ｐゴシック" pitchFamily="34" charset="-128"/>
              <a:cs typeface="Calibri" pitchFamily="34" charset="0"/>
            </a:endParaRPr>
          </a:p>
        </p:txBody>
      </p:sp>
      <p:cxnSp>
        <p:nvCxnSpPr>
          <p:cNvPr id="3" name="Straight Connector 2">
            <a:extLst>
              <a:ext uri="{FF2B5EF4-FFF2-40B4-BE49-F238E27FC236}">
                <a16:creationId xmlns:a16="http://schemas.microsoft.com/office/drawing/2014/main" xmlns="" id="{8AB2A188-608A-40B7-893D-EDC8899C55B4}"/>
              </a:ext>
            </a:extLst>
          </p:cNvPr>
          <p:cNvCxnSpPr/>
          <p:nvPr/>
        </p:nvCxnSpPr>
        <p:spPr>
          <a:xfrm flipV="1">
            <a:off x="4857226" y="2147582"/>
            <a:ext cx="0" cy="299486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0F4D89E-66CE-469E-BE30-F843607ED9CF}"/>
              </a:ext>
            </a:extLst>
          </p:cNvPr>
          <p:cNvCxnSpPr/>
          <p:nvPr/>
        </p:nvCxnSpPr>
        <p:spPr>
          <a:xfrm flipV="1">
            <a:off x="10009464" y="2147582"/>
            <a:ext cx="0" cy="2994869"/>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DE12ED75-BC8F-45B2-8411-99FF8D89C848}"/>
              </a:ext>
            </a:extLst>
          </p:cNvPr>
          <p:cNvSpPr txBox="1"/>
          <p:nvPr/>
        </p:nvSpPr>
        <p:spPr>
          <a:xfrm>
            <a:off x="1242372" y="3897255"/>
            <a:ext cx="2961308" cy="400110"/>
          </a:xfrm>
          <a:prstGeom prst="rect">
            <a:avLst/>
          </a:prstGeom>
          <a:noFill/>
        </p:spPr>
        <p:txBody>
          <a:bodyPr wrap="square" rtlCol="0">
            <a:spAutoFit/>
          </a:bodyPr>
          <a:lstStyle/>
          <a:p>
            <a:pPr algn="ctr"/>
            <a:r>
              <a:rPr lang="en-US" sz="1000" b="1" i="1" dirty="0">
                <a:solidFill>
                  <a:srgbClr val="1179A8"/>
                </a:solidFill>
              </a:rPr>
              <a:t>Note: prior to 2018 the question was conducted via telephone survey.</a:t>
            </a:r>
            <a:endParaRPr lang="en-NZ" sz="1000" i="1" dirty="0">
              <a:solidFill>
                <a:srgbClr val="1179A8"/>
              </a:solidFill>
            </a:endParaRPr>
          </a:p>
        </p:txBody>
      </p:sp>
      <p:sp>
        <p:nvSpPr>
          <p:cNvPr id="13" name="TextBox 12">
            <a:extLst>
              <a:ext uri="{FF2B5EF4-FFF2-40B4-BE49-F238E27FC236}">
                <a16:creationId xmlns:a16="http://schemas.microsoft.com/office/drawing/2014/main" xmlns="" id="{55E0919F-11B8-412F-BFEA-A6BDFC56AAB5}"/>
              </a:ext>
            </a:extLst>
          </p:cNvPr>
          <p:cNvSpPr txBox="1"/>
          <p:nvPr/>
        </p:nvSpPr>
        <p:spPr>
          <a:xfrm>
            <a:off x="6824930" y="3897255"/>
            <a:ext cx="2443775" cy="400110"/>
          </a:xfrm>
          <a:prstGeom prst="rect">
            <a:avLst/>
          </a:prstGeom>
          <a:noFill/>
        </p:spPr>
        <p:txBody>
          <a:bodyPr wrap="square" rtlCol="0">
            <a:spAutoFit/>
          </a:bodyPr>
          <a:lstStyle/>
          <a:p>
            <a:pPr algn="ctr"/>
            <a:r>
              <a:rPr lang="en-US" sz="1000" b="1" i="1" dirty="0">
                <a:solidFill>
                  <a:srgbClr val="1179A8"/>
                </a:solidFill>
              </a:rPr>
              <a:t>Note: prior to 2018 the question was conducted via telephone survey.</a:t>
            </a:r>
            <a:endParaRPr lang="en-NZ" sz="1000" i="1" dirty="0">
              <a:solidFill>
                <a:srgbClr val="1179A8"/>
              </a:solidFill>
            </a:endParaRPr>
          </a:p>
        </p:txBody>
      </p:sp>
      <p:sp>
        <p:nvSpPr>
          <p:cNvPr id="14" name="Footer Placeholder 3">
            <a:extLst>
              <a:ext uri="{FF2B5EF4-FFF2-40B4-BE49-F238E27FC236}">
                <a16:creationId xmlns:a16="http://schemas.microsoft.com/office/drawing/2014/main" xmlns="" id="{E5B4A3AC-0CDA-4BD8-A56A-9B95FCBEAAE3}"/>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230238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data sharing images">
            <a:extLst>
              <a:ext uri="{FF2B5EF4-FFF2-40B4-BE49-F238E27FC236}">
                <a16:creationId xmlns:a16="http://schemas.microsoft.com/office/drawing/2014/main" xmlns="" id="{1DDEC97C-43DD-4EB5-974E-69940E442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5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a:xfrm>
            <a:off x="770465" y="3073390"/>
            <a:ext cx="9076268" cy="1935162"/>
          </a:xfrm>
        </p:spPr>
        <p:txBody>
          <a:bodyPr lIns="0">
            <a:normAutofit/>
          </a:bodyPr>
          <a:lstStyle/>
          <a:p>
            <a:r>
              <a:rPr lang="en-NZ" sz="6600" dirty="0">
                <a:solidFill>
                  <a:schemeClr val="tx1"/>
                </a:solidFill>
              </a:rPr>
              <a:t>Personal data</a:t>
            </a:r>
            <a:endParaRPr lang="en-US" sz="6600" dirty="0">
              <a:solidFill>
                <a:schemeClr val="tx1"/>
              </a:solidFill>
              <a:latin typeface="Calibri" panose="020F0502020204030204" pitchFamily="34" charset="0"/>
              <a:cs typeface="Calibri" panose="020F0502020204030204" pitchFamily="34" charset="0"/>
            </a:endParaRPr>
          </a:p>
        </p:txBody>
      </p:sp>
      <p:cxnSp>
        <p:nvCxnSpPr>
          <p:cNvPr id="7" name="Straight Connector 6"/>
          <p:cNvCxnSpPr/>
          <p:nvPr/>
        </p:nvCxnSpPr>
        <p:spPr>
          <a:xfrm flipV="1">
            <a:off x="9846733" y="5779024"/>
            <a:ext cx="1574801" cy="12176"/>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xmlns="" id="{FCB67207-A8C4-4378-AE5F-6A45E8F53031}"/>
              </a:ext>
            </a:extLst>
          </p:cNvPr>
          <p:cNvSpPr>
            <a:spLocks noGrp="1"/>
          </p:cNvSpPr>
          <p:nvPr>
            <p:ph type="subTitle" idx="1"/>
          </p:nvPr>
        </p:nvSpPr>
        <p:spPr>
          <a:xfrm>
            <a:off x="804333" y="5483492"/>
            <a:ext cx="7789334" cy="1173163"/>
          </a:xfrm>
        </p:spPr>
        <p:txBody>
          <a:bodyPr/>
          <a:lstStyle/>
          <a:p>
            <a:r>
              <a:rPr lang="en-US" dirty="0"/>
              <a:t>NZ and UK comparison</a:t>
            </a:r>
          </a:p>
        </p:txBody>
      </p:sp>
      <p:pic>
        <p:nvPicPr>
          <p:cNvPr id="8" name="Picture 7">
            <a:extLst>
              <a:ext uri="{FF2B5EF4-FFF2-40B4-BE49-F238E27FC236}">
                <a16:creationId xmlns:a16="http://schemas.microsoft.com/office/drawing/2014/main" xmlns="" id="{AB8FABC8-5875-47CE-B7D7-1C305D7A7CB6}"/>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218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noAutofit/>
          </a:bodyPr>
          <a:lstStyle/>
          <a:p>
            <a:r>
              <a:rPr lang="en-NZ" sz="4000" dirty="0">
                <a:latin typeface="+mn-lt"/>
              </a:rPr>
              <a:t>Personal data – trust, comfort and confidence in sharing</a:t>
            </a:r>
          </a:p>
        </p:txBody>
      </p:sp>
      <p:sp>
        <p:nvSpPr>
          <p:cNvPr id="2" name="Content Placeholder 1">
            <a:extLst>
              <a:ext uri="{FF2B5EF4-FFF2-40B4-BE49-F238E27FC236}">
                <a16:creationId xmlns:a16="http://schemas.microsoft.com/office/drawing/2014/main" xmlns="" id="{AACBB639-CDFC-4337-B929-2085217466D6}"/>
              </a:ext>
            </a:extLst>
          </p:cNvPr>
          <p:cNvSpPr>
            <a:spLocks noGrp="1"/>
          </p:cNvSpPr>
          <p:nvPr>
            <p:ph idx="1"/>
          </p:nvPr>
        </p:nvSpPr>
        <p:spPr>
          <a:xfrm>
            <a:off x="838200" y="1283968"/>
            <a:ext cx="10515600" cy="4996062"/>
          </a:xfrm>
        </p:spPr>
        <p:txBody>
          <a:bodyPr>
            <a:noAutofit/>
          </a:bodyPr>
          <a:lstStyle/>
          <a:p>
            <a:pPr marL="0" indent="0" algn="just">
              <a:buNone/>
            </a:pPr>
            <a:r>
              <a:rPr lang="en-US" sz="1400" dirty="0">
                <a:solidFill>
                  <a:schemeClr val="accent1"/>
                </a:solidFill>
                <a:cs typeface="Arial" panose="020B0604020202020204" pitchFamily="34" charset="0"/>
              </a:rPr>
              <a:t>Trust in government </a:t>
            </a:r>
            <a:r>
              <a:rPr lang="en-US" sz="1400" dirty="0" err="1">
                <a:solidFill>
                  <a:schemeClr val="accent1"/>
                </a:solidFill>
                <a:cs typeface="Arial" panose="020B0604020202020204" pitchFamily="34" charset="0"/>
              </a:rPr>
              <a:t>organisations</a:t>
            </a:r>
            <a:r>
              <a:rPr lang="en-US" sz="1400" dirty="0">
                <a:solidFill>
                  <a:schemeClr val="accent1"/>
                </a:solidFill>
                <a:cs typeface="Arial" panose="020B0604020202020204" pitchFamily="34" charset="0"/>
              </a:rPr>
              <a:t> and companies with personal information</a:t>
            </a:r>
            <a:endParaRPr lang="en-NZ" sz="1400" dirty="0">
              <a:solidFill>
                <a:schemeClr val="accent1"/>
              </a:solidFill>
              <a:cs typeface="Arial" panose="020B0604020202020204" pitchFamily="34" charset="0"/>
            </a:endParaRPr>
          </a:p>
          <a:p>
            <a:pPr algn="just"/>
            <a:r>
              <a:rPr lang="en-NZ" sz="1400" dirty="0">
                <a:cs typeface="Arial" panose="020B0604020202020204" pitchFamily="34" charset="0"/>
              </a:rPr>
              <a:t>Sixty-two percent of New Zealanders said they trust government organisations with their personal information. </a:t>
            </a:r>
          </a:p>
          <a:p>
            <a:pPr lvl="1" algn="just"/>
            <a:r>
              <a:rPr lang="en-NZ" sz="1400" dirty="0">
                <a:cs typeface="Arial" panose="020B0604020202020204" pitchFamily="34" charset="0"/>
              </a:rPr>
              <a:t>Britons were slightly less likely to say they trust government organisations (56%).</a:t>
            </a:r>
          </a:p>
          <a:p>
            <a:pPr algn="just"/>
            <a:r>
              <a:rPr lang="en-NZ" sz="1400" dirty="0">
                <a:cs typeface="Arial" panose="020B0604020202020204" pitchFamily="34" charset="0"/>
              </a:rPr>
              <a:t>Trust in companies with their personal data was much lower when compared to government organisations.  Declared trust towards companies was around a third of New Zealanders (32%). </a:t>
            </a:r>
          </a:p>
          <a:p>
            <a:pPr lvl="1" algn="just"/>
            <a:r>
              <a:rPr lang="en-NZ" sz="1000" dirty="0">
                <a:cs typeface="Arial" panose="020B0604020202020204" pitchFamily="34" charset="0"/>
              </a:rPr>
              <a:t> </a:t>
            </a:r>
            <a:r>
              <a:rPr lang="en-NZ" sz="1400" dirty="0">
                <a:cs typeface="Arial" panose="020B0604020202020204" pitchFamily="34" charset="0"/>
              </a:rPr>
              <a:t>This was similar to Britons with declared trust towards companies being 31%</a:t>
            </a:r>
            <a:r>
              <a:rPr lang="en-NZ" sz="1000" dirty="0">
                <a:cs typeface="Arial" panose="020B0604020202020204" pitchFamily="34" charset="0"/>
              </a:rPr>
              <a:t>.</a:t>
            </a:r>
          </a:p>
          <a:p>
            <a:pPr marL="0" indent="0" algn="just">
              <a:buNone/>
            </a:pPr>
            <a:endParaRPr lang="en-US" sz="1400" dirty="0">
              <a:solidFill>
                <a:schemeClr val="accent1"/>
              </a:solidFill>
              <a:cs typeface="Arial" panose="020B0604020202020204" pitchFamily="34" charset="0"/>
            </a:endParaRPr>
          </a:p>
          <a:p>
            <a:pPr marL="0" indent="0" algn="just">
              <a:buNone/>
            </a:pPr>
            <a:r>
              <a:rPr lang="en-US" sz="1400" dirty="0">
                <a:solidFill>
                  <a:schemeClr val="accent1"/>
                </a:solidFill>
                <a:cs typeface="Arial" panose="020B0604020202020204" pitchFamily="34" charset="0"/>
              </a:rPr>
              <a:t>Level of comfort with sharing personal information </a:t>
            </a:r>
            <a:endParaRPr lang="en-NZ" sz="1400" dirty="0">
              <a:solidFill>
                <a:schemeClr val="accent1"/>
              </a:solidFill>
              <a:cs typeface="Arial" panose="020B0604020202020204" pitchFamily="34" charset="0"/>
            </a:endParaRPr>
          </a:p>
          <a:p>
            <a:pPr algn="just"/>
            <a:r>
              <a:rPr lang="en-US" sz="1400" dirty="0">
                <a:cs typeface="Arial" panose="020B0604020202020204" pitchFamily="34" charset="0"/>
              </a:rPr>
              <a:t>Two thirds of respondents were comfortable sharing their personal information with a government agency online to access a service.</a:t>
            </a:r>
            <a:endParaRPr lang="en-NZ" sz="1400" dirty="0">
              <a:cs typeface="Arial" panose="020B0604020202020204" pitchFamily="34" charset="0"/>
            </a:endParaRPr>
          </a:p>
          <a:p>
            <a:pPr lvl="1" algn="just"/>
            <a:r>
              <a:rPr lang="en-US" sz="1400" dirty="0">
                <a:cs typeface="Arial" panose="020B0604020202020204" pitchFamily="34" charset="0"/>
              </a:rPr>
              <a:t>British respondents  were less comfortable (56% comfortable).</a:t>
            </a:r>
          </a:p>
          <a:p>
            <a:pPr algn="just"/>
            <a:r>
              <a:rPr lang="en-US" sz="1400" dirty="0">
                <a:cs typeface="Arial" panose="020B0604020202020204" pitchFamily="34" charset="0"/>
              </a:rPr>
              <a:t>A small majority of respondents were comfortable sharing their personal information online with a company to perform a transaction such as a retail purchase (58%).</a:t>
            </a:r>
            <a:endParaRPr lang="en-NZ" sz="1400" dirty="0">
              <a:cs typeface="Arial" panose="020B0604020202020204" pitchFamily="34" charset="0"/>
            </a:endParaRPr>
          </a:p>
          <a:p>
            <a:pPr lvl="1" algn="just"/>
            <a:r>
              <a:rPr lang="en-US" sz="1400" dirty="0">
                <a:cs typeface="Arial" panose="020B0604020202020204" pitchFamily="34" charset="0"/>
              </a:rPr>
              <a:t>Again, British respondents were less comfortable (49% comfortable ).</a:t>
            </a:r>
          </a:p>
          <a:p>
            <a:pPr algn="just"/>
            <a:r>
              <a:rPr lang="en-US" sz="1400" dirty="0"/>
              <a:t>Declared levels of comfort with  sharing  personal data via a social media platform were lower with 30% of New Zealanders stating they were comfortable sharing personal data via social media and 65% stating they were uncomfortable.</a:t>
            </a:r>
          </a:p>
          <a:p>
            <a:pPr lvl="1" algn="just"/>
            <a:r>
              <a:rPr lang="en-US" sz="1400" dirty="0">
                <a:cs typeface="Arial" panose="020B0604020202020204" pitchFamily="34" charset="0"/>
              </a:rPr>
              <a:t>British respondents had similar levels of discomfort (63% uncomfortable).  </a:t>
            </a:r>
          </a:p>
          <a:p>
            <a:pPr marL="457200" lvl="1" indent="0" algn="just">
              <a:buNone/>
            </a:pPr>
            <a:endParaRPr lang="en-US" sz="1400" dirty="0"/>
          </a:p>
          <a:p>
            <a:pPr marL="0" indent="0" algn="just">
              <a:buNone/>
            </a:pPr>
            <a:r>
              <a:rPr lang="en-US" sz="1400" b="1" dirty="0">
                <a:cs typeface="Arial" panose="020B0604020202020204" pitchFamily="34" charset="0"/>
              </a:rPr>
              <a:t>NOTE: </a:t>
            </a:r>
            <a:r>
              <a:rPr lang="en-US" sz="1400" dirty="0">
                <a:cs typeface="Arial" panose="020B0604020202020204" pitchFamily="34" charset="0"/>
              </a:rPr>
              <a:t>Any comparisons made to UK results are indicative only.</a:t>
            </a:r>
            <a:endParaRPr lang="en-US" sz="1400" b="1" dirty="0">
              <a:cs typeface="Arial" panose="020B0604020202020204" pitchFamily="34" charset="0"/>
            </a:endParaRPr>
          </a:p>
          <a:p>
            <a:pPr algn="just"/>
            <a:endParaRPr lang="en-US" sz="1800" dirty="0"/>
          </a:p>
          <a:p>
            <a:pPr algn="just"/>
            <a:endParaRPr lang="en-US" sz="1800" dirty="0"/>
          </a:p>
        </p:txBody>
      </p:sp>
      <p:sp>
        <p:nvSpPr>
          <p:cNvPr id="5" name="Footer Placeholder 3">
            <a:extLst>
              <a:ext uri="{FF2B5EF4-FFF2-40B4-BE49-F238E27FC236}">
                <a16:creationId xmlns:a16="http://schemas.microsoft.com/office/drawing/2014/main" xmlns="" id="{DBD8FB4F-CBDA-4A8F-A2C9-8C990021F5FC}"/>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166232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noAutofit/>
          </a:bodyPr>
          <a:lstStyle/>
          <a:p>
            <a:r>
              <a:rPr lang="en-NZ" sz="4000" dirty="0">
                <a:latin typeface="+mn-lt"/>
              </a:rPr>
              <a:t>Personal data – trust, comfort and confidence in sharing</a:t>
            </a:r>
          </a:p>
        </p:txBody>
      </p:sp>
      <p:sp>
        <p:nvSpPr>
          <p:cNvPr id="2" name="Content Placeholder 1">
            <a:extLst>
              <a:ext uri="{FF2B5EF4-FFF2-40B4-BE49-F238E27FC236}">
                <a16:creationId xmlns:a16="http://schemas.microsoft.com/office/drawing/2014/main" xmlns="" id="{AACBB639-CDFC-4337-B929-2085217466D6}"/>
              </a:ext>
            </a:extLst>
          </p:cNvPr>
          <p:cNvSpPr>
            <a:spLocks noGrp="1"/>
          </p:cNvSpPr>
          <p:nvPr>
            <p:ph idx="1"/>
          </p:nvPr>
        </p:nvSpPr>
        <p:spPr>
          <a:xfrm>
            <a:off x="838200" y="1283968"/>
            <a:ext cx="10515600" cy="4796632"/>
          </a:xfrm>
        </p:spPr>
        <p:txBody>
          <a:bodyPr>
            <a:noAutofit/>
          </a:bodyPr>
          <a:lstStyle/>
          <a:p>
            <a:pPr marL="0" indent="0" algn="just">
              <a:buNone/>
            </a:pPr>
            <a:r>
              <a:rPr lang="en-US" sz="1400" dirty="0">
                <a:solidFill>
                  <a:schemeClr val="accent1"/>
                </a:solidFill>
                <a:cs typeface="Arial" panose="020B0604020202020204" pitchFamily="34" charset="0"/>
              </a:rPr>
              <a:t>Use, storage and security of personal information </a:t>
            </a:r>
            <a:endParaRPr lang="en-NZ" sz="1400" dirty="0">
              <a:solidFill>
                <a:schemeClr val="accent1"/>
              </a:solidFill>
              <a:cs typeface="Arial" panose="020B0604020202020204" pitchFamily="34" charset="0"/>
            </a:endParaRPr>
          </a:p>
          <a:p>
            <a:pPr algn="just"/>
            <a:r>
              <a:rPr lang="en-US" sz="1400" dirty="0">
                <a:cs typeface="Arial" panose="020B0604020202020204" pitchFamily="34" charset="0"/>
              </a:rPr>
              <a:t>Levels of confidence with use, storage and security when sharing personal information was highest for government agencies  with 66% confidence declared.  Although three in ten were not that confident.</a:t>
            </a:r>
          </a:p>
          <a:p>
            <a:pPr lvl="1" algn="just"/>
            <a:r>
              <a:rPr lang="en-US" sz="1400" dirty="0">
                <a:cs typeface="Arial" panose="020B0604020202020204" pitchFamily="34" charset="0"/>
              </a:rPr>
              <a:t>British residents  were less confident (54% confident).</a:t>
            </a:r>
          </a:p>
          <a:p>
            <a:pPr algn="just"/>
            <a:r>
              <a:rPr lang="en-US" sz="1400" dirty="0">
                <a:cs typeface="Arial" panose="020B0604020202020204" pitchFamily="34" charset="0"/>
              </a:rPr>
              <a:t>Less than a majority (46%) were confident with the use, storage and security of personal information when making purchases online.  Half of New Zealanders (51%) were not confident.</a:t>
            </a:r>
          </a:p>
          <a:p>
            <a:pPr lvl="1" algn="just"/>
            <a:r>
              <a:rPr lang="en-US" sz="1400" dirty="0">
                <a:cs typeface="Arial" panose="020B0604020202020204" pitchFamily="34" charset="0"/>
              </a:rPr>
              <a:t>British residents  had similar levels of confidence with 43% confident.</a:t>
            </a:r>
          </a:p>
          <a:p>
            <a:pPr algn="just"/>
            <a:r>
              <a:rPr lang="en-US" sz="1400" dirty="0"/>
              <a:t>Confidence in the use, storage and security of personal information when using social media was low with 18% very or fairly confident.  Three quarters of New Zealanders were not that confident.</a:t>
            </a:r>
          </a:p>
          <a:p>
            <a:pPr lvl="1" algn="just"/>
            <a:r>
              <a:rPr lang="en-US" sz="1400" dirty="0"/>
              <a:t>Britons had similar levels of confidence with 20% stating they were confident in the use, storage and security of personal information when using social media.</a:t>
            </a:r>
          </a:p>
          <a:p>
            <a:pPr lvl="1" algn="just"/>
            <a:endParaRPr lang="en-US" sz="1400" dirty="0"/>
          </a:p>
          <a:p>
            <a:pPr marL="0" indent="0" algn="just">
              <a:buNone/>
            </a:pPr>
            <a:r>
              <a:rPr lang="en-US" sz="1400" b="1" dirty="0">
                <a:cs typeface="Arial" panose="020B0604020202020204" pitchFamily="34" charset="0"/>
              </a:rPr>
              <a:t>NOTE: </a:t>
            </a:r>
            <a:r>
              <a:rPr lang="en-US" sz="1400" dirty="0">
                <a:cs typeface="Arial" panose="020B0604020202020204" pitchFamily="34" charset="0"/>
              </a:rPr>
              <a:t>Any comparisons made to UK results are indicative only.</a:t>
            </a:r>
            <a:endParaRPr lang="en-US" sz="1400" b="1" dirty="0">
              <a:cs typeface="Arial" panose="020B0604020202020204" pitchFamily="34" charset="0"/>
            </a:endParaRPr>
          </a:p>
          <a:p>
            <a:pPr algn="just"/>
            <a:endParaRPr lang="en-US" sz="1800" dirty="0"/>
          </a:p>
          <a:p>
            <a:pPr algn="just"/>
            <a:endParaRPr lang="en-US" sz="1800" dirty="0"/>
          </a:p>
        </p:txBody>
      </p:sp>
      <p:sp>
        <p:nvSpPr>
          <p:cNvPr id="5" name="Footer Placeholder 3">
            <a:extLst>
              <a:ext uri="{FF2B5EF4-FFF2-40B4-BE49-F238E27FC236}">
                <a16:creationId xmlns:a16="http://schemas.microsoft.com/office/drawing/2014/main" xmlns="" id="{DB08CF14-2327-4273-920F-709AE45F3BF8}"/>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09905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45520" y="1205707"/>
            <a:ext cx="10008279" cy="516752"/>
          </a:xfrm>
        </p:spPr>
        <p:txBody>
          <a:bodyPr anchor="ctr">
            <a:normAutofit/>
          </a:bodyPr>
          <a:lstStyle/>
          <a:p>
            <a:pPr marL="0" indent="0">
              <a:buNone/>
            </a:pPr>
            <a:r>
              <a:rPr lang="en-US" dirty="0"/>
              <a:t>How much, if at all, do you trust government organisations/companies with your personal data?</a:t>
            </a:r>
            <a:endParaRPr lang="en-NZ" dirty="0">
              <a:latin typeface="Calibri" pitchFamily="34" charset="0"/>
            </a:endParaRPr>
          </a:p>
        </p:txBody>
      </p:sp>
      <p:sp>
        <p:nvSpPr>
          <p:cNvPr id="261122" name="Rectangle 2"/>
          <p:cNvSpPr>
            <a:spLocks noGrp="1" noChangeArrowheads="1"/>
          </p:cNvSpPr>
          <p:nvPr>
            <p:ph type="title"/>
          </p:nvPr>
        </p:nvSpPr>
        <p:spPr>
          <a:xfrm>
            <a:off x="838200" y="237331"/>
            <a:ext cx="10587606" cy="788988"/>
          </a:xfrm>
        </p:spPr>
        <p:txBody>
          <a:bodyPr>
            <a:noAutofit/>
          </a:bodyPr>
          <a:lstStyle/>
          <a:p>
            <a:pPr>
              <a:defRPr/>
            </a:pPr>
            <a:r>
              <a:rPr lang="en-US" sz="2600" b="0" dirty="0">
                <a:latin typeface="+mn-lt"/>
                <a:ea typeface="ＭＳ Ｐゴシック" panose="020B0600070205080204" pitchFamily="34" charset="-128"/>
              </a:rPr>
              <a:t>Two thirds of New Zealanders say they trust government organisation with their personal data but only a third (32%) trust companies.</a:t>
            </a:r>
            <a:endParaRPr lang="en-AU" sz="2600" b="0" dirty="0">
              <a:latin typeface="+mn-lt"/>
            </a:endParaRPr>
          </a:p>
        </p:txBody>
      </p:sp>
      <p:graphicFrame>
        <p:nvGraphicFramePr>
          <p:cNvPr id="5" name="Chart 4">
            <a:extLst>
              <a:ext uri="{FF2B5EF4-FFF2-40B4-BE49-F238E27FC236}">
                <a16:creationId xmlns:a16="http://schemas.microsoft.com/office/drawing/2014/main" xmlns="" id="{27248816-C3C3-48E1-ACA3-2C0F2182FE32}"/>
              </a:ext>
            </a:extLst>
          </p:cNvPr>
          <p:cNvGraphicFramePr/>
          <p:nvPr>
            <p:extLst>
              <p:ext uri="{D42A27DB-BD31-4B8C-83A1-F6EECF244321}">
                <p14:modId xmlns:p14="http://schemas.microsoft.com/office/powerpoint/2010/main" val="2491701547"/>
              </p:ext>
            </p:extLst>
          </p:nvPr>
        </p:nvGraphicFramePr>
        <p:xfrm>
          <a:off x="502640" y="1837206"/>
          <a:ext cx="9077587" cy="1941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xmlns="" id="{6C2144D0-F69B-4E09-BD33-6BB2BA6A3118}"/>
              </a:ext>
            </a:extLst>
          </p:cNvPr>
          <p:cNvGraphicFramePr/>
          <p:nvPr>
            <p:extLst>
              <p:ext uri="{D42A27DB-BD31-4B8C-83A1-F6EECF244321}">
                <p14:modId xmlns:p14="http://schemas.microsoft.com/office/powerpoint/2010/main" val="968848816"/>
              </p:ext>
            </p:extLst>
          </p:nvPr>
        </p:nvGraphicFramePr>
        <p:xfrm>
          <a:off x="806690" y="3801522"/>
          <a:ext cx="8773537" cy="1939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xmlns="" id="{1DEFD5DA-DDE2-4F44-815B-79DE53812497}"/>
              </a:ext>
            </a:extLst>
          </p:cNvPr>
          <p:cNvGraphicFramePr/>
          <p:nvPr>
            <p:extLst>
              <p:ext uri="{D42A27DB-BD31-4B8C-83A1-F6EECF244321}">
                <p14:modId xmlns:p14="http://schemas.microsoft.com/office/powerpoint/2010/main" val="2865868512"/>
              </p:ext>
            </p:extLst>
          </p:nvPr>
        </p:nvGraphicFramePr>
        <p:xfrm>
          <a:off x="1224793" y="3577888"/>
          <a:ext cx="9380290" cy="391566"/>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2">
            <a:extLst>
              <a:ext uri="{FF2B5EF4-FFF2-40B4-BE49-F238E27FC236}">
                <a16:creationId xmlns:a16="http://schemas.microsoft.com/office/drawing/2014/main" xmlns="" id="{A901E71E-9948-4C82-9C37-E15EB646EEDB}"/>
              </a:ext>
            </a:extLst>
          </p:cNvPr>
          <p:cNvSpPr/>
          <p:nvPr/>
        </p:nvSpPr>
        <p:spPr>
          <a:xfrm>
            <a:off x="4480393" y="4096702"/>
            <a:ext cx="745947" cy="7615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32</a:t>
            </a:r>
          </a:p>
        </p:txBody>
      </p:sp>
      <p:sp>
        <p:nvSpPr>
          <p:cNvPr id="16" name="Oval 15">
            <a:extLst>
              <a:ext uri="{FF2B5EF4-FFF2-40B4-BE49-F238E27FC236}">
                <a16:creationId xmlns:a16="http://schemas.microsoft.com/office/drawing/2014/main" xmlns="" id="{0E72060C-10E8-4003-8515-B39F88414047}"/>
              </a:ext>
            </a:extLst>
          </p:cNvPr>
          <p:cNvSpPr/>
          <p:nvPr/>
        </p:nvSpPr>
        <p:spPr>
          <a:xfrm>
            <a:off x="6562261" y="2097575"/>
            <a:ext cx="745947" cy="7615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62</a:t>
            </a:r>
          </a:p>
        </p:txBody>
      </p:sp>
      <p:sp>
        <p:nvSpPr>
          <p:cNvPr id="17" name="Oval 16">
            <a:extLst>
              <a:ext uri="{FF2B5EF4-FFF2-40B4-BE49-F238E27FC236}">
                <a16:creationId xmlns:a16="http://schemas.microsoft.com/office/drawing/2014/main" xmlns="" id="{C63F6076-9F28-40FF-A691-0DF10E3A17A9}"/>
              </a:ext>
            </a:extLst>
          </p:cNvPr>
          <p:cNvSpPr/>
          <p:nvPr/>
        </p:nvSpPr>
        <p:spPr>
          <a:xfrm>
            <a:off x="9281692" y="2097575"/>
            <a:ext cx="745947" cy="7615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38</a:t>
            </a:r>
          </a:p>
        </p:txBody>
      </p:sp>
      <p:sp>
        <p:nvSpPr>
          <p:cNvPr id="18" name="Oval 17">
            <a:extLst>
              <a:ext uri="{FF2B5EF4-FFF2-40B4-BE49-F238E27FC236}">
                <a16:creationId xmlns:a16="http://schemas.microsoft.com/office/drawing/2014/main" xmlns="" id="{8DDDAE55-BBDC-4A82-B00A-8774B054A293}"/>
              </a:ext>
            </a:extLst>
          </p:cNvPr>
          <p:cNvSpPr/>
          <p:nvPr/>
        </p:nvSpPr>
        <p:spPr>
          <a:xfrm>
            <a:off x="9281691" y="4096702"/>
            <a:ext cx="745947" cy="7615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68</a:t>
            </a:r>
          </a:p>
        </p:txBody>
      </p:sp>
      <p:sp>
        <p:nvSpPr>
          <p:cNvPr id="19" name="Oval 18" descr="Image result for UK flag">
            <a:extLst>
              <a:ext uri="{FF2B5EF4-FFF2-40B4-BE49-F238E27FC236}">
                <a16:creationId xmlns:a16="http://schemas.microsoft.com/office/drawing/2014/main" xmlns="" id="{F99F3F7D-3150-4A09-88FA-1A65D384944D}"/>
              </a:ext>
            </a:extLst>
          </p:cNvPr>
          <p:cNvSpPr/>
          <p:nvPr/>
        </p:nvSpPr>
        <p:spPr>
          <a:xfrm>
            <a:off x="10694280" y="1205706"/>
            <a:ext cx="796735" cy="788988"/>
          </a:xfrm>
          <a:prstGeom prst="ellipse">
            <a:avLst/>
          </a:prstGeom>
          <a:blipFill>
            <a:blip r:embed="rId6">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Rounded Corners 19">
            <a:extLst>
              <a:ext uri="{FF2B5EF4-FFF2-40B4-BE49-F238E27FC236}">
                <a16:creationId xmlns:a16="http://schemas.microsoft.com/office/drawing/2014/main" xmlns="" id="{A00266DB-3E52-4DB3-A5AB-F506743DC4A0}"/>
              </a:ext>
            </a:extLst>
          </p:cNvPr>
          <p:cNvSpPr/>
          <p:nvPr/>
        </p:nvSpPr>
        <p:spPr>
          <a:xfrm>
            <a:off x="10108734" y="2109001"/>
            <a:ext cx="1912690" cy="376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u="sng" dirty="0">
                <a:solidFill>
                  <a:srgbClr val="FF0000"/>
                </a:solidFill>
              </a:rPr>
              <a:t>UK COMPARISON</a:t>
            </a:r>
            <a:endParaRPr lang="en-NZ" sz="1400" b="1" u="sng" dirty="0">
              <a:solidFill>
                <a:srgbClr val="FF0000"/>
              </a:solidFill>
            </a:endParaRPr>
          </a:p>
        </p:txBody>
      </p:sp>
      <p:sp>
        <p:nvSpPr>
          <p:cNvPr id="22" name="Rectangle: Rounded Corners 21">
            <a:extLst>
              <a:ext uri="{FF2B5EF4-FFF2-40B4-BE49-F238E27FC236}">
                <a16:creationId xmlns:a16="http://schemas.microsoft.com/office/drawing/2014/main" xmlns="" id="{D1FDF07A-598A-4654-9C64-053A5BA37228}"/>
              </a:ext>
            </a:extLst>
          </p:cNvPr>
          <p:cNvSpPr/>
          <p:nvPr/>
        </p:nvSpPr>
        <p:spPr>
          <a:xfrm>
            <a:off x="10108734" y="4455906"/>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31% trust (-1)</a:t>
            </a:r>
          </a:p>
          <a:p>
            <a:pPr lvl="0" algn="ctr" defTabSz="666750">
              <a:lnSpc>
                <a:spcPct val="90000"/>
              </a:lnSpc>
              <a:spcBef>
                <a:spcPct val="0"/>
              </a:spcBef>
              <a:spcAft>
                <a:spcPct val="35000"/>
              </a:spcAft>
            </a:pPr>
            <a:r>
              <a:rPr lang="en-US" sz="1400" b="1" dirty="0">
                <a:solidFill>
                  <a:schemeClr val="accent4"/>
                </a:solidFill>
              </a:rPr>
              <a:t>68% do not trust (no difference)</a:t>
            </a:r>
            <a:endParaRPr lang="en-NZ" sz="1400" b="1" dirty="0">
              <a:solidFill>
                <a:schemeClr val="accent4"/>
              </a:solidFill>
            </a:endParaRPr>
          </a:p>
        </p:txBody>
      </p:sp>
      <p:sp>
        <p:nvSpPr>
          <p:cNvPr id="23" name="Rectangle: Rounded Corners 22">
            <a:extLst>
              <a:ext uri="{FF2B5EF4-FFF2-40B4-BE49-F238E27FC236}">
                <a16:creationId xmlns:a16="http://schemas.microsoft.com/office/drawing/2014/main" xmlns="" id="{F4910182-D0A9-4567-A673-C130661C12A4}"/>
              </a:ext>
            </a:extLst>
          </p:cNvPr>
          <p:cNvSpPr/>
          <p:nvPr/>
        </p:nvSpPr>
        <p:spPr>
          <a:xfrm>
            <a:off x="10108735" y="2063692"/>
            <a:ext cx="1912690" cy="33472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Rounded Corners 25">
            <a:extLst>
              <a:ext uri="{FF2B5EF4-FFF2-40B4-BE49-F238E27FC236}">
                <a16:creationId xmlns:a16="http://schemas.microsoft.com/office/drawing/2014/main" xmlns="" id="{76EF1130-3282-4CFA-9A26-58FCF4628534}"/>
              </a:ext>
            </a:extLst>
          </p:cNvPr>
          <p:cNvSpPr/>
          <p:nvPr/>
        </p:nvSpPr>
        <p:spPr>
          <a:xfrm>
            <a:off x="10189831" y="2520197"/>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56% trust (-6)</a:t>
            </a:r>
          </a:p>
          <a:p>
            <a:pPr lvl="0" algn="ctr" defTabSz="666750">
              <a:lnSpc>
                <a:spcPct val="90000"/>
              </a:lnSpc>
              <a:spcBef>
                <a:spcPct val="0"/>
              </a:spcBef>
              <a:spcAft>
                <a:spcPct val="35000"/>
              </a:spcAft>
            </a:pPr>
            <a:r>
              <a:rPr lang="en-US" sz="1400" b="1" dirty="0">
                <a:solidFill>
                  <a:schemeClr val="accent4"/>
                </a:solidFill>
              </a:rPr>
              <a:t>44% do not trust (+6)</a:t>
            </a:r>
            <a:endParaRPr lang="en-NZ" sz="1400" b="1" dirty="0">
              <a:solidFill>
                <a:schemeClr val="accent4"/>
              </a:solidFill>
            </a:endParaRPr>
          </a:p>
        </p:txBody>
      </p:sp>
      <p:sp>
        <p:nvSpPr>
          <p:cNvPr id="21" name="TextBox 20">
            <a:extLst>
              <a:ext uri="{FF2B5EF4-FFF2-40B4-BE49-F238E27FC236}">
                <a16:creationId xmlns:a16="http://schemas.microsoft.com/office/drawing/2014/main" xmlns="" id="{EC2E1D8A-1B0D-4A2C-9136-A8939898D6E0}"/>
              </a:ext>
            </a:extLst>
          </p:cNvPr>
          <p:cNvSpPr txBox="1"/>
          <p:nvPr/>
        </p:nvSpPr>
        <p:spPr>
          <a:xfrm>
            <a:off x="23619" y="5938278"/>
            <a:ext cx="3632433" cy="400110"/>
          </a:xfrm>
          <a:prstGeom prst="rect">
            <a:avLst/>
          </a:prstGeom>
          <a:noFill/>
        </p:spPr>
        <p:txBody>
          <a:bodyPr wrap="square" rtlCol="0">
            <a:spAutoFit/>
          </a:bodyPr>
          <a:lstStyle/>
          <a:p>
            <a:r>
              <a:rPr lang="en-US" sz="1000" i="1" dirty="0">
                <a:solidFill>
                  <a:schemeClr val="bg1">
                    <a:lumMod val="50000"/>
                  </a:schemeClr>
                </a:solidFill>
              </a:rPr>
              <a:t>New Zealand base: (n=1000)</a:t>
            </a:r>
          </a:p>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7" name="Footer Placeholder 3">
            <a:extLst>
              <a:ext uri="{FF2B5EF4-FFF2-40B4-BE49-F238E27FC236}">
                <a16:creationId xmlns:a16="http://schemas.microsoft.com/office/drawing/2014/main" xmlns="" id="{1B837321-B263-456D-96B9-3356D3939233}"/>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135950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45520" y="1205706"/>
            <a:ext cx="10008279" cy="496777"/>
          </a:xfrm>
        </p:spPr>
        <p:txBody>
          <a:bodyPr anchor="ctr">
            <a:normAutofit/>
          </a:bodyPr>
          <a:lstStyle/>
          <a:p>
            <a:pPr marL="0" indent="0">
              <a:buNone/>
            </a:pPr>
            <a:r>
              <a:rPr lang="en-US" dirty="0"/>
              <a:t>How comfortable if at all, are you with each of the following?</a:t>
            </a:r>
            <a:endParaRPr lang="en-NZ" dirty="0">
              <a:latin typeface="Calibri" pitchFamily="34" charset="0"/>
            </a:endParaRPr>
          </a:p>
        </p:txBody>
      </p:sp>
      <p:sp>
        <p:nvSpPr>
          <p:cNvPr id="261122" name="Rectangle 2"/>
          <p:cNvSpPr>
            <a:spLocks noGrp="1" noChangeArrowheads="1"/>
          </p:cNvSpPr>
          <p:nvPr>
            <p:ph type="title"/>
          </p:nvPr>
        </p:nvSpPr>
        <p:spPr>
          <a:xfrm>
            <a:off x="838200" y="237331"/>
            <a:ext cx="10652815" cy="788988"/>
          </a:xfrm>
        </p:spPr>
        <p:txBody>
          <a:bodyPr>
            <a:noAutofit/>
          </a:bodyPr>
          <a:lstStyle/>
          <a:p>
            <a:pPr>
              <a:defRPr/>
            </a:pPr>
            <a:r>
              <a:rPr lang="en-US" sz="2600" b="0" dirty="0">
                <a:latin typeface="+mn-lt"/>
                <a:ea typeface="ＭＳ Ｐゴシック" panose="020B0600070205080204" pitchFamily="34" charset="-128"/>
              </a:rPr>
              <a:t>Two thirds were comfortable with sharing data with government organisations whilst only a third (30%) were comfortable with sharing data on a social media platform.</a:t>
            </a:r>
            <a:endParaRPr lang="en-AU" sz="2600" b="0" dirty="0">
              <a:latin typeface="+mn-lt"/>
            </a:endParaRPr>
          </a:p>
        </p:txBody>
      </p:sp>
      <p:graphicFrame>
        <p:nvGraphicFramePr>
          <p:cNvPr id="4" name="Chart 3">
            <a:extLst>
              <a:ext uri="{FF2B5EF4-FFF2-40B4-BE49-F238E27FC236}">
                <a16:creationId xmlns:a16="http://schemas.microsoft.com/office/drawing/2014/main" xmlns="" id="{F8198984-4704-4104-BAEF-FFFB12E8FABC}"/>
              </a:ext>
            </a:extLst>
          </p:cNvPr>
          <p:cNvGraphicFramePr/>
          <p:nvPr>
            <p:extLst>
              <p:ext uri="{D42A27DB-BD31-4B8C-83A1-F6EECF244321}">
                <p14:modId xmlns:p14="http://schemas.microsoft.com/office/powerpoint/2010/main" val="979355515"/>
              </p:ext>
            </p:extLst>
          </p:nvPr>
        </p:nvGraphicFramePr>
        <p:xfrm>
          <a:off x="838200" y="1702483"/>
          <a:ext cx="8785371" cy="443585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xmlns="" id="{13A4BDA2-1BE3-43EE-9386-2F8FCE13F1EE}"/>
              </a:ext>
            </a:extLst>
          </p:cNvPr>
          <p:cNvSpPr/>
          <p:nvPr/>
        </p:nvSpPr>
        <p:spPr>
          <a:xfrm>
            <a:off x="7777993" y="1990653"/>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66</a:t>
            </a:r>
          </a:p>
        </p:txBody>
      </p:sp>
      <p:sp>
        <p:nvSpPr>
          <p:cNvPr id="7" name="Oval 6">
            <a:extLst>
              <a:ext uri="{FF2B5EF4-FFF2-40B4-BE49-F238E27FC236}">
                <a16:creationId xmlns:a16="http://schemas.microsoft.com/office/drawing/2014/main" xmlns="" id="{F15250D2-1DC7-4E8D-9E80-9985D8762828}"/>
              </a:ext>
            </a:extLst>
          </p:cNvPr>
          <p:cNvSpPr/>
          <p:nvPr/>
        </p:nvSpPr>
        <p:spPr>
          <a:xfrm>
            <a:off x="9419612" y="1990652"/>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32</a:t>
            </a:r>
          </a:p>
        </p:txBody>
      </p:sp>
      <p:sp>
        <p:nvSpPr>
          <p:cNvPr id="8" name="Oval 7">
            <a:extLst>
              <a:ext uri="{FF2B5EF4-FFF2-40B4-BE49-F238E27FC236}">
                <a16:creationId xmlns:a16="http://schemas.microsoft.com/office/drawing/2014/main" xmlns="" id="{4E029238-97D8-4EA0-AEEE-E7843A81F4E9}"/>
              </a:ext>
            </a:extLst>
          </p:cNvPr>
          <p:cNvSpPr/>
          <p:nvPr/>
        </p:nvSpPr>
        <p:spPr>
          <a:xfrm>
            <a:off x="9419612" y="3294355"/>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41</a:t>
            </a:r>
          </a:p>
        </p:txBody>
      </p:sp>
      <p:sp>
        <p:nvSpPr>
          <p:cNvPr id="9" name="Oval 8">
            <a:extLst>
              <a:ext uri="{FF2B5EF4-FFF2-40B4-BE49-F238E27FC236}">
                <a16:creationId xmlns:a16="http://schemas.microsoft.com/office/drawing/2014/main" xmlns="" id="{ACDB2FBC-FE12-44E4-A34B-85BD3B58553A}"/>
              </a:ext>
            </a:extLst>
          </p:cNvPr>
          <p:cNvSpPr/>
          <p:nvPr/>
        </p:nvSpPr>
        <p:spPr>
          <a:xfrm>
            <a:off x="9053120" y="4565343"/>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65</a:t>
            </a:r>
          </a:p>
        </p:txBody>
      </p:sp>
      <p:sp>
        <p:nvSpPr>
          <p:cNvPr id="11" name="Oval 10">
            <a:extLst>
              <a:ext uri="{FF2B5EF4-FFF2-40B4-BE49-F238E27FC236}">
                <a16:creationId xmlns:a16="http://schemas.microsoft.com/office/drawing/2014/main" xmlns="" id="{09CBB77E-30E9-4857-AC31-A5F02B80BBE4}"/>
              </a:ext>
            </a:extLst>
          </p:cNvPr>
          <p:cNvSpPr/>
          <p:nvPr/>
        </p:nvSpPr>
        <p:spPr>
          <a:xfrm>
            <a:off x="7368331" y="3294356"/>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58</a:t>
            </a:r>
          </a:p>
        </p:txBody>
      </p:sp>
      <p:sp>
        <p:nvSpPr>
          <p:cNvPr id="12" name="Oval 11">
            <a:extLst>
              <a:ext uri="{FF2B5EF4-FFF2-40B4-BE49-F238E27FC236}">
                <a16:creationId xmlns:a16="http://schemas.microsoft.com/office/drawing/2014/main" xmlns="" id="{631C4B52-CA0C-4774-833A-2BEEA943EA44}"/>
              </a:ext>
            </a:extLst>
          </p:cNvPr>
          <p:cNvSpPr/>
          <p:nvPr/>
        </p:nvSpPr>
        <p:spPr>
          <a:xfrm>
            <a:off x="6096000" y="4565343"/>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30</a:t>
            </a:r>
          </a:p>
        </p:txBody>
      </p:sp>
      <p:sp>
        <p:nvSpPr>
          <p:cNvPr id="14" name="Oval 13" descr="Image result for UK flag">
            <a:extLst>
              <a:ext uri="{FF2B5EF4-FFF2-40B4-BE49-F238E27FC236}">
                <a16:creationId xmlns:a16="http://schemas.microsoft.com/office/drawing/2014/main" xmlns="" id="{41A54F11-A673-44A4-A035-E422DD44EE09}"/>
              </a:ext>
            </a:extLst>
          </p:cNvPr>
          <p:cNvSpPr/>
          <p:nvPr/>
        </p:nvSpPr>
        <p:spPr>
          <a:xfrm>
            <a:off x="10694280" y="1071445"/>
            <a:ext cx="796735" cy="788988"/>
          </a:xfrm>
          <a:prstGeom prst="ellipse">
            <a:avLst/>
          </a:prstGeom>
          <a:blipFill>
            <a:blip r:embed="rId4">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Rectangle: Rounded Corners 1">
            <a:extLst>
              <a:ext uri="{FF2B5EF4-FFF2-40B4-BE49-F238E27FC236}">
                <a16:creationId xmlns:a16="http://schemas.microsoft.com/office/drawing/2014/main" xmlns="" id="{DF9D3A65-390A-4819-8A50-8C22FA47E59E}"/>
              </a:ext>
            </a:extLst>
          </p:cNvPr>
          <p:cNvSpPr/>
          <p:nvPr/>
        </p:nvSpPr>
        <p:spPr>
          <a:xfrm>
            <a:off x="10108734" y="2185427"/>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56% comfortable (-10)</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37% uncomfortable (+5)</a:t>
            </a:r>
            <a:endParaRPr lang="en-NZ" sz="1400" b="1" dirty="0">
              <a:solidFill>
                <a:schemeClr val="accent4"/>
              </a:solidFill>
            </a:endParaRPr>
          </a:p>
        </p:txBody>
      </p:sp>
      <p:sp>
        <p:nvSpPr>
          <p:cNvPr id="18" name="Rectangle: Rounded Corners 17">
            <a:extLst>
              <a:ext uri="{FF2B5EF4-FFF2-40B4-BE49-F238E27FC236}">
                <a16:creationId xmlns:a16="http://schemas.microsoft.com/office/drawing/2014/main" xmlns="" id="{85404A92-83E5-437B-8FEE-3BDBEB672754}"/>
              </a:ext>
            </a:extLst>
          </p:cNvPr>
          <p:cNvSpPr/>
          <p:nvPr/>
        </p:nvSpPr>
        <p:spPr>
          <a:xfrm>
            <a:off x="10108734" y="3464562"/>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49% comfortable (-9)</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43% uncomfortable (+2)</a:t>
            </a:r>
            <a:endParaRPr lang="en-NZ" sz="1400" b="1" dirty="0">
              <a:solidFill>
                <a:schemeClr val="accent4"/>
              </a:solidFill>
            </a:endParaRPr>
          </a:p>
        </p:txBody>
      </p:sp>
      <p:sp>
        <p:nvSpPr>
          <p:cNvPr id="19" name="Rectangle: Rounded Corners 18">
            <a:extLst>
              <a:ext uri="{FF2B5EF4-FFF2-40B4-BE49-F238E27FC236}">
                <a16:creationId xmlns:a16="http://schemas.microsoft.com/office/drawing/2014/main" xmlns="" id="{A7E678A2-3C68-4293-8F89-AB3D49D849F7}"/>
              </a:ext>
            </a:extLst>
          </p:cNvPr>
          <p:cNvSpPr/>
          <p:nvPr/>
        </p:nvSpPr>
        <p:spPr>
          <a:xfrm>
            <a:off x="10108734" y="4678355"/>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23% comfortable (-7)</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63% uncomfortable (-2)</a:t>
            </a:r>
            <a:endParaRPr lang="en-NZ" sz="1400" b="1" dirty="0">
              <a:solidFill>
                <a:schemeClr val="accent4"/>
              </a:solidFill>
            </a:endParaRPr>
          </a:p>
        </p:txBody>
      </p:sp>
      <p:sp>
        <p:nvSpPr>
          <p:cNvPr id="20" name="Rectangle: Rounded Corners 19">
            <a:extLst>
              <a:ext uri="{FF2B5EF4-FFF2-40B4-BE49-F238E27FC236}">
                <a16:creationId xmlns:a16="http://schemas.microsoft.com/office/drawing/2014/main" xmlns="" id="{68D47AB8-E4CE-4453-86A3-D748A8B23594}"/>
              </a:ext>
            </a:extLst>
          </p:cNvPr>
          <p:cNvSpPr/>
          <p:nvPr/>
        </p:nvSpPr>
        <p:spPr>
          <a:xfrm>
            <a:off x="10108735" y="1881870"/>
            <a:ext cx="1912690" cy="35290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Rectangle: Rounded Corners 20">
            <a:extLst>
              <a:ext uri="{FF2B5EF4-FFF2-40B4-BE49-F238E27FC236}">
                <a16:creationId xmlns:a16="http://schemas.microsoft.com/office/drawing/2014/main" xmlns="" id="{659FBA38-9E42-43C4-997A-C686CADF3506}"/>
              </a:ext>
            </a:extLst>
          </p:cNvPr>
          <p:cNvSpPr/>
          <p:nvPr/>
        </p:nvSpPr>
        <p:spPr>
          <a:xfrm>
            <a:off x="10136302" y="1881870"/>
            <a:ext cx="1912690" cy="376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u="sng" dirty="0">
                <a:solidFill>
                  <a:srgbClr val="FF0000"/>
                </a:solidFill>
              </a:rPr>
              <a:t>UK COMPARISON</a:t>
            </a:r>
            <a:endParaRPr lang="en-NZ" sz="1400" b="1" u="sng" dirty="0">
              <a:solidFill>
                <a:srgbClr val="FF0000"/>
              </a:solidFill>
            </a:endParaRPr>
          </a:p>
        </p:txBody>
      </p:sp>
      <p:sp>
        <p:nvSpPr>
          <p:cNvPr id="23" name="TextBox 22">
            <a:extLst>
              <a:ext uri="{FF2B5EF4-FFF2-40B4-BE49-F238E27FC236}">
                <a16:creationId xmlns:a16="http://schemas.microsoft.com/office/drawing/2014/main" xmlns="" id="{AF7F0315-FFCB-4CBA-8082-08CD582496A3}"/>
              </a:ext>
            </a:extLst>
          </p:cNvPr>
          <p:cNvSpPr txBox="1"/>
          <p:nvPr/>
        </p:nvSpPr>
        <p:spPr>
          <a:xfrm>
            <a:off x="23619" y="5938278"/>
            <a:ext cx="3632433" cy="400110"/>
          </a:xfrm>
          <a:prstGeom prst="rect">
            <a:avLst/>
          </a:prstGeom>
          <a:noFill/>
        </p:spPr>
        <p:txBody>
          <a:bodyPr wrap="square" rtlCol="0">
            <a:spAutoFit/>
          </a:bodyPr>
          <a:lstStyle/>
          <a:p>
            <a:r>
              <a:rPr lang="en-US" sz="1000" i="1" dirty="0">
                <a:solidFill>
                  <a:schemeClr val="bg1">
                    <a:lumMod val="50000"/>
                  </a:schemeClr>
                </a:solidFill>
              </a:rPr>
              <a:t>New Zealand base: (n=1000)</a:t>
            </a:r>
          </a:p>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2" name="Footer Placeholder 3">
            <a:extLst>
              <a:ext uri="{FF2B5EF4-FFF2-40B4-BE49-F238E27FC236}">
                <a16:creationId xmlns:a16="http://schemas.microsoft.com/office/drawing/2014/main" xmlns="" id="{3FFDA42E-8DF0-4DA9-A378-6DE9F770707A}"/>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5248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Methodology</a:t>
            </a:r>
          </a:p>
        </p:txBody>
      </p:sp>
      <p:sp>
        <p:nvSpPr>
          <p:cNvPr id="2" name="Content Placeholder 1"/>
          <p:cNvSpPr>
            <a:spLocks noGrp="1"/>
          </p:cNvSpPr>
          <p:nvPr>
            <p:ph idx="1"/>
          </p:nvPr>
        </p:nvSpPr>
        <p:spPr>
          <a:xfrm>
            <a:off x="838201" y="872455"/>
            <a:ext cx="10703766" cy="5232303"/>
          </a:xfrm>
          <a:noFill/>
        </p:spPr>
        <p:txBody>
          <a:bodyPr>
            <a:noAutofit/>
          </a:bodyPr>
          <a:lstStyle/>
          <a:p>
            <a:pPr algn="just"/>
            <a:r>
              <a:rPr lang="en-NZ" sz="1400" dirty="0"/>
              <a:t>Results in this report are based upon questions asked in UMR Research’s nation-wide telephone omnibus survey and UMR Research’s nation-wide online omnibus survey.  </a:t>
            </a:r>
          </a:p>
          <a:p>
            <a:pPr algn="just"/>
            <a:r>
              <a:rPr lang="en-NZ" sz="1400" dirty="0"/>
              <a:t>The telephone survey is of a nationally representative sample of 600 New Zealanders 18 years of age and over</a:t>
            </a:r>
            <a:r>
              <a:rPr lang="en-US" sz="1400" dirty="0"/>
              <a:t> and </a:t>
            </a:r>
            <a:r>
              <a:rPr lang="en-AU" sz="1400" dirty="0"/>
              <a:t>was conducted from 21</a:t>
            </a:r>
            <a:r>
              <a:rPr lang="en-AU" sz="1400" baseline="30000" dirty="0"/>
              <a:t>st</a:t>
            </a:r>
            <a:r>
              <a:rPr lang="en-AU" sz="1400" dirty="0"/>
              <a:t> to the 27</a:t>
            </a:r>
            <a:r>
              <a:rPr lang="en-AU" sz="1400" baseline="30000" dirty="0"/>
              <a:t>th</a:t>
            </a:r>
            <a:r>
              <a:rPr lang="en-AU" sz="1400" dirty="0"/>
              <a:t> of March 2018.</a:t>
            </a:r>
            <a:endParaRPr lang="en-US" sz="1400" dirty="0"/>
          </a:p>
          <a:p>
            <a:pPr lvl="1" algn="just"/>
            <a:r>
              <a:rPr lang="en-NZ" sz="1400" dirty="0"/>
              <a:t>The margin of error for a 50% figure at the 95% confidence level for a sample of n=600 is approximately ±4.0%. </a:t>
            </a:r>
          </a:p>
          <a:p>
            <a:pPr algn="just"/>
            <a:r>
              <a:rPr lang="en-NZ" sz="1400" dirty="0"/>
              <a:t>The online survey is of a nationally representative sample of 1000 New Zealanders 18 years of age and over and </a:t>
            </a:r>
            <a:r>
              <a:rPr lang="en-AU" sz="1400" dirty="0"/>
              <a:t>was conducted from 27</a:t>
            </a:r>
            <a:r>
              <a:rPr lang="en-AU" sz="1400" baseline="30000" dirty="0"/>
              <a:t>th</a:t>
            </a:r>
            <a:r>
              <a:rPr lang="en-AU" sz="1400" dirty="0"/>
              <a:t> March to 16</a:t>
            </a:r>
            <a:r>
              <a:rPr lang="en-AU" sz="1400" baseline="30000" dirty="0"/>
              <a:t>th</a:t>
            </a:r>
            <a:r>
              <a:rPr lang="en-AU" sz="1400" dirty="0"/>
              <a:t> April 2018.</a:t>
            </a:r>
            <a:endParaRPr lang="en-US" sz="1400" dirty="0"/>
          </a:p>
          <a:p>
            <a:pPr lvl="1" algn="just"/>
            <a:r>
              <a:rPr lang="en-NZ" sz="1400" dirty="0"/>
              <a:t>The margin of error for a 50% figure at the 95% confidence level for a sample of n=1000 is approximately ±3.1%.</a:t>
            </a:r>
          </a:p>
          <a:p>
            <a:pPr algn="just"/>
            <a:r>
              <a:rPr lang="en-US" sz="1400" dirty="0"/>
              <a:t>The results of the overseas survey are based on question asked in the </a:t>
            </a:r>
            <a:r>
              <a:rPr lang="en-US" sz="1400" dirty="0" err="1"/>
              <a:t>Capibus</a:t>
            </a:r>
            <a:r>
              <a:rPr lang="en-US" sz="1400" dirty="0"/>
              <a:t> – Ipsos MORI’s face to face Omnibus. The survey was conducted between the 18</a:t>
            </a:r>
            <a:r>
              <a:rPr lang="en-US" sz="1400" baseline="30000" dirty="0"/>
              <a:t>th</a:t>
            </a:r>
            <a:r>
              <a:rPr lang="en-US" sz="1400" dirty="0"/>
              <a:t> to 28</a:t>
            </a:r>
            <a:r>
              <a:rPr lang="en-US" sz="1400" baseline="30000" dirty="0"/>
              <a:t>th</a:t>
            </a:r>
            <a:r>
              <a:rPr lang="en-US" sz="1400" dirty="0"/>
              <a:t> August 2017. The survey is a nationally representative sample of 1071 UK residents 15 years of age and over. </a:t>
            </a:r>
            <a:r>
              <a:rPr lang="en-AU" sz="1400" dirty="0"/>
              <a:t>While we have tried to replicate the methodology as best as possible, comparisons made to overseas data should be treated as indicative only.</a:t>
            </a:r>
            <a:endParaRPr lang="en-NZ" sz="1400" dirty="0"/>
          </a:p>
          <a:p>
            <a:pPr marL="0" indent="0" algn="just">
              <a:buNone/>
            </a:pPr>
            <a:r>
              <a:rPr lang="en-NZ" sz="1400" b="1" dirty="0"/>
              <a:t>Reporting notes:</a:t>
            </a:r>
          </a:p>
          <a:p>
            <a:pPr algn="just"/>
            <a:r>
              <a:rPr lang="en-NZ" sz="1400" dirty="0"/>
              <a:t>This survey used five-point scales for some questions. When reporting the data from these questions we generally report on the sum of 1+2 of the scale (the positive end of the scale), 3 is considered the midpoint (those with a more neutral view or no feeling either way) and 4+5 (the more negative view).    </a:t>
            </a:r>
            <a:endParaRPr lang="en-US" sz="1400" dirty="0"/>
          </a:p>
          <a:p>
            <a:pPr algn="just"/>
            <a:r>
              <a:rPr lang="en-NZ" sz="1400" dirty="0"/>
              <a:t>For example, on a 1 to 5 support scale 1+2 are the people who declared concern about an issue and 4+5 are those who showed no concern on an issue.</a:t>
            </a:r>
          </a:p>
          <a:p>
            <a:pPr marL="0" indent="0" algn="just">
              <a:buNone/>
            </a:pPr>
            <a:r>
              <a:rPr lang="en-NZ" sz="1400" b="1" dirty="0">
                <a:solidFill>
                  <a:srgbClr val="8E8F8F"/>
                </a:solidFill>
              </a:rPr>
              <a:t>Note on rounding:</a:t>
            </a:r>
          </a:p>
          <a:p>
            <a:pPr algn="just"/>
            <a:r>
              <a:rPr lang="en-NZ" sz="1400" dirty="0">
                <a:solidFill>
                  <a:srgbClr val="8E8F8F"/>
                </a:solidFill>
              </a:rPr>
              <a:t>All numbers are shown rounded to zero decimal places. Hence specified totals are not always exactly equal to the sum of the specified sub-totals. The differences are seldom more than 1%.</a:t>
            </a:r>
          </a:p>
          <a:p>
            <a:pPr algn="just"/>
            <a:r>
              <a:rPr lang="en-NZ" sz="1400" dirty="0">
                <a:solidFill>
                  <a:srgbClr val="8E8F8F"/>
                </a:solidFill>
              </a:rPr>
              <a:t>For example: 2.7 + 3.5 = 6.2 would appear: 3 + 4 = 6</a:t>
            </a:r>
          </a:p>
          <a:p>
            <a:pPr marL="3600" indent="0">
              <a:spcAft>
                <a:spcPts val="2400"/>
              </a:spcAft>
              <a:buNone/>
            </a:pPr>
            <a:endParaRPr lang="en-NZ" sz="1400" dirty="0"/>
          </a:p>
          <a:p>
            <a:pPr>
              <a:spcAft>
                <a:spcPts val="2400"/>
              </a:spcAft>
            </a:pPr>
            <a:endParaRPr lang="en-NZ" sz="1400" dirty="0"/>
          </a:p>
        </p:txBody>
      </p:sp>
      <p:sp>
        <p:nvSpPr>
          <p:cNvPr id="4" name="Footer Placeholder 3">
            <a:extLst>
              <a:ext uri="{FF2B5EF4-FFF2-40B4-BE49-F238E27FC236}">
                <a16:creationId xmlns:a16="http://schemas.microsoft.com/office/drawing/2014/main" xmlns="" id="{07341021-BC81-4CC8-AA69-DADCDC4F37F4}"/>
              </a:ext>
            </a:extLst>
          </p:cNvPr>
          <p:cNvSpPr>
            <a:spLocks noGrp="1"/>
          </p:cNvSpPr>
          <p:nvPr>
            <p:ph type="ftr" sz="quarter" idx="3"/>
          </p:nvPr>
        </p:nvSpPr>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278626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838200" y="237331"/>
            <a:ext cx="10344325" cy="788988"/>
          </a:xfrm>
        </p:spPr>
        <p:txBody>
          <a:bodyPr>
            <a:noAutofit/>
          </a:bodyPr>
          <a:lstStyle/>
          <a:p>
            <a:pPr>
              <a:defRPr/>
            </a:pPr>
            <a:r>
              <a:rPr lang="en-US" sz="2600" b="0" dirty="0">
                <a:latin typeface="+mn-lt"/>
                <a:ea typeface="ＭＳ Ｐゴシック" panose="020B0600070205080204" pitchFamily="34" charset="-128"/>
              </a:rPr>
              <a:t>Two thirds were confident their data is used, stored and secured on a government website. 18% were confident that a social media platform looks after their information.</a:t>
            </a:r>
            <a:endParaRPr lang="en-AU" sz="2600" b="0" dirty="0">
              <a:latin typeface="+mn-lt"/>
            </a:endParaRPr>
          </a:p>
        </p:txBody>
      </p:sp>
      <p:sp>
        <p:nvSpPr>
          <p:cNvPr id="11" name="Text Placeholder 9">
            <a:extLst>
              <a:ext uri="{FF2B5EF4-FFF2-40B4-BE49-F238E27FC236}">
                <a16:creationId xmlns:a16="http://schemas.microsoft.com/office/drawing/2014/main" xmlns="" id="{7A0FF151-D977-47CE-8537-B77CD7D27041}"/>
              </a:ext>
            </a:extLst>
          </p:cNvPr>
          <p:cNvSpPr>
            <a:spLocks noGrp="1"/>
          </p:cNvSpPr>
          <p:nvPr>
            <p:ph type="body" idx="13"/>
          </p:nvPr>
        </p:nvSpPr>
        <p:spPr>
          <a:xfrm>
            <a:off x="1345521" y="1205707"/>
            <a:ext cx="8763214" cy="600164"/>
          </a:xfrm>
        </p:spPr>
        <p:txBody>
          <a:bodyPr anchor="ctr">
            <a:noAutofit/>
          </a:bodyPr>
          <a:lstStyle/>
          <a:p>
            <a:pPr marL="0" indent="0">
              <a:buNone/>
            </a:pPr>
            <a:r>
              <a:rPr lang="en-US" dirty="0"/>
              <a:t>How confident, if at all, are you that your personal data is used, stored and secured appropriately in each of the following circumstances?</a:t>
            </a:r>
            <a:endParaRPr lang="en-NZ" dirty="0">
              <a:latin typeface="Calibri" pitchFamily="34" charset="0"/>
            </a:endParaRPr>
          </a:p>
        </p:txBody>
      </p:sp>
      <p:graphicFrame>
        <p:nvGraphicFramePr>
          <p:cNvPr id="9" name="Chart 8">
            <a:extLst>
              <a:ext uri="{FF2B5EF4-FFF2-40B4-BE49-F238E27FC236}">
                <a16:creationId xmlns:a16="http://schemas.microsoft.com/office/drawing/2014/main" xmlns="" id="{20695E25-3D08-4BEF-A27B-0B84609B901F}"/>
              </a:ext>
            </a:extLst>
          </p:cNvPr>
          <p:cNvGraphicFramePr/>
          <p:nvPr>
            <p:extLst>
              <p:ext uri="{D42A27DB-BD31-4B8C-83A1-F6EECF244321}">
                <p14:modId xmlns:p14="http://schemas.microsoft.com/office/powerpoint/2010/main" val="2980428143"/>
              </p:ext>
            </p:extLst>
          </p:nvPr>
        </p:nvGraphicFramePr>
        <p:xfrm>
          <a:off x="838200" y="1702483"/>
          <a:ext cx="8851084" cy="443585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xmlns="" id="{74BFCE32-B44E-4F5F-9B75-78DF5DB646A4}"/>
              </a:ext>
            </a:extLst>
          </p:cNvPr>
          <p:cNvSpPr/>
          <p:nvPr/>
        </p:nvSpPr>
        <p:spPr>
          <a:xfrm>
            <a:off x="7836716" y="1985259"/>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66</a:t>
            </a:r>
          </a:p>
        </p:txBody>
      </p:sp>
      <p:sp>
        <p:nvSpPr>
          <p:cNvPr id="7" name="Oval 6">
            <a:extLst>
              <a:ext uri="{FF2B5EF4-FFF2-40B4-BE49-F238E27FC236}">
                <a16:creationId xmlns:a16="http://schemas.microsoft.com/office/drawing/2014/main" xmlns="" id="{642AC8E4-F4BF-4BAF-828E-0AA100590A63}"/>
              </a:ext>
            </a:extLst>
          </p:cNvPr>
          <p:cNvSpPr/>
          <p:nvPr/>
        </p:nvSpPr>
        <p:spPr>
          <a:xfrm>
            <a:off x="9404058" y="1983955"/>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31</a:t>
            </a:r>
          </a:p>
        </p:txBody>
      </p:sp>
      <p:sp>
        <p:nvSpPr>
          <p:cNvPr id="8" name="Oval 7">
            <a:extLst>
              <a:ext uri="{FF2B5EF4-FFF2-40B4-BE49-F238E27FC236}">
                <a16:creationId xmlns:a16="http://schemas.microsoft.com/office/drawing/2014/main" xmlns="" id="{62CEB9CD-1D8C-40E9-9783-9AA81FB0A218}"/>
              </a:ext>
            </a:extLst>
          </p:cNvPr>
          <p:cNvSpPr/>
          <p:nvPr/>
        </p:nvSpPr>
        <p:spPr>
          <a:xfrm>
            <a:off x="6915325" y="3307418"/>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46</a:t>
            </a:r>
          </a:p>
        </p:txBody>
      </p:sp>
      <p:sp>
        <p:nvSpPr>
          <p:cNvPr id="10" name="Oval 9">
            <a:extLst>
              <a:ext uri="{FF2B5EF4-FFF2-40B4-BE49-F238E27FC236}">
                <a16:creationId xmlns:a16="http://schemas.microsoft.com/office/drawing/2014/main" xmlns="" id="{0A2D9311-CB39-4E10-A0E9-F3BB86848746}"/>
              </a:ext>
            </a:extLst>
          </p:cNvPr>
          <p:cNvSpPr/>
          <p:nvPr/>
        </p:nvSpPr>
        <p:spPr>
          <a:xfrm>
            <a:off x="9310557" y="3307418"/>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51</a:t>
            </a:r>
          </a:p>
        </p:txBody>
      </p:sp>
      <p:sp>
        <p:nvSpPr>
          <p:cNvPr id="12" name="Oval 11">
            <a:extLst>
              <a:ext uri="{FF2B5EF4-FFF2-40B4-BE49-F238E27FC236}">
                <a16:creationId xmlns:a16="http://schemas.microsoft.com/office/drawing/2014/main" xmlns="" id="{AAF2D401-8E1D-4872-BF46-682A3FD81B03}"/>
              </a:ext>
            </a:extLst>
          </p:cNvPr>
          <p:cNvSpPr/>
          <p:nvPr/>
        </p:nvSpPr>
        <p:spPr>
          <a:xfrm>
            <a:off x="5708709" y="4551509"/>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18</a:t>
            </a:r>
          </a:p>
        </p:txBody>
      </p:sp>
      <p:sp>
        <p:nvSpPr>
          <p:cNvPr id="13" name="Oval 12">
            <a:extLst>
              <a:ext uri="{FF2B5EF4-FFF2-40B4-BE49-F238E27FC236}">
                <a16:creationId xmlns:a16="http://schemas.microsoft.com/office/drawing/2014/main" xmlns="" id="{D8F511D6-3755-408B-B904-8D86E1A180A4}"/>
              </a:ext>
            </a:extLst>
          </p:cNvPr>
          <p:cNvSpPr/>
          <p:nvPr/>
        </p:nvSpPr>
        <p:spPr>
          <a:xfrm>
            <a:off x="9025332" y="4551508"/>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75</a:t>
            </a:r>
          </a:p>
        </p:txBody>
      </p:sp>
      <p:sp>
        <p:nvSpPr>
          <p:cNvPr id="16" name="Oval 15" descr="Image result for UK flag">
            <a:extLst>
              <a:ext uri="{FF2B5EF4-FFF2-40B4-BE49-F238E27FC236}">
                <a16:creationId xmlns:a16="http://schemas.microsoft.com/office/drawing/2014/main" xmlns="" id="{1E8206C0-B8DD-4A4F-8DCE-B0D338243CDA}"/>
              </a:ext>
            </a:extLst>
          </p:cNvPr>
          <p:cNvSpPr/>
          <p:nvPr/>
        </p:nvSpPr>
        <p:spPr>
          <a:xfrm>
            <a:off x="10694280" y="1016883"/>
            <a:ext cx="796735" cy="788988"/>
          </a:xfrm>
          <a:prstGeom prst="ellipse">
            <a:avLst/>
          </a:prstGeom>
          <a:blipFill>
            <a:blip r:embed="rId4">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Rectangle: Rounded Corners 16">
            <a:extLst>
              <a:ext uri="{FF2B5EF4-FFF2-40B4-BE49-F238E27FC236}">
                <a16:creationId xmlns:a16="http://schemas.microsoft.com/office/drawing/2014/main" xmlns="" id="{5F4F318E-DD02-4686-A915-E33A890939C9}"/>
              </a:ext>
            </a:extLst>
          </p:cNvPr>
          <p:cNvSpPr/>
          <p:nvPr/>
        </p:nvSpPr>
        <p:spPr>
          <a:xfrm>
            <a:off x="10108734" y="2185427"/>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54% confident (-12)</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36% not confident (+5)</a:t>
            </a:r>
            <a:endParaRPr lang="en-NZ" sz="1400" b="1" dirty="0">
              <a:solidFill>
                <a:schemeClr val="accent4"/>
              </a:solidFill>
            </a:endParaRPr>
          </a:p>
        </p:txBody>
      </p:sp>
      <p:sp>
        <p:nvSpPr>
          <p:cNvPr id="18" name="Rectangle: Rounded Corners 17">
            <a:extLst>
              <a:ext uri="{FF2B5EF4-FFF2-40B4-BE49-F238E27FC236}">
                <a16:creationId xmlns:a16="http://schemas.microsoft.com/office/drawing/2014/main" xmlns="" id="{62FBD9EE-EB3E-40FC-AB8F-EED6AA640EC8}"/>
              </a:ext>
            </a:extLst>
          </p:cNvPr>
          <p:cNvSpPr/>
          <p:nvPr/>
        </p:nvSpPr>
        <p:spPr>
          <a:xfrm>
            <a:off x="10108734" y="3464562"/>
            <a:ext cx="19126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43% confident (-3)</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47% not confident (-4)</a:t>
            </a:r>
            <a:endParaRPr lang="en-NZ" sz="1400" b="1" dirty="0">
              <a:solidFill>
                <a:schemeClr val="accent4"/>
              </a:solidFill>
            </a:endParaRPr>
          </a:p>
        </p:txBody>
      </p:sp>
      <p:sp>
        <p:nvSpPr>
          <p:cNvPr id="19" name="Rectangle: Rounded Corners 18">
            <a:extLst>
              <a:ext uri="{FF2B5EF4-FFF2-40B4-BE49-F238E27FC236}">
                <a16:creationId xmlns:a16="http://schemas.microsoft.com/office/drawing/2014/main" xmlns="" id="{9186A312-29AE-43DF-8B1E-C1A4ABD0976E}"/>
              </a:ext>
            </a:extLst>
          </p:cNvPr>
          <p:cNvSpPr/>
          <p:nvPr/>
        </p:nvSpPr>
        <p:spPr>
          <a:xfrm>
            <a:off x="10090998" y="4678355"/>
            <a:ext cx="2006190" cy="6040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dirty="0">
                <a:solidFill>
                  <a:schemeClr val="tx1"/>
                </a:solidFill>
              </a:rPr>
              <a:t>20% confident (+2)</a:t>
            </a:r>
            <a:endParaRPr lang="en-US" sz="1500" b="1" dirty="0">
              <a:solidFill>
                <a:schemeClr val="tx1"/>
              </a:solidFill>
            </a:endParaRPr>
          </a:p>
          <a:p>
            <a:pPr lvl="0" algn="ctr" defTabSz="666750">
              <a:lnSpc>
                <a:spcPct val="90000"/>
              </a:lnSpc>
              <a:spcBef>
                <a:spcPct val="0"/>
              </a:spcBef>
              <a:spcAft>
                <a:spcPct val="35000"/>
              </a:spcAft>
            </a:pPr>
            <a:r>
              <a:rPr lang="en-US" sz="1400" b="1" dirty="0">
                <a:solidFill>
                  <a:schemeClr val="accent4"/>
                </a:solidFill>
              </a:rPr>
              <a:t>64% not confident (-11)</a:t>
            </a:r>
            <a:endParaRPr lang="en-NZ" sz="1400" b="1" dirty="0">
              <a:solidFill>
                <a:schemeClr val="accent4"/>
              </a:solidFill>
            </a:endParaRPr>
          </a:p>
        </p:txBody>
      </p:sp>
      <p:sp>
        <p:nvSpPr>
          <p:cNvPr id="2" name="Rectangle: Rounded Corners 1">
            <a:extLst>
              <a:ext uri="{FF2B5EF4-FFF2-40B4-BE49-F238E27FC236}">
                <a16:creationId xmlns:a16="http://schemas.microsoft.com/office/drawing/2014/main" xmlns="" id="{B02C0EB1-3CB9-4991-971D-190222027D9A}"/>
              </a:ext>
            </a:extLst>
          </p:cNvPr>
          <p:cNvSpPr/>
          <p:nvPr/>
        </p:nvSpPr>
        <p:spPr>
          <a:xfrm>
            <a:off x="10108735" y="1871530"/>
            <a:ext cx="1912690" cy="35393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Rectangle: Rounded Corners 19">
            <a:extLst>
              <a:ext uri="{FF2B5EF4-FFF2-40B4-BE49-F238E27FC236}">
                <a16:creationId xmlns:a16="http://schemas.microsoft.com/office/drawing/2014/main" xmlns="" id="{7B9D3AF1-4925-4ECA-BD97-B41F930B2B33}"/>
              </a:ext>
            </a:extLst>
          </p:cNvPr>
          <p:cNvSpPr/>
          <p:nvPr/>
        </p:nvSpPr>
        <p:spPr>
          <a:xfrm>
            <a:off x="10136302" y="1881870"/>
            <a:ext cx="1912690" cy="376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36000" bIns="0" rtlCol="0" anchor="ctr"/>
          <a:lstStyle/>
          <a:p>
            <a:pPr lvl="0" algn="ctr" defTabSz="666750">
              <a:lnSpc>
                <a:spcPct val="90000"/>
              </a:lnSpc>
              <a:spcBef>
                <a:spcPct val="0"/>
              </a:spcBef>
              <a:spcAft>
                <a:spcPct val="35000"/>
              </a:spcAft>
            </a:pPr>
            <a:r>
              <a:rPr lang="en-US" sz="1400" b="1" u="sng" dirty="0">
                <a:solidFill>
                  <a:srgbClr val="FF0000"/>
                </a:solidFill>
              </a:rPr>
              <a:t>UK COMPARISON</a:t>
            </a:r>
            <a:endParaRPr lang="en-NZ" sz="1400" b="1" u="sng" dirty="0">
              <a:solidFill>
                <a:srgbClr val="FF0000"/>
              </a:solidFill>
            </a:endParaRPr>
          </a:p>
        </p:txBody>
      </p:sp>
      <p:sp>
        <p:nvSpPr>
          <p:cNvPr id="21" name="TextBox 20">
            <a:extLst>
              <a:ext uri="{FF2B5EF4-FFF2-40B4-BE49-F238E27FC236}">
                <a16:creationId xmlns:a16="http://schemas.microsoft.com/office/drawing/2014/main" xmlns="" id="{0253C3AF-6D6F-4BDE-9A07-00DF40868C14}"/>
              </a:ext>
            </a:extLst>
          </p:cNvPr>
          <p:cNvSpPr txBox="1"/>
          <p:nvPr/>
        </p:nvSpPr>
        <p:spPr>
          <a:xfrm>
            <a:off x="23619" y="5938278"/>
            <a:ext cx="3632433" cy="400110"/>
          </a:xfrm>
          <a:prstGeom prst="rect">
            <a:avLst/>
          </a:prstGeom>
          <a:noFill/>
        </p:spPr>
        <p:txBody>
          <a:bodyPr wrap="square" rtlCol="0">
            <a:spAutoFit/>
          </a:bodyPr>
          <a:lstStyle/>
          <a:p>
            <a:r>
              <a:rPr lang="en-US" sz="1000" i="1" dirty="0">
                <a:solidFill>
                  <a:schemeClr val="bg1">
                    <a:lumMod val="50000"/>
                  </a:schemeClr>
                </a:solidFill>
              </a:rPr>
              <a:t>New Zealand base: (n=1000)</a:t>
            </a:r>
          </a:p>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2" name="Footer Placeholder 3">
            <a:extLst>
              <a:ext uri="{FF2B5EF4-FFF2-40B4-BE49-F238E27FC236}">
                <a16:creationId xmlns:a16="http://schemas.microsoft.com/office/drawing/2014/main" xmlns="" id="{C06EBA91-9667-4080-B0E5-50A76F8485F2}"/>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91931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70465" y="3073390"/>
            <a:ext cx="9076268" cy="1935162"/>
          </a:xfrm>
        </p:spPr>
        <p:txBody>
          <a:bodyPr lIns="0">
            <a:normAutofit/>
          </a:bodyPr>
          <a:lstStyle/>
          <a:p>
            <a:r>
              <a:rPr lang="en-US" altLang="en-US" sz="6600" dirty="0">
                <a:solidFill>
                  <a:schemeClr val="tx1"/>
                </a:solidFill>
                <a:latin typeface="Calibri" panose="020F0502020204030204" pitchFamily="34" charset="0"/>
                <a:ea typeface="ＭＳ Ｐゴシック" pitchFamily="34" charset="-128"/>
                <a:cs typeface="Calibri" panose="020F0502020204030204" pitchFamily="34" charset="0"/>
              </a:rPr>
              <a:t>Appendix</a:t>
            </a:r>
            <a:endParaRPr lang="en-US" sz="6600" dirty="0">
              <a:solidFill>
                <a:schemeClr val="tx1"/>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804333" y="5032891"/>
            <a:ext cx="7789334" cy="1173163"/>
          </a:xfrm>
        </p:spPr>
        <p:txBody>
          <a:bodyPr lIns="0">
            <a:normAutofit/>
          </a:bodyPr>
          <a:lstStyle/>
          <a:p>
            <a:r>
              <a:rPr lang="en-US" altLang="en-US" sz="2000" dirty="0">
                <a:latin typeface="Calibri" pitchFamily="34" charset="0"/>
                <a:ea typeface="ＭＳ Ｐゴシック" pitchFamily="34" charset="-128"/>
                <a:cs typeface="Calibri" pitchFamily="34" charset="0"/>
              </a:rPr>
              <a:t>- Telephone and Online Omnibus comparison</a:t>
            </a:r>
          </a:p>
          <a:p>
            <a:r>
              <a:rPr lang="en-US" altLang="en-US" sz="2000" dirty="0">
                <a:latin typeface="Calibri" pitchFamily="34" charset="0"/>
                <a:ea typeface="ＭＳ Ｐゴシック" pitchFamily="34" charset="-128"/>
                <a:cs typeface="Calibri" pitchFamily="34" charset="0"/>
              </a:rPr>
              <a:t>- UK study full results</a:t>
            </a:r>
          </a:p>
          <a:p>
            <a:r>
              <a:rPr lang="en-US" altLang="en-US" sz="2000" dirty="0">
                <a:latin typeface="Calibri" pitchFamily="34" charset="0"/>
                <a:ea typeface="ＭＳ Ｐゴシック" pitchFamily="34" charset="-128"/>
                <a:cs typeface="Calibri" pitchFamily="34" charset="0"/>
              </a:rPr>
              <a:t>March / April 2018</a:t>
            </a:r>
          </a:p>
        </p:txBody>
      </p:sp>
      <p:cxnSp>
        <p:nvCxnSpPr>
          <p:cNvPr id="7" name="Straight Connector 6"/>
          <p:cNvCxnSpPr/>
          <p:nvPr/>
        </p:nvCxnSpPr>
        <p:spPr>
          <a:xfrm flipV="1">
            <a:off x="9846733" y="5779024"/>
            <a:ext cx="1574801" cy="12176"/>
          </a:xfrm>
          <a:prstGeom prst="line">
            <a:avLst/>
          </a:prstGeom>
          <a:ln w="3810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085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a:spLocks noGrp="1"/>
          </p:cNvSpPr>
          <p:nvPr>
            <p:ph type="body" idx="13"/>
          </p:nvPr>
        </p:nvSpPr>
        <p:spPr>
          <a:xfrm>
            <a:off x="1345520" y="1237457"/>
            <a:ext cx="10008279" cy="455620"/>
          </a:xfrm>
        </p:spPr>
        <p:txBody>
          <a:bodyPr anchor="ctr">
            <a:noAutofit/>
          </a:bodyPr>
          <a:lstStyle/>
          <a:p>
            <a:pPr marL="0" indent="0">
              <a:buNone/>
            </a:pPr>
            <a:r>
              <a:rPr lang="en-NZ" dirty="0">
                <a:latin typeface="Calibri" pitchFamily="34" charset="0"/>
              </a:rPr>
              <a:t>Using a scale of 1 to 5 where 1 means you are very concerned and 5 not concerned at all, how concerned are you about individual’s privacy and the protection of personal information?</a:t>
            </a:r>
            <a:endParaRPr lang="en-NZ" b="1" dirty="0">
              <a:latin typeface="Calibri" pitchFamily="34"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689108149"/>
              </p:ext>
            </p:extLst>
          </p:nvPr>
        </p:nvGraphicFramePr>
        <p:xfrm>
          <a:off x="838202" y="2756447"/>
          <a:ext cx="9321798" cy="190430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a:extLst>
              <a:ext uri="{FF2B5EF4-FFF2-40B4-BE49-F238E27FC236}">
                <a16:creationId xmlns:a16="http://schemas.microsoft.com/office/drawing/2014/main" xmlns="" id="{BCE84558-BD51-4AF2-A3C4-BB594DF1DA05}"/>
              </a:ext>
            </a:extLst>
          </p:cNvPr>
          <p:cNvSpPr/>
          <p:nvPr/>
        </p:nvSpPr>
        <p:spPr>
          <a:xfrm>
            <a:off x="7066039" y="3516315"/>
            <a:ext cx="620785" cy="662730"/>
          </a:xfrm>
          <a:prstGeom prst="ellipse">
            <a:avLst/>
          </a:prstGeom>
          <a:solidFill>
            <a:srgbClr val="1179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67</a:t>
            </a:r>
          </a:p>
        </p:txBody>
      </p:sp>
      <p:sp>
        <p:nvSpPr>
          <p:cNvPr id="10" name="Oval 9">
            <a:extLst>
              <a:ext uri="{FF2B5EF4-FFF2-40B4-BE49-F238E27FC236}">
                <a16:creationId xmlns:a16="http://schemas.microsoft.com/office/drawing/2014/main" xmlns="" id="{D372116C-DBB3-417D-958C-FF8C1AD3FC0A}"/>
              </a:ext>
            </a:extLst>
          </p:cNvPr>
          <p:cNvSpPr/>
          <p:nvPr/>
        </p:nvSpPr>
        <p:spPr>
          <a:xfrm>
            <a:off x="9993333" y="3516315"/>
            <a:ext cx="620785" cy="662730"/>
          </a:xfrm>
          <a:prstGeom prst="ellipse">
            <a:avLst/>
          </a:prstGeom>
          <a:solidFill>
            <a:srgbClr val="F7A1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14</a:t>
            </a:r>
          </a:p>
        </p:txBody>
      </p:sp>
      <p:sp>
        <p:nvSpPr>
          <p:cNvPr id="9" name="Oval 8">
            <a:extLst>
              <a:ext uri="{FF2B5EF4-FFF2-40B4-BE49-F238E27FC236}">
                <a16:creationId xmlns:a16="http://schemas.microsoft.com/office/drawing/2014/main" xmlns="" id="{6EF91143-4C53-47AA-954F-B2AD0963A0F0}"/>
              </a:ext>
            </a:extLst>
          </p:cNvPr>
          <p:cNvSpPr/>
          <p:nvPr/>
        </p:nvSpPr>
        <p:spPr>
          <a:xfrm>
            <a:off x="6716209" y="2663088"/>
            <a:ext cx="620785" cy="662730"/>
          </a:xfrm>
          <a:prstGeom prst="ellipse">
            <a:avLst/>
          </a:prstGeom>
          <a:solidFill>
            <a:srgbClr val="1179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63</a:t>
            </a:r>
          </a:p>
        </p:txBody>
      </p:sp>
      <p:sp>
        <p:nvSpPr>
          <p:cNvPr id="13" name="Oval 12">
            <a:extLst>
              <a:ext uri="{FF2B5EF4-FFF2-40B4-BE49-F238E27FC236}">
                <a16:creationId xmlns:a16="http://schemas.microsoft.com/office/drawing/2014/main" xmlns="" id="{4537207A-F002-455E-BCB9-5636370D3E1D}"/>
              </a:ext>
            </a:extLst>
          </p:cNvPr>
          <p:cNvSpPr/>
          <p:nvPr/>
        </p:nvSpPr>
        <p:spPr>
          <a:xfrm>
            <a:off x="9993334" y="2663088"/>
            <a:ext cx="620785" cy="662730"/>
          </a:xfrm>
          <a:prstGeom prst="ellipse">
            <a:avLst/>
          </a:prstGeom>
          <a:solidFill>
            <a:srgbClr val="F7A1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10</a:t>
            </a:r>
          </a:p>
        </p:txBody>
      </p:sp>
      <p:sp>
        <p:nvSpPr>
          <p:cNvPr id="12" name="TextBox 11">
            <a:extLst>
              <a:ext uri="{FF2B5EF4-FFF2-40B4-BE49-F238E27FC236}">
                <a16:creationId xmlns:a16="http://schemas.microsoft.com/office/drawing/2014/main" xmlns="" id="{25B71C92-9458-43E5-8BDB-81E43013318C}"/>
              </a:ext>
            </a:extLst>
          </p:cNvPr>
          <p:cNvSpPr txBox="1"/>
          <p:nvPr/>
        </p:nvSpPr>
        <p:spPr>
          <a:xfrm>
            <a:off x="0" y="6015894"/>
            <a:ext cx="6635692" cy="246221"/>
          </a:xfrm>
          <a:prstGeom prst="rect">
            <a:avLst/>
          </a:prstGeom>
          <a:noFill/>
        </p:spPr>
        <p:txBody>
          <a:bodyPr wrap="square" rtlCol="0">
            <a:spAutoFit/>
          </a:bodyPr>
          <a:lstStyle/>
          <a:p>
            <a:r>
              <a:rPr lang="en-US" sz="1000" i="1" dirty="0">
                <a:solidFill>
                  <a:schemeClr val="bg1">
                    <a:lumMod val="50000"/>
                  </a:schemeClr>
                </a:solidFill>
              </a:rPr>
              <a:t>Base: All (n=1000)</a:t>
            </a:r>
            <a:endParaRPr lang="en-NZ" sz="1000" i="1" dirty="0">
              <a:solidFill>
                <a:schemeClr val="bg1">
                  <a:lumMod val="50000"/>
                </a:schemeClr>
              </a:solidFill>
            </a:endParaRPr>
          </a:p>
        </p:txBody>
      </p:sp>
      <p:sp>
        <p:nvSpPr>
          <p:cNvPr id="11" name="Footer Placeholder 3">
            <a:extLst>
              <a:ext uri="{FF2B5EF4-FFF2-40B4-BE49-F238E27FC236}">
                <a16:creationId xmlns:a16="http://schemas.microsoft.com/office/drawing/2014/main" xmlns="" id="{EB20D5C4-7854-48C8-BA6B-FEA5947A0E09}"/>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50305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a:spLocks noGrp="1"/>
          </p:cNvSpPr>
          <p:nvPr>
            <p:ph type="body" idx="13"/>
          </p:nvPr>
        </p:nvSpPr>
        <p:spPr>
          <a:xfrm>
            <a:off x="1345520" y="1237457"/>
            <a:ext cx="10008279" cy="455620"/>
          </a:xfrm>
        </p:spPr>
        <p:txBody>
          <a:bodyPr anchor="ctr">
            <a:noAutofit/>
          </a:bodyPr>
          <a:lstStyle/>
          <a:p>
            <a:pPr marL="0" indent="0">
              <a:buNone/>
            </a:pPr>
            <a:r>
              <a:rPr lang="en-NZ" dirty="0">
                <a:latin typeface="Calibri" pitchFamily="34" charset="0"/>
              </a:rPr>
              <a:t>Looking back over the last few years, have you got </a:t>
            </a:r>
            <a:r>
              <a:rPr lang="en-NZ" b="1" dirty="0">
                <a:latin typeface="Calibri" pitchFamily="34" charset="0"/>
              </a:rPr>
              <a:t>more concerned </a:t>
            </a:r>
            <a:r>
              <a:rPr lang="en-NZ" dirty="0">
                <a:latin typeface="Calibri" pitchFamily="34" charset="0"/>
              </a:rPr>
              <a:t>about issues of individual privacy and personal information, </a:t>
            </a:r>
            <a:r>
              <a:rPr lang="en-NZ" b="1" dirty="0">
                <a:latin typeface="Calibri" pitchFamily="34" charset="0"/>
              </a:rPr>
              <a:t>less concerned </a:t>
            </a:r>
            <a:r>
              <a:rPr lang="en-NZ" dirty="0">
                <a:latin typeface="Calibri" pitchFamily="34" charset="0"/>
              </a:rPr>
              <a:t>or has your </a:t>
            </a:r>
            <a:r>
              <a:rPr lang="en-NZ" b="1" dirty="0">
                <a:latin typeface="Calibri" pitchFamily="34" charset="0"/>
              </a:rPr>
              <a:t>level of concern stayed about the same?</a:t>
            </a:r>
          </a:p>
        </p:txBody>
      </p:sp>
      <p:graphicFrame>
        <p:nvGraphicFramePr>
          <p:cNvPr id="10" name="Object 3">
            <a:extLst>
              <a:ext uri="{FF2B5EF4-FFF2-40B4-BE49-F238E27FC236}">
                <a16:creationId xmlns:a16="http://schemas.microsoft.com/office/drawing/2014/main" xmlns="" id="{A8D64A74-B0FD-4E68-A36C-E921A561A401}"/>
              </a:ext>
            </a:extLst>
          </p:cNvPr>
          <p:cNvGraphicFramePr>
            <a:graphicFrameLocks noChangeAspect="1"/>
          </p:cNvGraphicFramePr>
          <p:nvPr>
            <p:extLst>
              <p:ext uri="{D42A27DB-BD31-4B8C-83A1-F6EECF244321}">
                <p14:modId xmlns:p14="http://schemas.microsoft.com/office/powerpoint/2010/main" val="2132772609"/>
              </p:ext>
            </p:extLst>
          </p:nvPr>
        </p:nvGraphicFramePr>
        <p:xfrm>
          <a:off x="838200" y="2731863"/>
          <a:ext cx="9178255" cy="19604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25A0C74E-47EF-4057-B04A-E66BB1F16701}"/>
              </a:ext>
            </a:extLst>
          </p:cNvPr>
          <p:cNvSpPr txBox="1"/>
          <p:nvPr/>
        </p:nvSpPr>
        <p:spPr>
          <a:xfrm>
            <a:off x="0" y="6015894"/>
            <a:ext cx="6635692" cy="246221"/>
          </a:xfrm>
          <a:prstGeom prst="rect">
            <a:avLst/>
          </a:prstGeom>
          <a:noFill/>
        </p:spPr>
        <p:txBody>
          <a:bodyPr wrap="square" rtlCol="0">
            <a:spAutoFit/>
          </a:bodyPr>
          <a:lstStyle/>
          <a:p>
            <a:r>
              <a:rPr lang="en-US" sz="1000" i="1" dirty="0">
                <a:solidFill>
                  <a:schemeClr val="bg1">
                    <a:lumMod val="50000"/>
                  </a:schemeClr>
                </a:solidFill>
              </a:rPr>
              <a:t>Base: All (n=1000)</a:t>
            </a:r>
            <a:endParaRPr lang="en-NZ" sz="1000" i="1" dirty="0">
              <a:solidFill>
                <a:schemeClr val="bg1">
                  <a:lumMod val="50000"/>
                </a:schemeClr>
              </a:solidFill>
            </a:endParaRPr>
          </a:p>
        </p:txBody>
      </p:sp>
      <p:sp>
        <p:nvSpPr>
          <p:cNvPr id="9" name="Footer Placeholder 3">
            <a:extLst>
              <a:ext uri="{FF2B5EF4-FFF2-40B4-BE49-F238E27FC236}">
                <a16:creationId xmlns:a16="http://schemas.microsoft.com/office/drawing/2014/main" xmlns="" id="{8F17E4C9-56E8-45CE-8D69-C376ADDF6C1A}"/>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86856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45520" y="1205707"/>
            <a:ext cx="10008279" cy="516752"/>
          </a:xfrm>
        </p:spPr>
        <p:txBody>
          <a:bodyPr anchor="ctr">
            <a:normAutofit/>
          </a:bodyPr>
          <a:lstStyle/>
          <a:p>
            <a:pPr marL="0" indent="0">
              <a:buNone/>
            </a:pPr>
            <a:r>
              <a:rPr lang="en-US" dirty="0"/>
              <a:t>How much, if at all, do you trust government organisations/companies with your personal data?</a:t>
            </a:r>
            <a:endParaRPr lang="en-NZ" dirty="0">
              <a:latin typeface="Calibri" pitchFamily="34" charset="0"/>
            </a:endParaRPr>
          </a:p>
        </p:txBody>
      </p:sp>
      <p:sp>
        <p:nvSpPr>
          <p:cNvPr id="261122" name="Rectangle 2"/>
          <p:cNvSpPr>
            <a:spLocks noGrp="1" noChangeArrowheads="1"/>
          </p:cNvSpPr>
          <p:nvPr>
            <p:ph type="title"/>
          </p:nvPr>
        </p:nvSpPr>
        <p:spPr>
          <a:xfrm>
            <a:off x="838200" y="237331"/>
            <a:ext cx="10587606" cy="788988"/>
          </a:xfrm>
        </p:spPr>
        <p:txBody>
          <a:bodyPr>
            <a:noAutofit/>
          </a:bodyPr>
          <a:lstStyle/>
          <a:p>
            <a:pPr>
              <a:defRPr/>
            </a:pPr>
            <a:r>
              <a:rPr lang="en-AU" sz="2600" b="0" dirty="0">
                <a:latin typeface="+mn-lt"/>
              </a:rPr>
              <a:t>UK Full Results – Trust in government organisations and companies</a:t>
            </a:r>
          </a:p>
        </p:txBody>
      </p:sp>
      <p:graphicFrame>
        <p:nvGraphicFramePr>
          <p:cNvPr id="5" name="Chart 4">
            <a:extLst>
              <a:ext uri="{FF2B5EF4-FFF2-40B4-BE49-F238E27FC236}">
                <a16:creationId xmlns:a16="http://schemas.microsoft.com/office/drawing/2014/main" xmlns="" id="{27248816-C3C3-48E1-ACA3-2C0F2182FE32}"/>
              </a:ext>
            </a:extLst>
          </p:cNvPr>
          <p:cNvGraphicFramePr/>
          <p:nvPr>
            <p:extLst>
              <p:ext uri="{D42A27DB-BD31-4B8C-83A1-F6EECF244321}">
                <p14:modId xmlns:p14="http://schemas.microsoft.com/office/powerpoint/2010/main" val="4177121346"/>
              </p:ext>
            </p:extLst>
          </p:nvPr>
        </p:nvGraphicFramePr>
        <p:xfrm>
          <a:off x="502640" y="1837206"/>
          <a:ext cx="9077587" cy="19416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xmlns="" id="{6C2144D0-F69B-4E09-BD33-6BB2BA6A3118}"/>
              </a:ext>
            </a:extLst>
          </p:cNvPr>
          <p:cNvGraphicFramePr/>
          <p:nvPr>
            <p:extLst>
              <p:ext uri="{D42A27DB-BD31-4B8C-83A1-F6EECF244321}">
                <p14:modId xmlns:p14="http://schemas.microsoft.com/office/powerpoint/2010/main" val="3690579948"/>
              </p:ext>
            </p:extLst>
          </p:nvPr>
        </p:nvGraphicFramePr>
        <p:xfrm>
          <a:off x="806690" y="3801522"/>
          <a:ext cx="8773537" cy="1939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xmlns="" id="{1DEFD5DA-DDE2-4F44-815B-79DE53812497}"/>
              </a:ext>
            </a:extLst>
          </p:cNvPr>
          <p:cNvGraphicFramePr/>
          <p:nvPr>
            <p:extLst/>
          </p:nvPr>
        </p:nvGraphicFramePr>
        <p:xfrm>
          <a:off x="1224793" y="3577888"/>
          <a:ext cx="9380290" cy="391566"/>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2">
            <a:extLst>
              <a:ext uri="{FF2B5EF4-FFF2-40B4-BE49-F238E27FC236}">
                <a16:creationId xmlns:a16="http://schemas.microsoft.com/office/drawing/2014/main" xmlns="" id="{A901E71E-9948-4C82-9C37-E15EB646EEDB}"/>
              </a:ext>
            </a:extLst>
          </p:cNvPr>
          <p:cNvSpPr/>
          <p:nvPr/>
        </p:nvSpPr>
        <p:spPr>
          <a:xfrm>
            <a:off x="4480393" y="4096702"/>
            <a:ext cx="745947" cy="7615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31</a:t>
            </a:r>
          </a:p>
        </p:txBody>
      </p:sp>
      <p:sp>
        <p:nvSpPr>
          <p:cNvPr id="16" name="Oval 15">
            <a:extLst>
              <a:ext uri="{FF2B5EF4-FFF2-40B4-BE49-F238E27FC236}">
                <a16:creationId xmlns:a16="http://schemas.microsoft.com/office/drawing/2014/main" xmlns="" id="{0E72060C-10E8-4003-8515-B39F88414047}"/>
              </a:ext>
            </a:extLst>
          </p:cNvPr>
          <p:cNvSpPr/>
          <p:nvPr/>
        </p:nvSpPr>
        <p:spPr>
          <a:xfrm>
            <a:off x="6132003" y="2097575"/>
            <a:ext cx="745947" cy="7615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56</a:t>
            </a:r>
          </a:p>
        </p:txBody>
      </p:sp>
      <p:sp>
        <p:nvSpPr>
          <p:cNvPr id="17" name="Oval 16">
            <a:extLst>
              <a:ext uri="{FF2B5EF4-FFF2-40B4-BE49-F238E27FC236}">
                <a16:creationId xmlns:a16="http://schemas.microsoft.com/office/drawing/2014/main" xmlns="" id="{C63F6076-9F28-40FF-A691-0DF10E3A17A9}"/>
              </a:ext>
            </a:extLst>
          </p:cNvPr>
          <p:cNvSpPr/>
          <p:nvPr/>
        </p:nvSpPr>
        <p:spPr>
          <a:xfrm>
            <a:off x="9281690" y="2097575"/>
            <a:ext cx="745947" cy="7615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44</a:t>
            </a:r>
          </a:p>
        </p:txBody>
      </p:sp>
      <p:sp>
        <p:nvSpPr>
          <p:cNvPr id="18" name="Oval 17">
            <a:extLst>
              <a:ext uri="{FF2B5EF4-FFF2-40B4-BE49-F238E27FC236}">
                <a16:creationId xmlns:a16="http://schemas.microsoft.com/office/drawing/2014/main" xmlns="" id="{8DDDAE55-BBDC-4A82-B00A-8774B054A293}"/>
              </a:ext>
            </a:extLst>
          </p:cNvPr>
          <p:cNvSpPr/>
          <p:nvPr/>
        </p:nvSpPr>
        <p:spPr>
          <a:xfrm>
            <a:off x="9281689" y="4155425"/>
            <a:ext cx="745947" cy="7615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t>68</a:t>
            </a:r>
          </a:p>
        </p:txBody>
      </p:sp>
      <p:sp>
        <p:nvSpPr>
          <p:cNvPr id="21" name="TextBox 20">
            <a:extLst>
              <a:ext uri="{FF2B5EF4-FFF2-40B4-BE49-F238E27FC236}">
                <a16:creationId xmlns:a16="http://schemas.microsoft.com/office/drawing/2014/main" xmlns="" id="{EC2E1D8A-1B0D-4A2C-9136-A8939898D6E0}"/>
              </a:ext>
            </a:extLst>
          </p:cNvPr>
          <p:cNvSpPr txBox="1"/>
          <p:nvPr/>
        </p:nvSpPr>
        <p:spPr>
          <a:xfrm>
            <a:off x="23619" y="6061388"/>
            <a:ext cx="3632433" cy="246221"/>
          </a:xfrm>
          <a:prstGeom prst="rect">
            <a:avLst/>
          </a:prstGeom>
          <a:noFill/>
        </p:spPr>
        <p:txBody>
          <a:bodyPr wrap="square" rtlCol="0">
            <a:spAutoFit/>
          </a:bodyPr>
          <a:lstStyle/>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7" name="Footer Placeholder 3">
            <a:extLst>
              <a:ext uri="{FF2B5EF4-FFF2-40B4-BE49-F238E27FC236}">
                <a16:creationId xmlns:a16="http://schemas.microsoft.com/office/drawing/2014/main" xmlns="" id="{5CEEE9C1-CBF5-4950-B37B-0EC5B5D17B77}"/>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44880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3"/>
          </p:nvPr>
        </p:nvSpPr>
        <p:spPr>
          <a:xfrm>
            <a:off x="1345520" y="1205706"/>
            <a:ext cx="10008279" cy="496777"/>
          </a:xfrm>
        </p:spPr>
        <p:txBody>
          <a:bodyPr anchor="ctr">
            <a:normAutofit/>
          </a:bodyPr>
          <a:lstStyle/>
          <a:p>
            <a:pPr marL="0" indent="0">
              <a:buNone/>
            </a:pPr>
            <a:r>
              <a:rPr lang="en-US" dirty="0"/>
              <a:t>How comfortable if at all, are you with each of the following?</a:t>
            </a:r>
            <a:endParaRPr lang="en-NZ" dirty="0">
              <a:latin typeface="Calibri" pitchFamily="34" charset="0"/>
            </a:endParaRPr>
          </a:p>
        </p:txBody>
      </p:sp>
      <p:sp>
        <p:nvSpPr>
          <p:cNvPr id="261122" name="Rectangle 2"/>
          <p:cNvSpPr>
            <a:spLocks noGrp="1" noChangeArrowheads="1"/>
          </p:cNvSpPr>
          <p:nvPr>
            <p:ph type="title"/>
          </p:nvPr>
        </p:nvSpPr>
        <p:spPr>
          <a:xfrm>
            <a:off x="838200" y="237331"/>
            <a:ext cx="10652815" cy="788988"/>
          </a:xfrm>
        </p:spPr>
        <p:txBody>
          <a:bodyPr>
            <a:noAutofit/>
          </a:bodyPr>
          <a:lstStyle/>
          <a:p>
            <a:pPr>
              <a:defRPr/>
            </a:pPr>
            <a:r>
              <a:rPr lang="en-AU" sz="2600" b="0" dirty="0"/>
              <a:t>UK Full Results – Comfort in sharing data </a:t>
            </a:r>
            <a:endParaRPr lang="en-AU" sz="2600" b="0" dirty="0">
              <a:latin typeface="+mn-lt"/>
            </a:endParaRPr>
          </a:p>
        </p:txBody>
      </p:sp>
      <p:graphicFrame>
        <p:nvGraphicFramePr>
          <p:cNvPr id="4" name="Chart 3">
            <a:extLst>
              <a:ext uri="{FF2B5EF4-FFF2-40B4-BE49-F238E27FC236}">
                <a16:creationId xmlns:a16="http://schemas.microsoft.com/office/drawing/2014/main" xmlns="" id="{F8198984-4704-4104-BAEF-FFFB12E8FABC}"/>
              </a:ext>
            </a:extLst>
          </p:cNvPr>
          <p:cNvGraphicFramePr/>
          <p:nvPr>
            <p:extLst>
              <p:ext uri="{D42A27DB-BD31-4B8C-83A1-F6EECF244321}">
                <p14:modId xmlns:p14="http://schemas.microsoft.com/office/powerpoint/2010/main" val="2875190933"/>
              </p:ext>
            </p:extLst>
          </p:nvPr>
        </p:nvGraphicFramePr>
        <p:xfrm>
          <a:off x="838200" y="1702483"/>
          <a:ext cx="8785371" cy="443585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xmlns="" id="{13A4BDA2-1BE3-43EE-9386-2F8FCE13F1EE}"/>
              </a:ext>
            </a:extLst>
          </p:cNvPr>
          <p:cNvSpPr/>
          <p:nvPr/>
        </p:nvSpPr>
        <p:spPr>
          <a:xfrm>
            <a:off x="7291432" y="2001503"/>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56</a:t>
            </a:r>
          </a:p>
        </p:txBody>
      </p:sp>
      <p:sp>
        <p:nvSpPr>
          <p:cNvPr id="7" name="Oval 6">
            <a:extLst>
              <a:ext uri="{FF2B5EF4-FFF2-40B4-BE49-F238E27FC236}">
                <a16:creationId xmlns:a16="http://schemas.microsoft.com/office/drawing/2014/main" xmlns="" id="{F15250D2-1DC7-4E8D-9E80-9985D8762828}"/>
              </a:ext>
            </a:extLst>
          </p:cNvPr>
          <p:cNvSpPr/>
          <p:nvPr/>
        </p:nvSpPr>
        <p:spPr>
          <a:xfrm>
            <a:off x="8860173" y="2001174"/>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37</a:t>
            </a:r>
          </a:p>
        </p:txBody>
      </p:sp>
      <p:sp>
        <p:nvSpPr>
          <p:cNvPr id="8" name="Oval 7">
            <a:extLst>
              <a:ext uri="{FF2B5EF4-FFF2-40B4-BE49-F238E27FC236}">
                <a16:creationId xmlns:a16="http://schemas.microsoft.com/office/drawing/2014/main" xmlns="" id="{4E029238-97D8-4EA0-AEEE-E7843A81F4E9}"/>
              </a:ext>
            </a:extLst>
          </p:cNvPr>
          <p:cNvSpPr/>
          <p:nvPr/>
        </p:nvSpPr>
        <p:spPr>
          <a:xfrm>
            <a:off x="8860173" y="3294355"/>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43</a:t>
            </a:r>
          </a:p>
        </p:txBody>
      </p:sp>
      <p:sp>
        <p:nvSpPr>
          <p:cNvPr id="9" name="Oval 8">
            <a:extLst>
              <a:ext uri="{FF2B5EF4-FFF2-40B4-BE49-F238E27FC236}">
                <a16:creationId xmlns:a16="http://schemas.microsoft.com/office/drawing/2014/main" xmlns="" id="{ACDB2FBC-FE12-44E4-A34B-85BD3B58553A}"/>
              </a:ext>
            </a:extLst>
          </p:cNvPr>
          <p:cNvSpPr/>
          <p:nvPr/>
        </p:nvSpPr>
        <p:spPr>
          <a:xfrm>
            <a:off x="8675615" y="4551510"/>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63</a:t>
            </a:r>
          </a:p>
        </p:txBody>
      </p:sp>
      <p:sp>
        <p:nvSpPr>
          <p:cNvPr id="11" name="Oval 10">
            <a:extLst>
              <a:ext uri="{FF2B5EF4-FFF2-40B4-BE49-F238E27FC236}">
                <a16:creationId xmlns:a16="http://schemas.microsoft.com/office/drawing/2014/main" xmlns="" id="{09CBB77E-30E9-4857-AC31-A5F02B80BBE4}"/>
              </a:ext>
            </a:extLst>
          </p:cNvPr>
          <p:cNvSpPr/>
          <p:nvPr/>
        </p:nvSpPr>
        <p:spPr>
          <a:xfrm>
            <a:off x="7002885" y="3294356"/>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49</a:t>
            </a:r>
          </a:p>
        </p:txBody>
      </p:sp>
      <p:sp>
        <p:nvSpPr>
          <p:cNvPr id="12" name="Oval 11">
            <a:extLst>
              <a:ext uri="{FF2B5EF4-FFF2-40B4-BE49-F238E27FC236}">
                <a16:creationId xmlns:a16="http://schemas.microsoft.com/office/drawing/2014/main" xmlns="" id="{631C4B52-CA0C-4774-833A-2BEEA943EA44}"/>
              </a:ext>
            </a:extLst>
          </p:cNvPr>
          <p:cNvSpPr/>
          <p:nvPr/>
        </p:nvSpPr>
        <p:spPr>
          <a:xfrm>
            <a:off x="5779208" y="4565343"/>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23</a:t>
            </a:r>
          </a:p>
        </p:txBody>
      </p:sp>
      <p:sp>
        <p:nvSpPr>
          <p:cNvPr id="28" name="TextBox 27">
            <a:extLst>
              <a:ext uri="{FF2B5EF4-FFF2-40B4-BE49-F238E27FC236}">
                <a16:creationId xmlns:a16="http://schemas.microsoft.com/office/drawing/2014/main" xmlns="" id="{0C33D64B-D8D9-4095-8128-DCE4E6181052}"/>
              </a:ext>
            </a:extLst>
          </p:cNvPr>
          <p:cNvSpPr txBox="1"/>
          <p:nvPr/>
        </p:nvSpPr>
        <p:spPr>
          <a:xfrm>
            <a:off x="23619" y="6061388"/>
            <a:ext cx="3632433" cy="246221"/>
          </a:xfrm>
          <a:prstGeom prst="rect">
            <a:avLst/>
          </a:prstGeom>
          <a:noFill/>
        </p:spPr>
        <p:txBody>
          <a:bodyPr wrap="square" rtlCol="0">
            <a:spAutoFit/>
          </a:bodyPr>
          <a:lstStyle/>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9" name="Footer Placeholder 3">
            <a:extLst>
              <a:ext uri="{FF2B5EF4-FFF2-40B4-BE49-F238E27FC236}">
                <a16:creationId xmlns:a16="http://schemas.microsoft.com/office/drawing/2014/main" xmlns="" id="{0CF2C475-01AD-461D-BE6E-42B37C6F7750}"/>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047372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838200" y="237331"/>
            <a:ext cx="10344325" cy="788988"/>
          </a:xfrm>
        </p:spPr>
        <p:txBody>
          <a:bodyPr>
            <a:noAutofit/>
          </a:bodyPr>
          <a:lstStyle/>
          <a:p>
            <a:pPr>
              <a:defRPr/>
            </a:pPr>
            <a:r>
              <a:rPr lang="en-AU" sz="2600" b="0" dirty="0"/>
              <a:t>UK Full Results – Confidence in use, storage and security of data</a:t>
            </a:r>
            <a:endParaRPr lang="en-AU" sz="2600" b="0" dirty="0">
              <a:latin typeface="+mn-lt"/>
            </a:endParaRPr>
          </a:p>
        </p:txBody>
      </p:sp>
      <p:sp>
        <p:nvSpPr>
          <p:cNvPr id="11" name="Text Placeholder 9">
            <a:extLst>
              <a:ext uri="{FF2B5EF4-FFF2-40B4-BE49-F238E27FC236}">
                <a16:creationId xmlns:a16="http://schemas.microsoft.com/office/drawing/2014/main" xmlns="" id="{7A0FF151-D977-47CE-8537-B77CD7D27041}"/>
              </a:ext>
            </a:extLst>
          </p:cNvPr>
          <p:cNvSpPr>
            <a:spLocks noGrp="1"/>
          </p:cNvSpPr>
          <p:nvPr>
            <p:ph type="body" idx="13"/>
          </p:nvPr>
        </p:nvSpPr>
        <p:spPr>
          <a:xfrm>
            <a:off x="1345521" y="1205707"/>
            <a:ext cx="8763214" cy="600164"/>
          </a:xfrm>
        </p:spPr>
        <p:txBody>
          <a:bodyPr anchor="ctr">
            <a:noAutofit/>
          </a:bodyPr>
          <a:lstStyle/>
          <a:p>
            <a:pPr marL="0" indent="0">
              <a:buNone/>
            </a:pPr>
            <a:r>
              <a:rPr lang="en-US" dirty="0"/>
              <a:t>How confident, if at all, are you that your personal data is used, stored and secured appropriately in each of the following circumstances?</a:t>
            </a:r>
            <a:endParaRPr lang="en-NZ" dirty="0">
              <a:latin typeface="Calibri" pitchFamily="34" charset="0"/>
            </a:endParaRPr>
          </a:p>
        </p:txBody>
      </p:sp>
      <p:graphicFrame>
        <p:nvGraphicFramePr>
          <p:cNvPr id="9" name="Chart 8">
            <a:extLst>
              <a:ext uri="{FF2B5EF4-FFF2-40B4-BE49-F238E27FC236}">
                <a16:creationId xmlns:a16="http://schemas.microsoft.com/office/drawing/2014/main" xmlns="" id="{20695E25-3D08-4BEF-A27B-0B84609B901F}"/>
              </a:ext>
            </a:extLst>
          </p:cNvPr>
          <p:cNvGraphicFramePr/>
          <p:nvPr>
            <p:extLst>
              <p:ext uri="{D42A27DB-BD31-4B8C-83A1-F6EECF244321}">
                <p14:modId xmlns:p14="http://schemas.microsoft.com/office/powerpoint/2010/main" val="1119816028"/>
              </p:ext>
            </p:extLst>
          </p:nvPr>
        </p:nvGraphicFramePr>
        <p:xfrm>
          <a:off x="838200" y="1702483"/>
          <a:ext cx="8851084" cy="443585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xmlns="" id="{74BFCE32-B44E-4F5F-9B75-78DF5DB646A4}"/>
              </a:ext>
            </a:extLst>
          </p:cNvPr>
          <p:cNvSpPr/>
          <p:nvPr/>
        </p:nvSpPr>
        <p:spPr>
          <a:xfrm>
            <a:off x="7266265" y="1985259"/>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54</a:t>
            </a:r>
          </a:p>
        </p:txBody>
      </p:sp>
      <p:sp>
        <p:nvSpPr>
          <p:cNvPr id="7" name="Oval 6">
            <a:extLst>
              <a:ext uri="{FF2B5EF4-FFF2-40B4-BE49-F238E27FC236}">
                <a16:creationId xmlns:a16="http://schemas.microsoft.com/office/drawing/2014/main" xmlns="" id="{642AC8E4-F4BF-4BAF-828E-0AA100590A63}"/>
              </a:ext>
            </a:extLst>
          </p:cNvPr>
          <p:cNvSpPr/>
          <p:nvPr/>
        </p:nvSpPr>
        <p:spPr>
          <a:xfrm>
            <a:off x="8936636" y="1983955"/>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36</a:t>
            </a:r>
          </a:p>
        </p:txBody>
      </p:sp>
      <p:sp>
        <p:nvSpPr>
          <p:cNvPr id="8" name="Oval 7">
            <a:extLst>
              <a:ext uri="{FF2B5EF4-FFF2-40B4-BE49-F238E27FC236}">
                <a16:creationId xmlns:a16="http://schemas.microsoft.com/office/drawing/2014/main" xmlns="" id="{62CEB9CD-1D8C-40E9-9783-9AA81FB0A218}"/>
              </a:ext>
            </a:extLst>
          </p:cNvPr>
          <p:cNvSpPr/>
          <p:nvPr/>
        </p:nvSpPr>
        <p:spPr>
          <a:xfrm>
            <a:off x="6831435" y="3307418"/>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43</a:t>
            </a:r>
          </a:p>
        </p:txBody>
      </p:sp>
      <p:sp>
        <p:nvSpPr>
          <p:cNvPr id="10" name="Oval 9">
            <a:extLst>
              <a:ext uri="{FF2B5EF4-FFF2-40B4-BE49-F238E27FC236}">
                <a16:creationId xmlns:a16="http://schemas.microsoft.com/office/drawing/2014/main" xmlns="" id="{0A2D9311-CB39-4E10-A0E9-F3BB86848746}"/>
              </a:ext>
            </a:extLst>
          </p:cNvPr>
          <p:cNvSpPr/>
          <p:nvPr/>
        </p:nvSpPr>
        <p:spPr>
          <a:xfrm>
            <a:off x="8785634" y="3316401"/>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47</a:t>
            </a:r>
          </a:p>
        </p:txBody>
      </p:sp>
      <p:sp>
        <p:nvSpPr>
          <p:cNvPr id="12" name="Oval 11">
            <a:extLst>
              <a:ext uri="{FF2B5EF4-FFF2-40B4-BE49-F238E27FC236}">
                <a16:creationId xmlns:a16="http://schemas.microsoft.com/office/drawing/2014/main" xmlns="" id="{AAF2D401-8E1D-4872-BF46-682A3FD81B03}"/>
              </a:ext>
            </a:extLst>
          </p:cNvPr>
          <p:cNvSpPr/>
          <p:nvPr/>
        </p:nvSpPr>
        <p:spPr>
          <a:xfrm>
            <a:off x="5727128" y="4551509"/>
            <a:ext cx="570451" cy="6040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20</a:t>
            </a:r>
          </a:p>
        </p:txBody>
      </p:sp>
      <p:sp>
        <p:nvSpPr>
          <p:cNvPr id="13" name="Oval 12">
            <a:extLst>
              <a:ext uri="{FF2B5EF4-FFF2-40B4-BE49-F238E27FC236}">
                <a16:creationId xmlns:a16="http://schemas.microsoft.com/office/drawing/2014/main" xmlns="" id="{D8F511D6-3755-408B-B904-8D86E1A180A4}"/>
              </a:ext>
            </a:extLst>
          </p:cNvPr>
          <p:cNvSpPr/>
          <p:nvPr/>
        </p:nvSpPr>
        <p:spPr>
          <a:xfrm>
            <a:off x="8651410" y="4551508"/>
            <a:ext cx="570451" cy="6040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t>64</a:t>
            </a:r>
          </a:p>
        </p:txBody>
      </p:sp>
      <p:sp>
        <p:nvSpPr>
          <p:cNvPr id="21" name="TextBox 20">
            <a:extLst>
              <a:ext uri="{FF2B5EF4-FFF2-40B4-BE49-F238E27FC236}">
                <a16:creationId xmlns:a16="http://schemas.microsoft.com/office/drawing/2014/main" xmlns="" id="{0253C3AF-6D6F-4BDE-9A07-00DF40868C14}"/>
              </a:ext>
            </a:extLst>
          </p:cNvPr>
          <p:cNvSpPr txBox="1"/>
          <p:nvPr/>
        </p:nvSpPr>
        <p:spPr>
          <a:xfrm>
            <a:off x="23619" y="6061388"/>
            <a:ext cx="3632433" cy="246221"/>
          </a:xfrm>
          <a:prstGeom prst="rect">
            <a:avLst/>
          </a:prstGeom>
          <a:noFill/>
        </p:spPr>
        <p:txBody>
          <a:bodyPr wrap="square" rtlCol="0">
            <a:spAutoFit/>
          </a:bodyPr>
          <a:lstStyle/>
          <a:p>
            <a:r>
              <a:rPr lang="en-US" sz="1000" i="1" dirty="0">
                <a:solidFill>
                  <a:schemeClr val="bg1">
                    <a:lumMod val="50000"/>
                  </a:schemeClr>
                </a:solidFill>
              </a:rPr>
              <a:t>UK study base: (n=1071)</a:t>
            </a:r>
            <a:endParaRPr lang="en-NZ" sz="1000" i="1" dirty="0">
              <a:solidFill>
                <a:schemeClr val="bg1">
                  <a:lumMod val="50000"/>
                </a:schemeClr>
              </a:solidFill>
            </a:endParaRPr>
          </a:p>
        </p:txBody>
      </p:sp>
      <p:sp>
        <p:nvSpPr>
          <p:cNvPr id="22" name="Footer Placeholder 3">
            <a:extLst>
              <a:ext uri="{FF2B5EF4-FFF2-40B4-BE49-F238E27FC236}">
                <a16:creationId xmlns:a16="http://schemas.microsoft.com/office/drawing/2014/main" xmlns="" id="{59F1179F-00F8-4E3E-8249-8D6FD6222067}"/>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53415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a:t>Key Findings</a:t>
            </a:r>
          </a:p>
        </p:txBody>
      </p:sp>
      <p:graphicFrame>
        <p:nvGraphicFramePr>
          <p:cNvPr id="23" name="Diagram 22">
            <a:extLst>
              <a:ext uri="{FF2B5EF4-FFF2-40B4-BE49-F238E27FC236}">
                <a16:creationId xmlns:a16="http://schemas.microsoft.com/office/drawing/2014/main" xmlns="" id="{6837BD2F-3C77-4B8D-BE62-36DC99175C91}"/>
              </a:ext>
            </a:extLst>
          </p:cNvPr>
          <p:cNvGraphicFramePr/>
          <p:nvPr>
            <p:extLst>
              <p:ext uri="{D42A27DB-BD31-4B8C-83A1-F6EECF244321}">
                <p14:modId xmlns:p14="http://schemas.microsoft.com/office/powerpoint/2010/main" val="2350086630"/>
              </p:ext>
            </p:extLst>
          </p:nvPr>
        </p:nvGraphicFramePr>
        <p:xfrm>
          <a:off x="838200" y="1132514"/>
          <a:ext cx="10570436" cy="5128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3">
            <a:extLst>
              <a:ext uri="{FF2B5EF4-FFF2-40B4-BE49-F238E27FC236}">
                <a16:creationId xmlns:a16="http://schemas.microsoft.com/office/drawing/2014/main" xmlns="" id="{875651C0-B60C-4DEA-A724-6793BFBE5B33}"/>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71261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privacy images">
            <a:extLst>
              <a:ext uri="{FF2B5EF4-FFF2-40B4-BE49-F238E27FC236}">
                <a16:creationId xmlns:a16="http://schemas.microsoft.com/office/drawing/2014/main" xmlns="" id="{314594CF-C01C-40CF-A0D5-2757BB5243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8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0550781B-0C5F-4535-ABB6-B2DD47689BE7}"/>
              </a:ext>
            </a:extLst>
          </p:cNvPr>
          <p:cNvPicPr>
            <a:picLocks noChangeAspect="1"/>
          </p:cNvPicPr>
          <p:nvPr/>
        </p:nvPicPr>
        <p:blipFill>
          <a:blip r:embed="rId3">
            <a:alphaModFix amt="51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ctrTitle"/>
          </p:nvPr>
        </p:nvSpPr>
        <p:spPr>
          <a:xfrm>
            <a:off x="770465" y="3073390"/>
            <a:ext cx="9076268" cy="1935162"/>
          </a:xfrm>
        </p:spPr>
        <p:txBody>
          <a:bodyPr lIns="0">
            <a:normAutofit/>
          </a:bodyPr>
          <a:lstStyle/>
          <a:p>
            <a:r>
              <a:rPr lang="en-US" altLang="en-US" sz="6600" dirty="0">
                <a:solidFill>
                  <a:schemeClr val="tx1"/>
                </a:solidFill>
                <a:latin typeface="Calibri" panose="020F0502020204030204" pitchFamily="34" charset="0"/>
                <a:ea typeface="ＭＳ Ｐゴシック" pitchFamily="34" charset="-128"/>
                <a:cs typeface="Calibri" panose="020F0502020204030204" pitchFamily="34" charset="0"/>
              </a:rPr>
              <a:t>Data Privacy Concerns</a:t>
            </a:r>
            <a:br>
              <a:rPr lang="en-US" altLang="en-US" sz="6600" dirty="0">
                <a:solidFill>
                  <a:schemeClr val="tx1"/>
                </a:solidFill>
                <a:latin typeface="Calibri" panose="020F0502020204030204" pitchFamily="34" charset="0"/>
                <a:ea typeface="ＭＳ Ｐゴシック" pitchFamily="34" charset="-128"/>
                <a:cs typeface="Calibri" panose="020F0502020204030204" pitchFamily="34" charset="0"/>
              </a:rPr>
            </a:br>
            <a:endParaRPr lang="en-US" sz="6600" dirty="0">
              <a:solidFill>
                <a:schemeClr val="tx1"/>
              </a:solidFill>
              <a:latin typeface="Calibri" panose="020F0502020204030204" pitchFamily="34" charset="0"/>
              <a:cs typeface="Calibri" panose="020F0502020204030204" pitchFamily="34" charset="0"/>
            </a:endParaRPr>
          </a:p>
        </p:txBody>
      </p:sp>
      <p:cxnSp>
        <p:nvCxnSpPr>
          <p:cNvPr id="7" name="Straight Connector 6"/>
          <p:cNvCxnSpPr/>
          <p:nvPr/>
        </p:nvCxnSpPr>
        <p:spPr>
          <a:xfrm flipV="1">
            <a:off x="9846733" y="5779024"/>
            <a:ext cx="1574801" cy="12176"/>
          </a:xfrm>
          <a:prstGeom prst="line">
            <a:avLst/>
          </a:prstGeom>
          <a:ln w="3810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00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normAutofit/>
          </a:bodyPr>
          <a:lstStyle/>
          <a:p>
            <a:r>
              <a:rPr lang="en-NZ" dirty="0">
                <a:latin typeface="+mn-lt"/>
              </a:rPr>
              <a:t>Overall </a:t>
            </a:r>
            <a:r>
              <a:rPr lang="en-NZ" b="1" dirty="0">
                <a:latin typeface="+mn-lt"/>
              </a:rPr>
              <a:t>privacy issue concerns</a:t>
            </a:r>
          </a:p>
        </p:txBody>
      </p:sp>
      <p:sp useBgFill="1">
        <p:nvSpPr>
          <p:cNvPr id="2" name="Content Placeholder 1">
            <a:extLst>
              <a:ext uri="{FF2B5EF4-FFF2-40B4-BE49-F238E27FC236}">
                <a16:creationId xmlns:a16="http://schemas.microsoft.com/office/drawing/2014/main" xmlns="" id="{13028857-45D3-4D76-9473-D994B45E19F9}"/>
              </a:ext>
            </a:extLst>
          </p:cNvPr>
          <p:cNvSpPr>
            <a:spLocks noGrp="1"/>
          </p:cNvSpPr>
          <p:nvPr>
            <p:ph idx="1"/>
          </p:nvPr>
        </p:nvSpPr>
        <p:spPr>
          <a:xfrm>
            <a:off x="838200" y="1227655"/>
            <a:ext cx="10515600" cy="4662408"/>
          </a:xfrm>
        </p:spPr>
        <p:txBody>
          <a:bodyPr>
            <a:noAutofit/>
          </a:bodyPr>
          <a:lstStyle/>
          <a:p>
            <a:pPr marL="3600" indent="0" algn="just">
              <a:spcBef>
                <a:spcPts val="600"/>
              </a:spcBef>
              <a:spcAft>
                <a:spcPts val="600"/>
              </a:spcAft>
              <a:buNone/>
            </a:pPr>
            <a:r>
              <a:rPr lang="en-US" sz="1400" dirty="0">
                <a:solidFill>
                  <a:srgbClr val="0065A4"/>
                </a:solidFill>
              </a:rPr>
              <a:t>Concerns about individual privacy:</a:t>
            </a:r>
            <a:endParaRPr lang="en-NZ" sz="1400" dirty="0"/>
          </a:p>
          <a:p>
            <a:pPr algn="just">
              <a:spcBef>
                <a:spcPts val="600"/>
              </a:spcBef>
              <a:spcAft>
                <a:spcPts val="600"/>
              </a:spcAft>
            </a:pPr>
            <a:r>
              <a:rPr lang="en-US" sz="1400" dirty="0"/>
              <a:t>Two thirds (67%, up 2%) of respondents declared concern about individual privacy, 14% declared that they were not concerned and 18% were neutral. </a:t>
            </a:r>
          </a:p>
          <a:p>
            <a:pPr lvl="1" algn="just">
              <a:spcBef>
                <a:spcPts val="600"/>
              </a:spcBef>
              <a:spcAft>
                <a:spcPts val="600"/>
              </a:spcAft>
            </a:pPr>
            <a:r>
              <a:rPr lang="en-US" sz="1400" dirty="0"/>
              <a:t>Those with a household income of $50,000 or less were more likely to be concerned about individual privacy (77%) compared to those with a higher household income (63%).</a:t>
            </a:r>
          </a:p>
          <a:p>
            <a:pPr algn="just">
              <a:spcBef>
                <a:spcPts val="600"/>
              </a:spcBef>
              <a:spcAft>
                <a:spcPts val="600"/>
              </a:spcAft>
            </a:pPr>
            <a:endParaRPr lang="en-US" sz="1400" dirty="0"/>
          </a:p>
          <a:p>
            <a:pPr marL="3600" indent="0" algn="just">
              <a:spcBef>
                <a:spcPts val="600"/>
              </a:spcBef>
              <a:spcAft>
                <a:spcPts val="600"/>
              </a:spcAft>
              <a:buNone/>
            </a:pPr>
            <a:r>
              <a:rPr lang="en-NZ" sz="1400" dirty="0">
                <a:solidFill>
                  <a:srgbClr val="0065A4"/>
                </a:solidFill>
              </a:rPr>
              <a:t>Changes in level of concern</a:t>
            </a:r>
            <a:r>
              <a:rPr lang="en-US" sz="1400" dirty="0">
                <a:solidFill>
                  <a:srgbClr val="0065A4"/>
                </a:solidFill>
              </a:rPr>
              <a:t>:</a:t>
            </a:r>
            <a:endParaRPr lang="en-NZ" sz="1400" dirty="0"/>
          </a:p>
          <a:p>
            <a:pPr algn="just">
              <a:spcBef>
                <a:spcPts val="600"/>
              </a:spcBef>
              <a:spcAft>
                <a:spcPts val="600"/>
              </a:spcAft>
            </a:pPr>
            <a:r>
              <a:rPr lang="en-NZ" sz="1400" dirty="0"/>
              <a:t>Over half (55%) of respondents said they were more concerned about issues with their individual privacy than in the last few years, the highest recorded since tracking began (up 11% from March 2016)</a:t>
            </a:r>
            <a:r>
              <a:rPr lang="en-AU" sz="1400" dirty="0"/>
              <a:t>.  Three percent were less concerned while two fifths (41%) declared that their level of concern stayed the same.</a:t>
            </a:r>
          </a:p>
          <a:p>
            <a:pPr algn="just">
              <a:spcBef>
                <a:spcPts val="600"/>
              </a:spcBef>
              <a:spcAft>
                <a:spcPts val="600"/>
              </a:spcAft>
            </a:pPr>
            <a:endParaRPr lang="en-AU" sz="1400" dirty="0"/>
          </a:p>
          <a:p>
            <a:pPr marL="0" indent="0" algn="just">
              <a:spcBef>
                <a:spcPts val="600"/>
              </a:spcBef>
              <a:buNone/>
            </a:pPr>
            <a:r>
              <a:rPr lang="en-US" sz="1400" dirty="0"/>
              <a:t>NOTE: These questions were asked in the telephone omnibus survey and were retained to enable continuous tracking</a:t>
            </a:r>
          </a:p>
        </p:txBody>
      </p:sp>
      <p:sp>
        <p:nvSpPr>
          <p:cNvPr id="5" name="Footer Placeholder 3">
            <a:extLst>
              <a:ext uri="{FF2B5EF4-FFF2-40B4-BE49-F238E27FC236}">
                <a16:creationId xmlns:a16="http://schemas.microsoft.com/office/drawing/2014/main" xmlns="" id="{15CBBF9D-647B-4C20-A58C-F2E8F05BBAB1}"/>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213411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a:spLocks noGrp="1"/>
          </p:cNvSpPr>
          <p:nvPr>
            <p:ph type="body" idx="13"/>
          </p:nvPr>
        </p:nvSpPr>
        <p:spPr>
          <a:xfrm>
            <a:off x="1345520" y="1237457"/>
            <a:ext cx="10008279" cy="455620"/>
          </a:xfrm>
        </p:spPr>
        <p:txBody>
          <a:bodyPr anchor="ctr">
            <a:noAutofit/>
          </a:bodyPr>
          <a:lstStyle/>
          <a:p>
            <a:pPr marL="0" indent="0">
              <a:buNone/>
            </a:pPr>
            <a:r>
              <a:rPr lang="en-NZ" dirty="0">
                <a:latin typeface="Calibri" pitchFamily="34" charset="0"/>
              </a:rPr>
              <a:t>Using a scale of 1 to 5 where 1 means you are very concerned and 5 not concerned at all, how concerned are you about individual’s privacy and the protection of personal information?</a:t>
            </a:r>
            <a:endParaRPr lang="en-NZ" b="1" dirty="0">
              <a:latin typeface="Calibri" pitchFamily="34" charset="0"/>
            </a:endParaRPr>
          </a:p>
        </p:txBody>
      </p:sp>
      <p:sp>
        <p:nvSpPr>
          <p:cNvPr id="4" name="Title 3"/>
          <p:cNvSpPr>
            <a:spLocks noGrp="1"/>
          </p:cNvSpPr>
          <p:nvPr>
            <p:ph type="title"/>
          </p:nvPr>
        </p:nvSpPr>
        <p:spPr>
          <a:xfrm>
            <a:off x="838200" y="237331"/>
            <a:ext cx="11149668" cy="788988"/>
          </a:xfrm>
        </p:spPr>
        <p:txBody>
          <a:bodyPr>
            <a:noAutofit/>
          </a:bodyPr>
          <a:lstStyle/>
          <a:p>
            <a:r>
              <a:rPr lang="en-NZ" sz="2600" b="0" dirty="0"/>
              <a:t>Two thirds of New Zealanders (67%) were concerned about privacy and the protection of their personal information </a:t>
            </a:r>
            <a:r>
              <a:rPr lang="en-NZ" sz="2000" b="0" dirty="0"/>
              <a:t>(similar to previous years).</a:t>
            </a:r>
          </a:p>
        </p:txBody>
      </p:sp>
      <p:graphicFrame>
        <p:nvGraphicFramePr>
          <p:cNvPr id="6" name="Object 3"/>
          <p:cNvGraphicFramePr>
            <a:graphicFrameLocks noChangeAspect="1"/>
          </p:cNvGraphicFramePr>
          <p:nvPr>
            <p:extLst>
              <p:ext uri="{D42A27DB-BD31-4B8C-83A1-F6EECF244321}">
                <p14:modId xmlns:p14="http://schemas.microsoft.com/office/powerpoint/2010/main" val="2196962683"/>
              </p:ext>
            </p:extLst>
          </p:nvPr>
        </p:nvGraphicFramePr>
        <p:xfrm>
          <a:off x="838202" y="1996579"/>
          <a:ext cx="9321798" cy="190430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a:extLst>
              <a:ext uri="{FF2B5EF4-FFF2-40B4-BE49-F238E27FC236}">
                <a16:creationId xmlns:a16="http://schemas.microsoft.com/office/drawing/2014/main" xmlns="" id="{BCE84558-BD51-4AF2-A3C4-BB594DF1DA05}"/>
              </a:ext>
            </a:extLst>
          </p:cNvPr>
          <p:cNvSpPr/>
          <p:nvPr/>
        </p:nvSpPr>
        <p:spPr>
          <a:xfrm>
            <a:off x="7066039" y="2215210"/>
            <a:ext cx="620785" cy="662730"/>
          </a:xfrm>
          <a:prstGeom prst="ellipse">
            <a:avLst/>
          </a:prstGeom>
          <a:solidFill>
            <a:srgbClr val="1179A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67</a:t>
            </a:r>
          </a:p>
        </p:txBody>
      </p:sp>
      <p:sp>
        <p:nvSpPr>
          <p:cNvPr id="10" name="Oval 9">
            <a:extLst>
              <a:ext uri="{FF2B5EF4-FFF2-40B4-BE49-F238E27FC236}">
                <a16:creationId xmlns:a16="http://schemas.microsoft.com/office/drawing/2014/main" xmlns="" id="{D372116C-DBB3-417D-958C-FF8C1AD3FC0A}"/>
              </a:ext>
            </a:extLst>
          </p:cNvPr>
          <p:cNvSpPr/>
          <p:nvPr/>
        </p:nvSpPr>
        <p:spPr>
          <a:xfrm>
            <a:off x="9993333" y="2215210"/>
            <a:ext cx="620785" cy="662730"/>
          </a:xfrm>
          <a:prstGeom prst="ellipse">
            <a:avLst/>
          </a:prstGeom>
          <a:solidFill>
            <a:srgbClr val="F7A10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t>14</a:t>
            </a:r>
          </a:p>
        </p:txBody>
      </p:sp>
      <p:graphicFrame>
        <p:nvGraphicFramePr>
          <p:cNvPr id="8" name="Chart 7">
            <a:extLst>
              <a:ext uri="{FF2B5EF4-FFF2-40B4-BE49-F238E27FC236}">
                <a16:creationId xmlns:a16="http://schemas.microsoft.com/office/drawing/2014/main" xmlns="" id="{B70AD153-0895-491A-9D86-BA9A7FC9EC02}"/>
              </a:ext>
            </a:extLst>
          </p:cNvPr>
          <p:cNvGraphicFramePr/>
          <p:nvPr>
            <p:extLst>
              <p:ext uri="{D42A27DB-BD31-4B8C-83A1-F6EECF244321}">
                <p14:modId xmlns:p14="http://schemas.microsoft.com/office/powerpoint/2010/main" val="3759550505"/>
              </p:ext>
            </p:extLst>
          </p:nvPr>
        </p:nvGraphicFramePr>
        <p:xfrm>
          <a:off x="1495514" y="3916643"/>
          <a:ext cx="8664486" cy="202941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xmlns="" id="{CD9BEA84-7DF2-48EB-957E-E4F1D946A4E0}"/>
              </a:ext>
            </a:extLst>
          </p:cNvPr>
          <p:cNvSpPr txBox="1"/>
          <p:nvPr/>
        </p:nvSpPr>
        <p:spPr>
          <a:xfrm>
            <a:off x="1251240" y="4412031"/>
            <a:ext cx="349776" cy="369332"/>
          </a:xfrm>
          <a:prstGeom prst="rect">
            <a:avLst/>
          </a:prstGeom>
          <a:noFill/>
        </p:spPr>
        <p:txBody>
          <a:bodyPr wrap="none" rtlCol="0">
            <a:spAutoFit/>
          </a:bodyPr>
          <a:lstStyle/>
          <a:p>
            <a:r>
              <a:rPr lang="en-US" dirty="0">
                <a:solidFill>
                  <a:schemeClr val="bg1">
                    <a:lumMod val="50000"/>
                  </a:schemeClr>
                </a:solidFill>
              </a:rPr>
              <a:t>%</a:t>
            </a:r>
            <a:endParaRPr lang="en-NZ" dirty="0">
              <a:solidFill>
                <a:schemeClr val="bg1">
                  <a:lumMod val="50000"/>
                </a:schemeClr>
              </a:solidFill>
            </a:endParaRPr>
          </a:p>
        </p:txBody>
      </p:sp>
      <p:sp>
        <p:nvSpPr>
          <p:cNvPr id="15" name="TextBox 14">
            <a:extLst>
              <a:ext uri="{FF2B5EF4-FFF2-40B4-BE49-F238E27FC236}">
                <a16:creationId xmlns:a16="http://schemas.microsoft.com/office/drawing/2014/main" xmlns="" id="{58A7A72E-1BCF-45AA-A933-8166CF7D4ECB}"/>
              </a:ext>
            </a:extLst>
          </p:cNvPr>
          <p:cNvSpPr txBox="1"/>
          <p:nvPr/>
        </p:nvSpPr>
        <p:spPr>
          <a:xfrm>
            <a:off x="0" y="5758880"/>
            <a:ext cx="6635692" cy="553998"/>
          </a:xfrm>
          <a:prstGeom prst="rect">
            <a:avLst/>
          </a:prstGeom>
          <a:noFill/>
        </p:spPr>
        <p:txBody>
          <a:bodyPr wrap="square" rtlCol="0">
            <a:spAutoFit/>
          </a:bodyPr>
          <a:lstStyle/>
          <a:p>
            <a:r>
              <a:rPr lang="en-US" sz="1000" b="1" i="1" dirty="0">
                <a:solidFill>
                  <a:schemeClr val="bg1">
                    <a:lumMod val="50000"/>
                  </a:schemeClr>
                </a:solidFill>
              </a:rPr>
              <a:t>Note1: Prior to 2008, this was asked as ‘individual privacy’ only.</a:t>
            </a:r>
          </a:p>
          <a:p>
            <a:r>
              <a:rPr lang="en-US" sz="1000" b="1" i="1" dirty="0">
                <a:solidFill>
                  <a:schemeClr val="bg1">
                    <a:lumMod val="50000"/>
                  </a:schemeClr>
                </a:solidFill>
              </a:rPr>
              <a:t>Note2: Prior to 2010, concern was asked in a randomised list with seven other issues</a:t>
            </a:r>
            <a:r>
              <a:rPr lang="en-US" sz="1000" i="1" dirty="0">
                <a:solidFill>
                  <a:schemeClr val="bg1">
                    <a:lumMod val="50000"/>
                  </a:schemeClr>
                </a:solidFill>
              </a:rPr>
              <a:t>.</a:t>
            </a:r>
          </a:p>
          <a:p>
            <a:r>
              <a:rPr lang="en-US" sz="1000" i="1" dirty="0">
                <a:solidFill>
                  <a:schemeClr val="bg1">
                    <a:lumMod val="50000"/>
                  </a:schemeClr>
                </a:solidFill>
              </a:rPr>
              <a:t>Base: All (2018 Telephone, n=600)</a:t>
            </a:r>
            <a:endParaRPr lang="en-NZ" sz="1000" i="1" dirty="0">
              <a:solidFill>
                <a:schemeClr val="bg1">
                  <a:lumMod val="50000"/>
                </a:schemeClr>
              </a:solidFill>
            </a:endParaRPr>
          </a:p>
        </p:txBody>
      </p:sp>
      <p:sp>
        <p:nvSpPr>
          <p:cNvPr id="11" name="Footer Placeholder 3">
            <a:extLst>
              <a:ext uri="{FF2B5EF4-FFF2-40B4-BE49-F238E27FC236}">
                <a16:creationId xmlns:a16="http://schemas.microsoft.com/office/drawing/2014/main" xmlns="" id="{3D7CE926-0E8B-4995-A50F-F3CDC84E5032}"/>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77690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a:spLocks noGrp="1"/>
          </p:cNvSpPr>
          <p:nvPr>
            <p:ph type="body" idx="13"/>
          </p:nvPr>
        </p:nvSpPr>
        <p:spPr>
          <a:xfrm>
            <a:off x="1345520" y="1237457"/>
            <a:ext cx="10008279" cy="455620"/>
          </a:xfrm>
        </p:spPr>
        <p:txBody>
          <a:bodyPr anchor="ctr">
            <a:noAutofit/>
          </a:bodyPr>
          <a:lstStyle/>
          <a:p>
            <a:pPr marL="0" indent="0">
              <a:buNone/>
            </a:pPr>
            <a:r>
              <a:rPr lang="en-NZ" dirty="0">
                <a:latin typeface="Calibri" pitchFamily="34" charset="0"/>
              </a:rPr>
              <a:t>Looking back over the last few years, have you got </a:t>
            </a:r>
            <a:r>
              <a:rPr lang="en-NZ" b="1" dirty="0">
                <a:latin typeface="Calibri" pitchFamily="34" charset="0"/>
              </a:rPr>
              <a:t>more concerned </a:t>
            </a:r>
            <a:r>
              <a:rPr lang="en-NZ" dirty="0">
                <a:latin typeface="Calibri" pitchFamily="34" charset="0"/>
              </a:rPr>
              <a:t>about issues of individual privacy and personal information, </a:t>
            </a:r>
            <a:r>
              <a:rPr lang="en-NZ" b="1" dirty="0">
                <a:latin typeface="Calibri" pitchFamily="34" charset="0"/>
              </a:rPr>
              <a:t>less concerned </a:t>
            </a:r>
            <a:r>
              <a:rPr lang="en-NZ" dirty="0">
                <a:latin typeface="Calibri" pitchFamily="34" charset="0"/>
              </a:rPr>
              <a:t>or has your </a:t>
            </a:r>
            <a:r>
              <a:rPr lang="en-NZ" b="1" dirty="0">
                <a:latin typeface="Calibri" pitchFamily="34" charset="0"/>
              </a:rPr>
              <a:t>level of concern stayed about the same?</a:t>
            </a:r>
          </a:p>
        </p:txBody>
      </p:sp>
      <p:sp>
        <p:nvSpPr>
          <p:cNvPr id="4" name="Title 3"/>
          <p:cNvSpPr>
            <a:spLocks noGrp="1"/>
          </p:cNvSpPr>
          <p:nvPr>
            <p:ph type="title"/>
          </p:nvPr>
        </p:nvSpPr>
        <p:spPr>
          <a:xfrm>
            <a:off x="838200" y="237330"/>
            <a:ext cx="10889609" cy="824867"/>
          </a:xfrm>
        </p:spPr>
        <p:txBody>
          <a:bodyPr>
            <a:noAutofit/>
          </a:bodyPr>
          <a:lstStyle/>
          <a:p>
            <a:r>
              <a:rPr lang="en-NZ" sz="2600" b="0" dirty="0"/>
              <a:t>Over the past few years around a half of New Zealanders (55%) have become more concerned about issues of individual privacy and personal information </a:t>
            </a:r>
            <a:r>
              <a:rPr lang="en-NZ" sz="2000" b="0" dirty="0"/>
              <a:t>(highest recorded since tracking began).</a:t>
            </a:r>
          </a:p>
        </p:txBody>
      </p:sp>
      <p:graphicFrame>
        <p:nvGraphicFramePr>
          <p:cNvPr id="10" name="Object 3">
            <a:extLst>
              <a:ext uri="{FF2B5EF4-FFF2-40B4-BE49-F238E27FC236}">
                <a16:creationId xmlns:a16="http://schemas.microsoft.com/office/drawing/2014/main" xmlns="" id="{A8D64A74-B0FD-4E68-A36C-E921A561A401}"/>
              </a:ext>
            </a:extLst>
          </p:cNvPr>
          <p:cNvGraphicFramePr>
            <a:graphicFrameLocks noChangeAspect="1"/>
          </p:cNvGraphicFramePr>
          <p:nvPr>
            <p:extLst>
              <p:ext uri="{D42A27DB-BD31-4B8C-83A1-F6EECF244321}">
                <p14:modId xmlns:p14="http://schemas.microsoft.com/office/powerpoint/2010/main" val="3083258147"/>
              </p:ext>
            </p:extLst>
          </p:nvPr>
        </p:nvGraphicFramePr>
        <p:xfrm>
          <a:off x="838199" y="2010410"/>
          <a:ext cx="9178255" cy="1960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B50470A7-554E-4E95-BD08-04A69AA3B417}"/>
              </a:ext>
            </a:extLst>
          </p:cNvPr>
          <p:cNvGraphicFramePr/>
          <p:nvPr>
            <p:extLst>
              <p:ext uri="{D42A27DB-BD31-4B8C-83A1-F6EECF244321}">
                <p14:modId xmlns:p14="http://schemas.microsoft.com/office/powerpoint/2010/main" val="232049156"/>
              </p:ext>
            </p:extLst>
          </p:nvPr>
        </p:nvGraphicFramePr>
        <p:xfrm>
          <a:off x="1478422" y="4232046"/>
          <a:ext cx="8613534" cy="17996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xmlns="" id="{8DF5B61B-7D9B-4925-A931-6812CEA48C90}"/>
              </a:ext>
            </a:extLst>
          </p:cNvPr>
          <p:cNvSpPr txBox="1"/>
          <p:nvPr/>
        </p:nvSpPr>
        <p:spPr>
          <a:xfrm>
            <a:off x="1251240" y="4714139"/>
            <a:ext cx="349776" cy="369332"/>
          </a:xfrm>
          <a:prstGeom prst="rect">
            <a:avLst/>
          </a:prstGeom>
          <a:noFill/>
        </p:spPr>
        <p:txBody>
          <a:bodyPr wrap="none" rtlCol="0">
            <a:spAutoFit/>
          </a:bodyPr>
          <a:lstStyle/>
          <a:p>
            <a:r>
              <a:rPr lang="en-US" dirty="0">
                <a:solidFill>
                  <a:schemeClr val="bg1">
                    <a:lumMod val="50000"/>
                  </a:schemeClr>
                </a:solidFill>
              </a:rPr>
              <a:t>%</a:t>
            </a:r>
            <a:endParaRPr lang="en-NZ" dirty="0">
              <a:solidFill>
                <a:schemeClr val="bg1">
                  <a:lumMod val="50000"/>
                </a:schemeClr>
              </a:solidFill>
            </a:endParaRPr>
          </a:p>
        </p:txBody>
      </p:sp>
      <p:sp>
        <p:nvSpPr>
          <p:cNvPr id="8" name="TextBox 7">
            <a:extLst>
              <a:ext uri="{FF2B5EF4-FFF2-40B4-BE49-F238E27FC236}">
                <a16:creationId xmlns:a16="http://schemas.microsoft.com/office/drawing/2014/main" xmlns="" id="{AABE779A-7BB1-4B95-8238-68F7A17F71C7}"/>
              </a:ext>
            </a:extLst>
          </p:cNvPr>
          <p:cNvSpPr txBox="1"/>
          <p:nvPr/>
        </p:nvSpPr>
        <p:spPr>
          <a:xfrm>
            <a:off x="-17477" y="6046673"/>
            <a:ext cx="6635692" cy="246221"/>
          </a:xfrm>
          <a:prstGeom prst="rect">
            <a:avLst/>
          </a:prstGeom>
          <a:noFill/>
        </p:spPr>
        <p:txBody>
          <a:bodyPr wrap="square" rtlCol="0">
            <a:spAutoFit/>
          </a:bodyPr>
          <a:lstStyle/>
          <a:p>
            <a:r>
              <a:rPr lang="en-US" sz="1000" i="1" dirty="0">
                <a:solidFill>
                  <a:schemeClr val="bg1">
                    <a:lumMod val="50000"/>
                  </a:schemeClr>
                </a:solidFill>
              </a:rPr>
              <a:t>Base: All (2018 Telephone, n=600)</a:t>
            </a:r>
            <a:endParaRPr lang="en-NZ" sz="1000" i="1" dirty="0">
              <a:solidFill>
                <a:schemeClr val="bg1">
                  <a:lumMod val="50000"/>
                </a:schemeClr>
              </a:solidFill>
            </a:endParaRPr>
          </a:p>
        </p:txBody>
      </p:sp>
      <p:sp>
        <p:nvSpPr>
          <p:cNvPr id="9" name="Footer Placeholder 3">
            <a:extLst>
              <a:ext uri="{FF2B5EF4-FFF2-40B4-BE49-F238E27FC236}">
                <a16:creationId xmlns:a16="http://schemas.microsoft.com/office/drawing/2014/main" xmlns="" id="{CA77B658-39EF-4ACB-ABE4-EADF52916FEC}"/>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346213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normAutofit/>
          </a:bodyPr>
          <a:lstStyle/>
          <a:p>
            <a:r>
              <a:rPr lang="en-NZ" b="1" dirty="0">
                <a:latin typeface="+mn-lt"/>
              </a:rPr>
              <a:t>Specific privacy issue concerns</a:t>
            </a:r>
          </a:p>
        </p:txBody>
      </p:sp>
      <p:sp useBgFill="1">
        <p:nvSpPr>
          <p:cNvPr id="2" name="Content Placeholder 1">
            <a:extLst>
              <a:ext uri="{FF2B5EF4-FFF2-40B4-BE49-F238E27FC236}">
                <a16:creationId xmlns:a16="http://schemas.microsoft.com/office/drawing/2014/main" xmlns="" id="{13028857-45D3-4D76-9473-D994B45E19F9}"/>
              </a:ext>
            </a:extLst>
          </p:cNvPr>
          <p:cNvSpPr>
            <a:spLocks noGrp="1"/>
          </p:cNvSpPr>
          <p:nvPr>
            <p:ph idx="1"/>
          </p:nvPr>
        </p:nvSpPr>
        <p:spPr>
          <a:xfrm>
            <a:off x="838200" y="1277989"/>
            <a:ext cx="10515600" cy="4796632"/>
          </a:xfrm>
        </p:spPr>
        <p:txBody>
          <a:bodyPr>
            <a:noAutofit/>
          </a:bodyPr>
          <a:lstStyle/>
          <a:p>
            <a:pPr algn="just"/>
            <a:r>
              <a:rPr lang="en-US" sz="1400" dirty="0"/>
              <a:t>A decision was made this year to move this module of questions to the online omnibus methodology.</a:t>
            </a:r>
            <a:endParaRPr lang="en-NZ" sz="1400" dirty="0">
              <a:cs typeface="Arial" panose="020B0604020202020204" pitchFamily="34" charset="0"/>
            </a:endParaRPr>
          </a:p>
          <a:p>
            <a:pPr algn="just"/>
            <a:r>
              <a:rPr lang="en-NZ" sz="1400" dirty="0">
                <a:cs typeface="Arial" panose="020B0604020202020204" pitchFamily="34" charset="0"/>
              </a:rPr>
              <a:t>Among the seven data privacy issues tested, New Zealanders were most concerned about children putting information about themselves on the internet (80%), followed closely by businesses sharing personal information with other businesses (79%).</a:t>
            </a:r>
          </a:p>
          <a:p>
            <a:pPr lvl="1" algn="just"/>
            <a:r>
              <a:rPr lang="en-US" sz="1400" dirty="0">
                <a:cs typeface="Arial" panose="020B0604020202020204" pitchFamily="34" charset="0"/>
              </a:rPr>
              <a:t>This was followed by security of personal information (70% concerned).</a:t>
            </a:r>
            <a:endParaRPr lang="en-NZ" sz="1400" dirty="0">
              <a:cs typeface="Arial" panose="020B0604020202020204" pitchFamily="34" charset="0"/>
            </a:endParaRPr>
          </a:p>
          <a:p>
            <a:pPr lvl="1" algn="just">
              <a:spcBef>
                <a:spcPts val="600"/>
              </a:spcBef>
              <a:spcAft>
                <a:spcPts val="600"/>
              </a:spcAft>
            </a:pPr>
            <a:r>
              <a:rPr lang="en-NZ" sz="1400" dirty="0"/>
              <a:t>Respondents were less concerned about government (52%) and health (43%) organisations sharing personal information.</a:t>
            </a:r>
          </a:p>
          <a:p>
            <a:pPr algn="just"/>
            <a:r>
              <a:rPr lang="en-US" sz="1400" dirty="0"/>
              <a:t>Of the new privacy issues tested, over three fifths (62%) were concerned with the use of drones in residential areas. </a:t>
            </a:r>
          </a:p>
          <a:p>
            <a:pPr lvl="1" algn="just"/>
            <a:r>
              <a:rPr lang="en-US" sz="1400" dirty="0"/>
              <a:t>Just over a third (36%) were concerned about the use of CCTV by individuals  (this  privacy issue recorded the lowest level of concern in 2018).</a:t>
            </a:r>
          </a:p>
          <a:p>
            <a:pPr marL="457200" lvl="1" indent="0" algn="just">
              <a:buNone/>
            </a:pPr>
            <a:endParaRPr lang="en-US" sz="1400" b="1" dirty="0">
              <a:cs typeface="Arial" panose="020B0604020202020204" pitchFamily="34" charset="0"/>
            </a:endParaRPr>
          </a:p>
          <a:p>
            <a:pPr marL="0" indent="0" algn="just">
              <a:buNone/>
            </a:pPr>
            <a:r>
              <a:rPr lang="en-US" sz="1400" b="1" dirty="0">
                <a:cs typeface="Arial" panose="020B0604020202020204" pitchFamily="34" charset="0"/>
              </a:rPr>
              <a:t>D</a:t>
            </a:r>
            <a:r>
              <a:rPr lang="en-NZ" sz="1400" b="1" dirty="0">
                <a:cs typeface="Arial" panose="020B0604020202020204" pitchFamily="34" charset="0"/>
              </a:rPr>
              <a:t>emographics:</a:t>
            </a:r>
          </a:p>
          <a:p>
            <a:pPr algn="just"/>
            <a:r>
              <a:rPr lang="en-NZ" sz="1400" dirty="0">
                <a:cs typeface="Arial" panose="020B0604020202020204" pitchFamily="34" charset="0"/>
              </a:rPr>
              <a:t>There was an age and gender divide on the levels of concern with females and older (60 plus) respondents generally showing more concern about individual privacy. </a:t>
            </a:r>
            <a:endParaRPr lang="en-US" sz="1400" dirty="0">
              <a:cs typeface="Arial" panose="020B0604020202020204" pitchFamily="34" charset="0"/>
            </a:endParaRPr>
          </a:p>
          <a:p>
            <a:pPr algn="just"/>
            <a:r>
              <a:rPr lang="en-US" sz="1400" dirty="0">
                <a:cs typeface="Arial" panose="020B0604020202020204" pitchFamily="34" charset="0"/>
              </a:rPr>
              <a:t>Those in the Wellington/</a:t>
            </a:r>
            <a:r>
              <a:rPr lang="en-US" sz="1400" dirty="0" err="1">
                <a:cs typeface="Arial" panose="020B0604020202020204" pitchFamily="34" charset="0"/>
              </a:rPr>
              <a:t>Wairarapa</a:t>
            </a:r>
            <a:r>
              <a:rPr lang="en-US" sz="1400" dirty="0">
                <a:cs typeface="Arial" panose="020B0604020202020204" pitchFamily="34" charset="0"/>
              </a:rPr>
              <a:t> region showed less concern with government agencies sharing their personal information.</a:t>
            </a:r>
          </a:p>
          <a:p>
            <a:pPr algn="just"/>
            <a:r>
              <a:rPr lang="en-US" sz="1400" dirty="0">
                <a:cs typeface="Arial" panose="020B0604020202020204" pitchFamily="34" charset="0"/>
              </a:rPr>
              <a:t>Those with a household income under $50k were more likely to be concerned with government and health </a:t>
            </a:r>
            <a:r>
              <a:rPr lang="en-US" sz="1400" dirty="0" err="1">
                <a:cs typeface="Arial" panose="020B0604020202020204" pitchFamily="34" charset="0"/>
              </a:rPr>
              <a:t>organisations</a:t>
            </a:r>
            <a:r>
              <a:rPr lang="en-US" sz="1400" dirty="0">
                <a:cs typeface="Arial" panose="020B0604020202020204" pitchFamily="34" charset="0"/>
              </a:rPr>
              <a:t> sharing their personal information.</a:t>
            </a:r>
          </a:p>
          <a:p>
            <a:pPr algn="just"/>
            <a:endParaRPr lang="en-US" sz="1400" dirty="0">
              <a:cs typeface="Arial" panose="020B0604020202020204" pitchFamily="34" charset="0"/>
            </a:endParaRPr>
          </a:p>
          <a:p>
            <a:pPr marL="0" indent="0" algn="just">
              <a:buNone/>
            </a:pPr>
            <a:r>
              <a:rPr lang="en-US" sz="1400" b="1" dirty="0">
                <a:cs typeface="Arial" panose="020B0604020202020204" pitchFamily="34" charset="0"/>
              </a:rPr>
              <a:t>NOTE: </a:t>
            </a:r>
            <a:r>
              <a:rPr lang="en-US" sz="1400" dirty="0">
                <a:cs typeface="Arial" panose="020B0604020202020204" pitchFamily="34" charset="0"/>
              </a:rPr>
              <a:t>Results are from the UMR nation-wide online omnibus survey. Previously surveys were conducted in the UMR nation-wide telephone omnibus survey.</a:t>
            </a:r>
            <a:endParaRPr lang="en-US" sz="1400" b="1" dirty="0">
              <a:cs typeface="Arial" panose="020B0604020202020204" pitchFamily="34" charset="0"/>
            </a:endParaRPr>
          </a:p>
          <a:p>
            <a:pPr algn="just"/>
            <a:endParaRPr lang="en-US" sz="1400" dirty="0">
              <a:cs typeface="Arial" panose="020B0604020202020204" pitchFamily="34" charset="0"/>
            </a:endParaRPr>
          </a:p>
          <a:p>
            <a:pPr algn="just"/>
            <a:endParaRPr lang="en-NZ" sz="1400" dirty="0">
              <a:cs typeface="Arial" panose="020B0604020202020204" pitchFamily="34" charset="0"/>
            </a:endParaRPr>
          </a:p>
          <a:p>
            <a:pPr algn="just">
              <a:spcBef>
                <a:spcPts val="600"/>
              </a:spcBef>
            </a:pPr>
            <a:endParaRPr lang="en-US" sz="1400" dirty="0"/>
          </a:p>
        </p:txBody>
      </p:sp>
      <p:sp>
        <p:nvSpPr>
          <p:cNvPr id="5" name="Footer Placeholder 3">
            <a:extLst>
              <a:ext uri="{FF2B5EF4-FFF2-40B4-BE49-F238E27FC236}">
                <a16:creationId xmlns:a16="http://schemas.microsoft.com/office/drawing/2014/main" xmlns="" id="{8B488BC4-5A0B-4312-80B4-F2F163F6E7BD}"/>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546465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prstGeom prst="rect">
            <a:avLst/>
          </a:prstGeom>
        </p:spPr>
        <p:txBody>
          <a:bodyPr>
            <a:normAutofit/>
          </a:bodyPr>
          <a:lstStyle/>
          <a:p>
            <a:r>
              <a:rPr lang="en-NZ" b="1" dirty="0">
                <a:latin typeface="+mn-lt"/>
              </a:rPr>
              <a:t>Specific privacy issue concerns</a:t>
            </a:r>
          </a:p>
        </p:txBody>
      </p:sp>
      <p:sp useBgFill="1">
        <p:nvSpPr>
          <p:cNvPr id="2" name="Content Placeholder 1">
            <a:extLst>
              <a:ext uri="{FF2B5EF4-FFF2-40B4-BE49-F238E27FC236}">
                <a16:creationId xmlns:a16="http://schemas.microsoft.com/office/drawing/2014/main" xmlns="" id="{13028857-45D3-4D76-9473-D994B45E19F9}"/>
              </a:ext>
            </a:extLst>
          </p:cNvPr>
          <p:cNvSpPr>
            <a:spLocks noGrp="1"/>
          </p:cNvSpPr>
          <p:nvPr>
            <p:ph idx="1"/>
          </p:nvPr>
        </p:nvSpPr>
        <p:spPr>
          <a:xfrm>
            <a:off x="838200" y="1277989"/>
            <a:ext cx="10515600" cy="4796632"/>
          </a:xfrm>
        </p:spPr>
        <p:txBody>
          <a:bodyPr>
            <a:noAutofit/>
          </a:bodyPr>
          <a:lstStyle/>
          <a:p>
            <a:pPr algn="just">
              <a:spcBef>
                <a:spcPts val="600"/>
              </a:spcBef>
              <a:spcAft>
                <a:spcPts val="600"/>
              </a:spcAft>
            </a:pPr>
            <a:r>
              <a:rPr lang="en-US" sz="1400" dirty="0"/>
              <a:t>We  note that the tracking of this module is indicative only due to the change in methodology.  While there has been a downward trend in levels of concern we attribute this mainly to the change in methodology.  This may be due to respondents being m</a:t>
            </a:r>
            <a:r>
              <a:rPr lang="en-NZ" sz="1400" dirty="0"/>
              <a:t>ore online/ internet  savvy and so more at ease sharing information online and conducting transactions online.</a:t>
            </a:r>
          </a:p>
          <a:p>
            <a:pPr algn="just">
              <a:spcBef>
                <a:spcPts val="600"/>
              </a:spcBef>
              <a:spcAft>
                <a:spcPts val="600"/>
              </a:spcAft>
            </a:pPr>
            <a:endParaRPr lang="en-US" sz="1400" dirty="0"/>
          </a:p>
          <a:p>
            <a:pPr algn="just">
              <a:spcBef>
                <a:spcPts val="600"/>
              </a:spcBef>
              <a:spcAft>
                <a:spcPts val="600"/>
              </a:spcAft>
            </a:pPr>
            <a:r>
              <a:rPr lang="en-US" sz="1400" dirty="0"/>
              <a:t> The main conclusion from this tracking is that the ranking of specific privacy issues of concern to New Zealanders remains the same:</a:t>
            </a:r>
          </a:p>
          <a:p>
            <a:pPr lvl="1" algn="just">
              <a:spcBef>
                <a:spcPts val="600"/>
              </a:spcBef>
              <a:spcAft>
                <a:spcPts val="600"/>
              </a:spcAft>
              <a:buFont typeface="+mj-lt"/>
              <a:buAutoNum type="arabicPeriod"/>
            </a:pPr>
            <a:r>
              <a:rPr lang="en-US" sz="1400" dirty="0"/>
              <a:t>Information children put on the internet about themselves</a:t>
            </a:r>
          </a:p>
          <a:p>
            <a:pPr lvl="1" algn="just">
              <a:spcBef>
                <a:spcPts val="600"/>
              </a:spcBef>
              <a:spcAft>
                <a:spcPts val="600"/>
              </a:spcAft>
              <a:buFont typeface="+mj-lt"/>
              <a:buAutoNum type="arabicPeriod"/>
            </a:pPr>
            <a:r>
              <a:rPr lang="en-US" sz="1400" dirty="0"/>
              <a:t>Businesses sharing  personal information with other businesses without  permission</a:t>
            </a:r>
          </a:p>
          <a:p>
            <a:pPr lvl="1" algn="just">
              <a:spcBef>
                <a:spcPts val="600"/>
              </a:spcBef>
              <a:spcAft>
                <a:spcPts val="600"/>
              </a:spcAft>
              <a:buFont typeface="+mj-lt"/>
              <a:buAutoNum type="arabicPeriod"/>
            </a:pPr>
            <a:r>
              <a:rPr lang="en-US" sz="1400" dirty="0"/>
              <a:t>Security of personal information</a:t>
            </a:r>
          </a:p>
          <a:p>
            <a:pPr lvl="1" algn="just">
              <a:spcBef>
                <a:spcPts val="600"/>
              </a:spcBef>
              <a:spcAft>
                <a:spcPts val="600"/>
              </a:spcAft>
              <a:buFont typeface="+mj-lt"/>
              <a:buAutoNum type="arabicPeriod"/>
            </a:pPr>
            <a:r>
              <a:rPr lang="en-US" sz="1400" dirty="0"/>
              <a:t>Government agencies sharing personal information with other government agencies without permission.</a:t>
            </a:r>
          </a:p>
          <a:p>
            <a:pPr lvl="1" algn="just">
              <a:spcBef>
                <a:spcPts val="600"/>
              </a:spcBef>
              <a:spcAft>
                <a:spcPts val="600"/>
              </a:spcAft>
              <a:buFont typeface="+mj-lt"/>
              <a:buAutoNum type="arabicPeriod"/>
            </a:pPr>
            <a:r>
              <a:rPr lang="en-US" sz="1400" dirty="0"/>
              <a:t>Health </a:t>
            </a:r>
            <a:r>
              <a:rPr lang="en-US" sz="1400" dirty="0" err="1"/>
              <a:t>organisations</a:t>
            </a:r>
            <a:r>
              <a:rPr lang="en-US" sz="1400" dirty="0"/>
              <a:t> sharing information with other health </a:t>
            </a:r>
            <a:r>
              <a:rPr lang="en-US" sz="1400" dirty="0" err="1"/>
              <a:t>organisations</a:t>
            </a:r>
            <a:r>
              <a:rPr lang="en-US" sz="1400" dirty="0"/>
              <a:t> without permission.</a:t>
            </a:r>
          </a:p>
          <a:p>
            <a:pPr marL="457200" lvl="1" indent="0" algn="just">
              <a:spcBef>
                <a:spcPts val="600"/>
              </a:spcBef>
              <a:spcAft>
                <a:spcPts val="600"/>
              </a:spcAft>
              <a:buNone/>
            </a:pPr>
            <a:endParaRPr lang="en-US" sz="1400" dirty="0"/>
          </a:p>
          <a:p>
            <a:pPr marL="0" indent="0" algn="just">
              <a:buNone/>
            </a:pPr>
            <a:endParaRPr lang="en-US" sz="1400" dirty="0">
              <a:cs typeface="Arial" panose="020B0604020202020204" pitchFamily="34" charset="0"/>
            </a:endParaRPr>
          </a:p>
          <a:p>
            <a:pPr algn="just"/>
            <a:endParaRPr lang="en-NZ" sz="1400" dirty="0">
              <a:cs typeface="Arial" panose="020B0604020202020204" pitchFamily="34" charset="0"/>
            </a:endParaRPr>
          </a:p>
          <a:p>
            <a:pPr algn="just">
              <a:spcBef>
                <a:spcPts val="600"/>
              </a:spcBef>
            </a:pPr>
            <a:endParaRPr lang="en-US" sz="1400" dirty="0"/>
          </a:p>
        </p:txBody>
      </p:sp>
      <p:sp>
        <p:nvSpPr>
          <p:cNvPr id="5" name="Footer Placeholder 3">
            <a:extLst>
              <a:ext uri="{FF2B5EF4-FFF2-40B4-BE49-F238E27FC236}">
                <a16:creationId xmlns:a16="http://schemas.microsoft.com/office/drawing/2014/main" xmlns="" id="{1184E215-4216-4AE1-9D0A-21CE3D061142}"/>
              </a:ext>
            </a:extLst>
          </p:cNvPr>
          <p:cNvSpPr>
            <a:spLocks noGrp="1"/>
          </p:cNvSpPr>
          <p:nvPr>
            <p:ph type="ftr" sz="quarter" idx="3"/>
          </p:nvPr>
        </p:nvSpPr>
        <p:spPr>
          <a:xfrm>
            <a:off x="838201" y="6356350"/>
            <a:ext cx="4114800" cy="365125"/>
          </a:xfrm>
        </p:spPr>
        <p:txBody>
          <a:bodyPr/>
          <a:lstStyle/>
          <a:p>
            <a:r>
              <a:rPr lang="en-US" dirty="0">
                <a:solidFill>
                  <a:schemeClr val="bg1"/>
                </a:solidFill>
              </a:rPr>
              <a:t>FINAL</a:t>
            </a:r>
            <a:endParaRPr lang="en-US" dirty="0"/>
          </a:p>
        </p:txBody>
      </p:sp>
    </p:spTree>
    <p:extLst>
      <p:ext uri="{BB962C8B-B14F-4D97-AF65-F5344CB8AC3E}">
        <p14:creationId xmlns:p14="http://schemas.microsoft.com/office/powerpoint/2010/main" val="1773259518"/>
      </p:ext>
    </p:extLst>
  </p:cSld>
  <p:clrMapOvr>
    <a:masterClrMapping/>
  </p:clrMapOvr>
</p:sld>
</file>

<file path=ppt/theme/theme1.xml><?xml version="1.0" encoding="utf-8"?>
<a:theme xmlns:a="http://schemas.openxmlformats.org/drawingml/2006/main" name="UMR march 2017">
  <a:themeElements>
    <a:clrScheme name="Custom 5">
      <a:dk1>
        <a:srgbClr val="1179A8"/>
      </a:dk1>
      <a:lt1>
        <a:srgbClr val="FFFFFF"/>
      </a:lt1>
      <a:dk2>
        <a:srgbClr val="379CBF"/>
      </a:dk2>
      <a:lt2>
        <a:srgbClr val="E7E6E6"/>
      </a:lt2>
      <a:accent1>
        <a:srgbClr val="1179A8"/>
      </a:accent1>
      <a:accent2>
        <a:srgbClr val="FF0000"/>
      </a:accent2>
      <a:accent3>
        <a:srgbClr val="8E8F8F"/>
      </a:accent3>
      <a:accent4>
        <a:srgbClr val="F7A108"/>
      </a:accent4>
      <a:accent5>
        <a:srgbClr val="60CBE8"/>
      </a:accent5>
      <a:accent6>
        <a:srgbClr val="FF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UMR march 2017" id="{03DC17E3-650B-AA4F-8DB1-DDF5E46ACF01}" vid="{453A15CD-FE92-B046-BBEE-E78B92280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UMR march 2017</Template>
  <TotalTime>13170</TotalTime>
  <Words>2629</Words>
  <Application>Microsoft Office PowerPoint</Application>
  <PresentationFormat>Custom</PresentationFormat>
  <Paragraphs>288</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UMR march 2017</vt:lpstr>
      <vt:lpstr>Privacy concerns and sharing data</vt:lpstr>
      <vt:lpstr>Methodology</vt:lpstr>
      <vt:lpstr>Key Findings</vt:lpstr>
      <vt:lpstr>Data Privacy Concerns </vt:lpstr>
      <vt:lpstr>Overall privacy issue concerns</vt:lpstr>
      <vt:lpstr>Two thirds of New Zealanders (67%) were concerned about privacy and the protection of their personal information (similar to previous years).</vt:lpstr>
      <vt:lpstr>Over the past few years around a half of New Zealanders (55%) have become more concerned about issues of individual privacy and personal information (highest recorded since tracking began).</vt:lpstr>
      <vt:lpstr>Specific privacy issue concerns</vt:lpstr>
      <vt:lpstr>Specific privacy issue concerns</vt:lpstr>
      <vt:lpstr>High levels of concern with children and businesses sharing personal information.  Moderate levels of concern regarding security of personal information and the use of drones.</vt:lpstr>
      <vt:lpstr>Generally concern on privacy issues declined this year with concern on security of personal information on the internet declining the most. Results are indicative only.</vt:lpstr>
      <vt:lpstr>Privacy Commission </vt:lpstr>
      <vt:lpstr>Awareness of the Privacy Commission  and Privacy Act</vt:lpstr>
      <vt:lpstr>A high majority declared awareness of the commission (78%) and the act (86%).</vt:lpstr>
      <vt:lpstr>Personal data</vt:lpstr>
      <vt:lpstr>Personal data – trust, comfort and confidence in sharing</vt:lpstr>
      <vt:lpstr>Personal data – trust, comfort and confidence in sharing</vt:lpstr>
      <vt:lpstr>Two thirds of New Zealanders say they trust government organisation with their personal data but only a third (32%) trust companies.</vt:lpstr>
      <vt:lpstr>Two thirds were comfortable with sharing data with government organisations whilst only a third (30%) were comfortable with sharing data on a social media platform.</vt:lpstr>
      <vt:lpstr>Two thirds were confident their data is used, stored and secured on a government website. 18% were confident that a social media platform looks after their information.</vt:lpstr>
      <vt:lpstr>Appendix</vt:lpstr>
      <vt:lpstr>PowerPoint Presentation</vt:lpstr>
      <vt:lpstr>PowerPoint Presentation</vt:lpstr>
      <vt:lpstr>UK Full Results – Trust in government organisations and companies</vt:lpstr>
      <vt:lpstr>UK Full Results – Comfort in sharing data </vt:lpstr>
      <vt:lpstr>UK Full Results – Confidence in use, storage and security of data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Hercus</dc:creator>
  <cp:lastModifiedBy>Sam Williams</cp:lastModifiedBy>
  <cp:revision>233</cp:revision>
  <cp:lastPrinted>2018-05-01T22:35:22Z</cp:lastPrinted>
  <dcterms:created xsi:type="dcterms:W3CDTF">2017-02-06T23:52:43Z</dcterms:created>
  <dcterms:modified xsi:type="dcterms:W3CDTF">2018-05-06T20:45:22Z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A563197</vt:lpwstr>
  </property>
  <property fmtid="{D5CDD505-2E9C-101B-9397-08002B2CF9AE}" pid="4" name="Objective-Title">
    <vt:lpwstr>Privacy Commission -Mar_Apr 2018 (Final)</vt:lpwstr>
  </property>
  <property fmtid="{D5CDD505-2E9C-101B-9397-08002B2CF9AE}" pid="5" name="Objective-Comment">
    <vt:lpwstr/>
  </property>
  <property fmtid="{D5CDD505-2E9C-101B-9397-08002B2CF9AE}" pid="6" name="Objective-CreationStamp">
    <vt:filetime>2018-05-02T05:02:04Z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2018-05-02T05:02:03Z</vt:filetime>
  </property>
  <property fmtid="{D5CDD505-2E9C-101B-9397-08002B2CF9AE}" pid="10" name="Objective-ModificationStamp">
    <vt:filetime>2018-05-02T05:02:06Z</vt:filetime>
  </property>
  <property fmtid="{D5CDD505-2E9C-101B-9397-08002B2CF9AE}" pid="11" name="Objective-Owner">
    <vt:lpwstr>Annabel Fordham</vt:lpwstr>
  </property>
  <property fmtid="{D5CDD505-2E9C-101B-9397-08002B2CF9AE}" pid="12" name="Objective-Path">
    <vt:lpwstr>OPC Global Folder:File Plan:Communications:Publications:Public opinion surveys and research:UMR privacy survey 2018:Results:</vt:lpwstr>
  </property>
  <property fmtid="{D5CDD505-2E9C-101B-9397-08002B2CF9AE}" pid="13" name="Objective-Parent">
    <vt:lpwstr>Results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1</vt:r8>
  </property>
  <property fmtid="{D5CDD505-2E9C-101B-9397-08002B2CF9AE}" pid="17" name="Objective-VersionComment">
    <vt:lpwstr>First version</vt:lpwstr>
  </property>
  <property fmtid="{D5CDD505-2E9C-101B-9397-08002B2CF9AE}" pid="18" name="Objective-FileNumber">
    <vt:lpwstr>OPC/2801</vt:lpwstr>
  </property>
  <property fmtid="{D5CDD505-2E9C-101B-9397-08002B2CF9AE}" pid="19" name="Objective-Classification">
    <vt:lpwstr>[Inherited - none]</vt:lpwstr>
  </property>
  <property fmtid="{D5CDD505-2E9C-101B-9397-08002B2CF9AE}" pid="20" name="Objective-Caveats">
    <vt:lpwstr/>
  </property>
</Properties>
</file>