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4"/>
    <p:sldMasterId id="2147483697" r:id="rId5"/>
    <p:sldMasterId id="2147483713" r:id="rId6"/>
    <p:sldMasterId id="2147483665" r:id="rId7"/>
    <p:sldMasterId id="2147483693" r:id="rId8"/>
  </p:sldMasterIdLst>
  <p:notesMasterIdLst>
    <p:notesMasterId r:id="rId81"/>
  </p:notesMasterIdLst>
  <p:sldIdLst>
    <p:sldId id="312" r:id="rId9"/>
    <p:sldId id="318" r:id="rId10"/>
    <p:sldId id="386" r:id="rId11"/>
    <p:sldId id="300" r:id="rId12"/>
    <p:sldId id="317" r:id="rId13"/>
    <p:sldId id="296" r:id="rId14"/>
    <p:sldId id="303"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6" r:id="rId28"/>
    <p:sldId id="331" r:id="rId29"/>
    <p:sldId id="332" r:id="rId30"/>
    <p:sldId id="335" r:id="rId31"/>
    <p:sldId id="337" r:id="rId32"/>
    <p:sldId id="338" r:id="rId33"/>
    <p:sldId id="339" r:id="rId34"/>
    <p:sldId id="340" r:id="rId35"/>
    <p:sldId id="341" r:id="rId36"/>
    <p:sldId id="334" r:id="rId37"/>
    <p:sldId id="342" r:id="rId38"/>
    <p:sldId id="378"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0" r:id="rId56"/>
    <p:sldId id="361" r:id="rId57"/>
    <p:sldId id="362" r:id="rId58"/>
    <p:sldId id="364" r:id="rId59"/>
    <p:sldId id="366" r:id="rId60"/>
    <p:sldId id="367" r:id="rId61"/>
    <p:sldId id="368" r:id="rId62"/>
    <p:sldId id="370" r:id="rId63"/>
    <p:sldId id="369" r:id="rId64"/>
    <p:sldId id="387" r:id="rId65"/>
    <p:sldId id="371" r:id="rId66"/>
    <p:sldId id="372" r:id="rId67"/>
    <p:sldId id="373" r:id="rId68"/>
    <p:sldId id="374" r:id="rId69"/>
    <p:sldId id="375" r:id="rId70"/>
    <p:sldId id="376" r:id="rId71"/>
    <p:sldId id="377" r:id="rId72"/>
    <p:sldId id="379" r:id="rId73"/>
    <p:sldId id="380" r:id="rId74"/>
    <p:sldId id="381" r:id="rId75"/>
    <p:sldId id="382" r:id="rId76"/>
    <p:sldId id="383" r:id="rId77"/>
    <p:sldId id="385" r:id="rId78"/>
    <p:sldId id="384" r:id="rId79"/>
    <p:sldId id="316" r:id="rId80"/>
  </p:sldIdLst>
  <p:sldSz cx="24382413" cy="13716000"/>
  <p:notesSz cx="20104100" cy="11309350"/>
  <p:defaultTextStyle>
    <a:defPPr>
      <a:defRPr kern="0"/>
    </a:defPPr>
  </p:defaultTextStyle>
  <p:extLst>
    <p:ext uri="{521415D9-36F7-43E2-AB2F-B90AF26B5E84}">
      <p14:sectionLst xmlns:p14="http://schemas.microsoft.com/office/powerpoint/2010/main">
        <p14:section name="Title Slide Options, Please use ONE" id="{AB061690-177E-AD41-AB16-95D85F672C19}">
          <p14:sldIdLst>
            <p14:sldId id="312"/>
            <p14:sldId id="318"/>
            <p14:sldId id="386"/>
            <p14:sldId id="300"/>
            <p14:sldId id="317"/>
            <p14:sldId id="296"/>
            <p14:sldId id="303"/>
            <p14:sldId id="319"/>
            <p14:sldId id="320"/>
            <p14:sldId id="321"/>
            <p14:sldId id="322"/>
            <p14:sldId id="323"/>
            <p14:sldId id="324"/>
            <p14:sldId id="325"/>
            <p14:sldId id="326"/>
            <p14:sldId id="327"/>
            <p14:sldId id="328"/>
            <p14:sldId id="329"/>
            <p14:sldId id="330"/>
            <p14:sldId id="336"/>
            <p14:sldId id="331"/>
            <p14:sldId id="332"/>
            <p14:sldId id="335"/>
            <p14:sldId id="337"/>
            <p14:sldId id="338"/>
            <p14:sldId id="339"/>
            <p14:sldId id="340"/>
            <p14:sldId id="341"/>
            <p14:sldId id="334"/>
            <p14:sldId id="342"/>
            <p14:sldId id="378"/>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4"/>
            <p14:sldId id="366"/>
            <p14:sldId id="367"/>
            <p14:sldId id="368"/>
            <p14:sldId id="370"/>
            <p14:sldId id="369"/>
            <p14:sldId id="387"/>
            <p14:sldId id="371"/>
            <p14:sldId id="372"/>
            <p14:sldId id="373"/>
            <p14:sldId id="374"/>
            <p14:sldId id="375"/>
            <p14:sldId id="376"/>
            <p14:sldId id="377"/>
            <p14:sldId id="379"/>
            <p14:sldId id="380"/>
            <p14:sldId id="381"/>
            <p14:sldId id="382"/>
            <p14:sldId id="383"/>
            <p14:sldId id="385"/>
            <p14:sldId id="384"/>
            <p14:sldId id="316"/>
          </p14:sldIdLst>
        </p14:section>
      </p14:sectionLst>
    </p:ext>
    <p:ext uri="{EFAFB233-063F-42B5-8137-9DF3F51BA10A}">
      <p15:sldGuideLst xmlns:p15="http://schemas.microsoft.com/office/powerpoint/2012/main">
        <p15:guide id="1" orient="horz" pos="2619" userDrawn="1">
          <p15:clr>
            <a:srgbClr val="A4A3A4"/>
          </p15:clr>
        </p15:guide>
        <p15:guide id="2" pos="26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016"/>
    <a:srgbClr val="E4A025"/>
    <a:srgbClr val="00797B"/>
    <a:srgbClr val="FFDF4F"/>
    <a:srgbClr val="FFCB05"/>
    <a:srgbClr val="F2EEE6"/>
    <a:srgbClr val="9D98A3"/>
    <a:srgbClr val="6FC7B6"/>
    <a:srgbClr val="32BCAD"/>
    <a:srgbClr val="E6A7C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813"/>
  </p:normalViewPr>
  <p:slideViewPr>
    <p:cSldViewPr>
      <p:cViewPr varScale="1">
        <p:scale>
          <a:sx n="54" d="100"/>
          <a:sy n="54" d="100"/>
        </p:scale>
        <p:origin x="732" y="78"/>
      </p:cViewPr>
      <p:guideLst>
        <p:guide orient="horz" pos="2619"/>
        <p:guide pos="264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5830357-E05F-744D-8B73-4BB8B053F2FB}" type="datetimeFigureOut">
              <a:rPr lang="en-US" smtClean="0"/>
              <a:t>2/11/2025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59B167C-B1FA-A343-B9A6-BDCEC7F03BE6}" type="slidenum">
              <a:rPr lang="en-US" smtClean="0"/>
              <a:t>‹#›</a:t>
            </a:fld>
            <a:endParaRPr lang="en-US"/>
          </a:p>
        </p:txBody>
      </p:sp>
    </p:spTree>
    <p:extLst>
      <p:ext uri="{BB962C8B-B14F-4D97-AF65-F5344CB8AC3E}">
        <p14:creationId xmlns:p14="http://schemas.microsoft.com/office/powerpoint/2010/main" val="4294050543"/>
      </p:ext>
    </p:extLst>
  </p:cSld>
  <p:clrMap bg1="lt1" tx1="dk1" bg2="lt2" tx2="dk2" accent1="accent1" accent2="accent2" accent3="accent3" accent4="accent4" accent5="accent5" accent6="accent6" hlink="hlink" folHlink="folHlink"/>
  <p:notesStyle>
    <a:lvl1pPr marL="0" algn="l" defTabSz="1108984" rtl="0" eaLnBrk="1" latinLnBrk="0" hangingPunct="1">
      <a:defRPr sz="1455" kern="1200">
        <a:solidFill>
          <a:schemeClr val="tx1"/>
        </a:solidFill>
        <a:latin typeface="+mn-lt"/>
        <a:ea typeface="+mn-ea"/>
        <a:cs typeface="+mn-cs"/>
      </a:defRPr>
    </a:lvl1pPr>
    <a:lvl2pPr marL="554492" algn="l" defTabSz="1108984" rtl="0" eaLnBrk="1" latinLnBrk="0" hangingPunct="1">
      <a:defRPr sz="1455" kern="1200">
        <a:solidFill>
          <a:schemeClr val="tx1"/>
        </a:solidFill>
        <a:latin typeface="+mn-lt"/>
        <a:ea typeface="+mn-ea"/>
        <a:cs typeface="+mn-cs"/>
      </a:defRPr>
    </a:lvl2pPr>
    <a:lvl3pPr marL="1108984" algn="l" defTabSz="1108984" rtl="0" eaLnBrk="1" latinLnBrk="0" hangingPunct="1">
      <a:defRPr sz="1455" kern="1200">
        <a:solidFill>
          <a:schemeClr val="tx1"/>
        </a:solidFill>
        <a:latin typeface="+mn-lt"/>
        <a:ea typeface="+mn-ea"/>
        <a:cs typeface="+mn-cs"/>
      </a:defRPr>
    </a:lvl3pPr>
    <a:lvl4pPr marL="1663476" algn="l" defTabSz="1108984" rtl="0" eaLnBrk="1" latinLnBrk="0" hangingPunct="1">
      <a:defRPr sz="1455" kern="1200">
        <a:solidFill>
          <a:schemeClr val="tx1"/>
        </a:solidFill>
        <a:latin typeface="+mn-lt"/>
        <a:ea typeface="+mn-ea"/>
        <a:cs typeface="+mn-cs"/>
      </a:defRPr>
    </a:lvl4pPr>
    <a:lvl5pPr marL="2217969" algn="l" defTabSz="1108984" rtl="0" eaLnBrk="1" latinLnBrk="0" hangingPunct="1">
      <a:defRPr sz="1455" kern="1200">
        <a:solidFill>
          <a:schemeClr val="tx1"/>
        </a:solidFill>
        <a:latin typeface="+mn-lt"/>
        <a:ea typeface="+mn-ea"/>
        <a:cs typeface="+mn-cs"/>
      </a:defRPr>
    </a:lvl5pPr>
    <a:lvl6pPr marL="2772461" algn="l" defTabSz="1108984" rtl="0" eaLnBrk="1" latinLnBrk="0" hangingPunct="1">
      <a:defRPr sz="1455" kern="1200">
        <a:solidFill>
          <a:schemeClr val="tx1"/>
        </a:solidFill>
        <a:latin typeface="+mn-lt"/>
        <a:ea typeface="+mn-ea"/>
        <a:cs typeface="+mn-cs"/>
      </a:defRPr>
    </a:lvl6pPr>
    <a:lvl7pPr marL="3326953" algn="l" defTabSz="1108984" rtl="0" eaLnBrk="1" latinLnBrk="0" hangingPunct="1">
      <a:defRPr sz="1455" kern="1200">
        <a:solidFill>
          <a:schemeClr val="tx1"/>
        </a:solidFill>
        <a:latin typeface="+mn-lt"/>
        <a:ea typeface="+mn-ea"/>
        <a:cs typeface="+mn-cs"/>
      </a:defRPr>
    </a:lvl7pPr>
    <a:lvl8pPr marL="3881445" algn="l" defTabSz="1108984" rtl="0" eaLnBrk="1" latinLnBrk="0" hangingPunct="1">
      <a:defRPr sz="1455" kern="1200">
        <a:solidFill>
          <a:schemeClr val="tx1"/>
        </a:solidFill>
        <a:latin typeface="+mn-lt"/>
        <a:ea typeface="+mn-ea"/>
        <a:cs typeface="+mn-cs"/>
      </a:defRPr>
    </a:lvl8pPr>
    <a:lvl9pPr marL="4435937" algn="l" defTabSz="1108984" rtl="0" eaLnBrk="1" latinLnBrk="0" hangingPunct="1">
      <a:defRPr sz="145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59B167C-B1FA-A343-B9A6-BDCEC7F03BE6}" type="slidenum">
              <a:rPr lang="en-US" smtClean="0"/>
              <a:t>7</a:t>
            </a:fld>
            <a:endParaRPr lang="en-US"/>
          </a:p>
        </p:txBody>
      </p:sp>
    </p:spTree>
    <p:extLst>
      <p:ext uri="{BB962C8B-B14F-4D97-AF65-F5344CB8AC3E}">
        <p14:creationId xmlns:p14="http://schemas.microsoft.com/office/powerpoint/2010/main" val="2320202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7E71-53FF-E98A-6C14-7757C9B72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459C8-CFBA-F728-7AFE-B175B4D1A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F1E58-6A33-1DED-0C4E-233A78FFB2CF}"/>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3DAB1379-0B52-2B8E-2183-8BC26F3200B7}"/>
              </a:ext>
            </a:extLst>
          </p:cNvPr>
          <p:cNvSpPr>
            <a:spLocks noGrp="1"/>
          </p:cNvSpPr>
          <p:nvPr>
            <p:ph type="sldNum" sz="quarter" idx="5"/>
          </p:nvPr>
        </p:nvSpPr>
        <p:spPr/>
        <p:txBody>
          <a:bodyPr/>
          <a:lstStyle/>
          <a:p>
            <a:fld id="{459B167C-B1FA-A343-B9A6-BDCEC7F03BE6}" type="slidenum">
              <a:rPr lang="en-US" smtClean="0"/>
              <a:t>59</a:t>
            </a:fld>
            <a:endParaRPr lang="en-US"/>
          </a:p>
        </p:txBody>
      </p:sp>
    </p:spTree>
    <p:extLst>
      <p:ext uri="{BB962C8B-B14F-4D97-AF65-F5344CB8AC3E}">
        <p14:creationId xmlns:p14="http://schemas.microsoft.com/office/powerpoint/2010/main" val="21760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84D9C-A393-8173-729C-8CEAEE02B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C1D3A-C0E0-5293-DD9F-3FB8D058D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74C0C-154A-470A-F798-0BE9FD3DAA0E}"/>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4781E890-F983-90A8-4759-18301C144F39}"/>
              </a:ext>
            </a:extLst>
          </p:cNvPr>
          <p:cNvSpPr>
            <a:spLocks noGrp="1"/>
          </p:cNvSpPr>
          <p:nvPr>
            <p:ph type="sldNum" sz="quarter" idx="5"/>
          </p:nvPr>
        </p:nvSpPr>
        <p:spPr/>
        <p:txBody>
          <a:bodyPr/>
          <a:lstStyle/>
          <a:p>
            <a:fld id="{459B167C-B1FA-A343-B9A6-BDCEC7F03BE6}" type="slidenum">
              <a:rPr lang="en-US" smtClean="0"/>
              <a:t>64</a:t>
            </a:fld>
            <a:endParaRPr lang="en-US"/>
          </a:p>
        </p:txBody>
      </p:sp>
    </p:spTree>
    <p:extLst>
      <p:ext uri="{BB962C8B-B14F-4D97-AF65-F5344CB8AC3E}">
        <p14:creationId xmlns:p14="http://schemas.microsoft.com/office/powerpoint/2010/main" val="368077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FC28C-BAC5-06D0-FF69-504F11312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301AB-396A-25A3-90A2-2A44A1EAB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60D10-118C-AF9C-7A18-02A0C4BFA0BB}"/>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42AD26E5-F6A6-A210-B619-C83F6F69D042}"/>
              </a:ext>
            </a:extLst>
          </p:cNvPr>
          <p:cNvSpPr>
            <a:spLocks noGrp="1"/>
          </p:cNvSpPr>
          <p:nvPr>
            <p:ph type="sldNum" sz="quarter" idx="5"/>
          </p:nvPr>
        </p:nvSpPr>
        <p:spPr/>
        <p:txBody>
          <a:bodyPr/>
          <a:lstStyle/>
          <a:p>
            <a:fld id="{459B167C-B1FA-A343-B9A6-BDCEC7F03BE6}" type="slidenum">
              <a:rPr lang="en-US" smtClean="0"/>
              <a:t>11</a:t>
            </a:fld>
            <a:endParaRPr lang="en-US"/>
          </a:p>
        </p:txBody>
      </p:sp>
    </p:spTree>
    <p:extLst>
      <p:ext uri="{BB962C8B-B14F-4D97-AF65-F5344CB8AC3E}">
        <p14:creationId xmlns:p14="http://schemas.microsoft.com/office/powerpoint/2010/main" val="102993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5EE-D6B5-017A-BE8B-D19BB742F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EB11F-564E-A0E3-BA00-7044E93AC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C0B23-BFF6-84E3-D1A1-C5EC350A8F6B}"/>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57599335-1E20-BBB2-82F4-29C6DAE66AF5}"/>
              </a:ext>
            </a:extLst>
          </p:cNvPr>
          <p:cNvSpPr>
            <a:spLocks noGrp="1"/>
          </p:cNvSpPr>
          <p:nvPr>
            <p:ph type="sldNum" sz="quarter" idx="5"/>
          </p:nvPr>
        </p:nvSpPr>
        <p:spPr/>
        <p:txBody>
          <a:bodyPr/>
          <a:lstStyle/>
          <a:p>
            <a:fld id="{459B167C-B1FA-A343-B9A6-BDCEC7F03BE6}" type="slidenum">
              <a:rPr lang="en-US" smtClean="0"/>
              <a:t>18</a:t>
            </a:fld>
            <a:endParaRPr lang="en-US"/>
          </a:p>
        </p:txBody>
      </p:sp>
    </p:spTree>
    <p:extLst>
      <p:ext uri="{BB962C8B-B14F-4D97-AF65-F5344CB8AC3E}">
        <p14:creationId xmlns:p14="http://schemas.microsoft.com/office/powerpoint/2010/main" val="256962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641F7-A16F-FE7D-37AE-25B4931C2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80E22-F582-A6CC-75A2-858C468B3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A20A6-485F-2F5F-A11A-07C1B4FBADBE}"/>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36417C87-A849-A2F4-6ECE-358AB5768A19}"/>
              </a:ext>
            </a:extLst>
          </p:cNvPr>
          <p:cNvSpPr>
            <a:spLocks noGrp="1"/>
          </p:cNvSpPr>
          <p:nvPr>
            <p:ph type="sldNum" sz="quarter" idx="5"/>
          </p:nvPr>
        </p:nvSpPr>
        <p:spPr/>
        <p:txBody>
          <a:bodyPr/>
          <a:lstStyle/>
          <a:p>
            <a:fld id="{459B167C-B1FA-A343-B9A6-BDCEC7F03BE6}" type="slidenum">
              <a:rPr lang="en-US" smtClean="0"/>
              <a:t>23</a:t>
            </a:fld>
            <a:endParaRPr lang="en-US"/>
          </a:p>
        </p:txBody>
      </p:sp>
    </p:spTree>
    <p:extLst>
      <p:ext uri="{BB962C8B-B14F-4D97-AF65-F5344CB8AC3E}">
        <p14:creationId xmlns:p14="http://schemas.microsoft.com/office/powerpoint/2010/main" val="157024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E5E2-6F36-D555-B22B-1344478EC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99DA5-6CAA-32B6-6D56-60A4E8BF8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49B58-ED4B-56E0-1CD5-92ED2E6F0DAE}"/>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918ABFBB-46E7-C9C4-67B5-C0CA427A2EE2}"/>
              </a:ext>
            </a:extLst>
          </p:cNvPr>
          <p:cNvSpPr>
            <a:spLocks noGrp="1"/>
          </p:cNvSpPr>
          <p:nvPr>
            <p:ph type="sldNum" sz="quarter" idx="5"/>
          </p:nvPr>
        </p:nvSpPr>
        <p:spPr/>
        <p:txBody>
          <a:bodyPr/>
          <a:lstStyle/>
          <a:p>
            <a:fld id="{459B167C-B1FA-A343-B9A6-BDCEC7F03BE6}" type="slidenum">
              <a:rPr lang="en-US" smtClean="0"/>
              <a:t>29</a:t>
            </a:fld>
            <a:endParaRPr lang="en-US"/>
          </a:p>
        </p:txBody>
      </p:sp>
    </p:spTree>
    <p:extLst>
      <p:ext uri="{BB962C8B-B14F-4D97-AF65-F5344CB8AC3E}">
        <p14:creationId xmlns:p14="http://schemas.microsoft.com/office/powerpoint/2010/main" val="287635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A7B8-02E0-A0C3-D054-7E711BCE9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30C57-644B-2912-6598-916C995F1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54D45-7CF7-A9EE-C169-7FEAA14709B8}"/>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FDBFF505-A861-3C93-E2E5-E39B89081EEF}"/>
              </a:ext>
            </a:extLst>
          </p:cNvPr>
          <p:cNvSpPr>
            <a:spLocks noGrp="1"/>
          </p:cNvSpPr>
          <p:nvPr>
            <p:ph type="sldNum" sz="quarter" idx="5"/>
          </p:nvPr>
        </p:nvSpPr>
        <p:spPr/>
        <p:txBody>
          <a:bodyPr/>
          <a:lstStyle/>
          <a:p>
            <a:fld id="{459B167C-B1FA-A343-B9A6-BDCEC7F03BE6}" type="slidenum">
              <a:rPr lang="en-US" smtClean="0"/>
              <a:t>32</a:t>
            </a:fld>
            <a:endParaRPr lang="en-US"/>
          </a:p>
        </p:txBody>
      </p:sp>
    </p:spTree>
    <p:extLst>
      <p:ext uri="{BB962C8B-B14F-4D97-AF65-F5344CB8AC3E}">
        <p14:creationId xmlns:p14="http://schemas.microsoft.com/office/powerpoint/2010/main" val="341810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4DBA-B7BF-F920-444E-DC8FDD3E9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051D6-6F7C-89ED-1175-D2CCBCF41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481DA-B017-9641-1D12-D6CF211CF1FC}"/>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693B31BA-07B0-47C1-B10D-DE74D4503417}"/>
              </a:ext>
            </a:extLst>
          </p:cNvPr>
          <p:cNvSpPr>
            <a:spLocks noGrp="1"/>
          </p:cNvSpPr>
          <p:nvPr>
            <p:ph type="sldNum" sz="quarter" idx="5"/>
          </p:nvPr>
        </p:nvSpPr>
        <p:spPr/>
        <p:txBody>
          <a:bodyPr/>
          <a:lstStyle/>
          <a:p>
            <a:fld id="{459B167C-B1FA-A343-B9A6-BDCEC7F03BE6}" type="slidenum">
              <a:rPr lang="en-US" smtClean="0"/>
              <a:t>40</a:t>
            </a:fld>
            <a:endParaRPr lang="en-US"/>
          </a:p>
        </p:txBody>
      </p:sp>
    </p:spTree>
    <p:extLst>
      <p:ext uri="{BB962C8B-B14F-4D97-AF65-F5344CB8AC3E}">
        <p14:creationId xmlns:p14="http://schemas.microsoft.com/office/powerpoint/2010/main" val="87997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6F7A1-381A-E54C-056F-819FA7C6F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DF46A-8CCD-C5F4-7D73-7764E2C61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B2816-EBEA-46A8-1949-0AB49C275944}"/>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6B9F55D9-8ADB-027E-13DF-9E99EF16D57E}"/>
              </a:ext>
            </a:extLst>
          </p:cNvPr>
          <p:cNvSpPr>
            <a:spLocks noGrp="1"/>
          </p:cNvSpPr>
          <p:nvPr>
            <p:ph type="sldNum" sz="quarter" idx="5"/>
          </p:nvPr>
        </p:nvSpPr>
        <p:spPr/>
        <p:txBody>
          <a:bodyPr/>
          <a:lstStyle/>
          <a:p>
            <a:fld id="{459B167C-B1FA-A343-B9A6-BDCEC7F03BE6}" type="slidenum">
              <a:rPr lang="en-US" smtClean="0"/>
              <a:t>49</a:t>
            </a:fld>
            <a:endParaRPr lang="en-US"/>
          </a:p>
        </p:txBody>
      </p:sp>
    </p:spTree>
    <p:extLst>
      <p:ext uri="{BB962C8B-B14F-4D97-AF65-F5344CB8AC3E}">
        <p14:creationId xmlns:p14="http://schemas.microsoft.com/office/powerpoint/2010/main" val="1658327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A78E-8386-182B-6FE0-8ECEB91B5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8AE12-C187-4709-AC74-9B9CF2B07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AC5EA-B294-4B86-07A6-B4799D11EFD3}"/>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6793C9EC-F8C0-A1B9-2289-22718D032D99}"/>
              </a:ext>
            </a:extLst>
          </p:cNvPr>
          <p:cNvSpPr>
            <a:spLocks noGrp="1"/>
          </p:cNvSpPr>
          <p:nvPr>
            <p:ph type="sldNum" sz="quarter" idx="5"/>
          </p:nvPr>
        </p:nvSpPr>
        <p:spPr/>
        <p:txBody>
          <a:bodyPr/>
          <a:lstStyle/>
          <a:p>
            <a:fld id="{459B167C-B1FA-A343-B9A6-BDCEC7F03BE6}" type="slidenum">
              <a:rPr lang="en-US" smtClean="0"/>
              <a:t>54</a:t>
            </a:fld>
            <a:endParaRPr lang="en-US"/>
          </a:p>
        </p:txBody>
      </p:sp>
    </p:spTree>
    <p:extLst>
      <p:ext uri="{BB962C8B-B14F-4D97-AF65-F5344CB8AC3E}">
        <p14:creationId xmlns:p14="http://schemas.microsoft.com/office/powerpoint/2010/main" val="4239318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custom photo">
    <p:bg>
      <p:bgPr>
        <a:solidFill>
          <a:schemeClr val="bg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CCA6CEBE-00ED-3486-9A91-CCEF578D51B1}"/>
              </a:ext>
            </a:extLst>
          </p:cNvPr>
          <p:cNvSpPr>
            <a:spLocks noGrp="1"/>
          </p:cNvSpPr>
          <p:nvPr>
            <p:ph type="body" sz="quarter" idx="28" hasCustomPrompt="1"/>
          </p:nvPr>
        </p:nvSpPr>
        <p:spPr>
          <a:xfrm>
            <a:off x="1389062" y="3067908"/>
            <a:ext cx="7201663" cy="5130684"/>
          </a:xfrm>
          <a:prstGeom prst="rect">
            <a:avLst/>
          </a:prstGeom>
        </p:spPr>
        <p:txBody>
          <a:bodyPr anchor="b">
            <a:noAutofit/>
          </a:bodyPr>
          <a:lstStyle>
            <a:lvl1pPr marL="0" indent="0">
              <a:lnSpc>
                <a:spcPts val="10000"/>
              </a:lnSpc>
              <a:buFontTx/>
              <a:buNone/>
              <a:defRPr sz="100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Title of presentation to go here</a:t>
            </a:r>
          </a:p>
        </p:txBody>
      </p:sp>
      <p:sp>
        <p:nvSpPr>
          <p:cNvPr id="11" name="Text Placeholder 31">
            <a:extLst>
              <a:ext uri="{FF2B5EF4-FFF2-40B4-BE49-F238E27FC236}">
                <a16:creationId xmlns:a16="http://schemas.microsoft.com/office/drawing/2014/main" id="{1894309B-D857-5A61-1355-C990FBEFABB9}"/>
              </a:ext>
            </a:extLst>
          </p:cNvPr>
          <p:cNvSpPr>
            <a:spLocks noGrp="1"/>
          </p:cNvSpPr>
          <p:nvPr>
            <p:ph type="body" sz="quarter" idx="29" hasCustomPrompt="1"/>
          </p:nvPr>
        </p:nvSpPr>
        <p:spPr>
          <a:xfrm>
            <a:off x="1389062" y="8864158"/>
            <a:ext cx="7201663" cy="1684391"/>
          </a:xfrm>
          <a:prstGeom prst="rect">
            <a:avLst/>
          </a:prstGeom>
        </p:spPr>
        <p:txBody>
          <a:bodyPr anchor="t">
            <a:noAutofit/>
          </a:bodyPr>
          <a:lstStyle>
            <a:lvl1pPr marL="0" indent="0">
              <a:lnSpc>
                <a:spcPct val="100000"/>
              </a:lnSpc>
              <a:buFontTx/>
              <a:buNone/>
              <a:defRPr sz="40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Subtitle can go here if needed, can be date, audience, etc.</a:t>
            </a:r>
          </a:p>
        </p:txBody>
      </p:sp>
      <p:sp>
        <p:nvSpPr>
          <p:cNvPr id="42" name="Footer Placeholder 41">
            <a:extLst>
              <a:ext uri="{FF2B5EF4-FFF2-40B4-BE49-F238E27FC236}">
                <a16:creationId xmlns:a16="http://schemas.microsoft.com/office/drawing/2014/main" id="{C70AE8BB-E199-C807-FFDE-7755FCF6B2B3}"/>
              </a:ext>
            </a:extLst>
          </p:cNvPr>
          <p:cNvSpPr>
            <a:spLocks noGrp="1"/>
          </p:cNvSpPr>
          <p:nvPr>
            <p:ph type="ftr" sz="quarter" idx="31"/>
          </p:nvPr>
        </p:nvSpPr>
        <p:spPr>
          <a:xfrm>
            <a:off x="8077200" y="-1153068"/>
            <a:ext cx="8228013" cy="730250"/>
          </a:xfrm>
          <a:prstGeom prst="rect">
            <a:avLst/>
          </a:prstGeom>
        </p:spPr>
        <p:txBody>
          <a:bodyPr/>
          <a:lstStyle/>
          <a:p>
            <a:r>
              <a:rPr lang="en-US" dirty="0"/>
              <a:t>INSERT TITLE OF DOCUMENT HERE</a:t>
            </a:r>
          </a:p>
        </p:txBody>
      </p:sp>
      <p:sp>
        <p:nvSpPr>
          <p:cNvPr id="2" name="Text Placeholder 31">
            <a:extLst>
              <a:ext uri="{FF2B5EF4-FFF2-40B4-BE49-F238E27FC236}">
                <a16:creationId xmlns:a16="http://schemas.microsoft.com/office/drawing/2014/main" id="{B78667CC-2A01-8627-A1A6-98370B482CAB}"/>
              </a:ext>
            </a:extLst>
          </p:cNvPr>
          <p:cNvSpPr>
            <a:spLocks noGrp="1"/>
          </p:cNvSpPr>
          <p:nvPr>
            <p:ph type="body" sz="quarter" idx="32" hasCustomPrompt="1"/>
          </p:nvPr>
        </p:nvSpPr>
        <p:spPr>
          <a:xfrm>
            <a:off x="1389062" y="10997229"/>
            <a:ext cx="7201663" cy="433772"/>
          </a:xfrm>
          <a:prstGeom prst="rect">
            <a:avLst/>
          </a:prstGeom>
        </p:spPr>
        <p:txBody>
          <a:bodyPr anchor="t">
            <a:noAutofit/>
          </a:bodyPr>
          <a:lstStyle>
            <a:lvl1pPr marL="0" indent="0">
              <a:lnSpc>
                <a:spcPct val="100000"/>
              </a:lnSpc>
              <a:buFontTx/>
              <a:buNone/>
              <a:defRPr sz="24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Date</a:t>
            </a:r>
          </a:p>
        </p:txBody>
      </p:sp>
      <p:sp>
        <p:nvSpPr>
          <p:cNvPr id="6" name="Picture Placeholder 5">
            <a:extLst>
              <a:ext uri="{FF2B5EF4-FFF2-40B4-BE49-F238E27FC236}">
                <a16:creationId xmlns:a16="http://schemas.microsoft.com/office/drawing/2014/main" id="{304A735C-50CC-F5FC-CE10-D1D224776D9C}"/>
              </a:ext>
            </a:extLst>
          </p:cNvPr>
          <p:cNvSpPr>
            <a:spLocks noGrp="1"/>
          </p:cNvSpPr>
          <p:nvPr>
            <p:ph type="pic" sz="quarter" idx="33"/>
          </p:nvPr>
        </p:nvSpPr>
        <p:spPr>
          <a:xfrm>
            <a:off x="10030967" y="1"/>
            <a:ext cx="14351446" cy="13715999"/>
          </a:xfrm>
          <a:solidFill>
            <a:schemeClr val="accent2"/>
          </a:solidFill>
        </p:spPr>
        <p:txBody>
          <a:bodyPr anchor="ctr"/>
          <a:lstStyle>
            <a:lvl1pPr marL="0" indent="0" algn="ctr">
              <a:buNone/>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489BF0F4-01AC-6904-E745-452D6CD24193}"/>
              </a:ext>
            </a:extLst>
          </p:cNvPr>
          <p:cNvPicPr>
            <a:picLocks noChangeAspect="1"/>
          </p:cNvPicPr>
          <p:nvPr userDrawn="1"/>
        </p:nvPicPr>
        <p:blipFill>
          <a:blip r:embed="rId2"/>
          <a:stretch>
            <a:fillRect/>
          </a:stretch>
        </p:blipFill>
        <p:spPr>
          <a:xfrm>
            <a:off x="1375195" y="8345168"/>
            <a:ext cx="7201663" cy="240055"/>
          </a:xfrm>
          <a:prstGeom prst="rect">
            <a:avLst/>
          </a:prstGeom>
        </p:spPr>
      </p:pic>
      <p:pic>
        <p:nvPicPr>
          <p:cNvPr id="14" name="Picture 13">
            <a:extLst>
              <a:ext uri="{FF2B5EF4-FFF2-40B4-BE49-F238E27FC236}">
                <a16:creationId xmlns:a16="http://schemas.microsoft.com/office/drawing/2014/main" id="{80E1C673-C679-1FDA-44D5-7F212239987D}"/>
              </a:ext>
            </a:extLst>
          </p:cNvPr>
          <p:cNvPicPr>
            <a:picLocks noChangeAspect="1"/>
          </p:cNvPicPr>
          <p:nvPr userDrawn="1"/>
        </p:nvPicPr>
        <p:blipFill>
          <a:blip r:embed="rId3"/>
          <a:stretch>
            <a:fillRect/>
          </a:stretch>
        </p:blipFill>
        <p:spPr>
          <a:xfrm>
            <a:off x="1391717" y="1105734"/>
            <a:ext cx="4356100" cy="927100"/>
          </a:xfrm>
          <a:prstGeom prst="rect">
            <a:avLst/>
          </a:prstGeom>
        </p:spPr>
      </p:pic>
    </p:spTree>
    <p:extLst>
      <p:ext uri="{BB962C8B-B14F-4D97-AF65-F5344CB8AC3E}">
        <p14:creationId xmlns:p14="http://schemas.microsoft.com/office/powerpoint/2010/main" val="10426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ng-form tex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400C8-80F3-CF4D-6653-45F6A36571FA}"/>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10" name="Text Placeholder 31">
            <a:extLst>
              <a:ext uri="{FF2B5EF4-FFF2-40B4-BE49-F238E27FC236}">
                <a16:creationId xmlns:a16="http://schemas.microsoft.com/office/drawing/2014/main" id="{A2ADF097-1196-A17E-E199-5A0E13619F46}"/>
              </a:ext>
            </a:extLst>
          </p:cNvPr>
          <p:cNvSpPr>
            <a:spLocks noGrp="1"/>
          </p:cNvSpPr>
          <p:nvPr>
            <p:ph type="body" sz="quarter" idx="28" hasCustomPrompt="1"/>
          </p:nvPr>
        </p:nvSpPr>
        <p:spPr>
          <a:xfrm>
            <a:off x="1418068" y="2033464"/>
            <a:ext cx="17974098"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1" name="Text Placeholder 31">
            <a:extLst>
              <a:ext uri="{FF2B5EF4-FFF2-40B4-BE49-F238E27FC236}">
                <a16:creationId xmlns:a16="http://schemas.microsoft.com/office/drawing/2014/main" id="{D6E4B554-D47E-AC16-AF7D-DE863EF8064E}"/>
              </a:ext>
            </a:extLst>
          </p:cNvPr>
          <p:cNvSpPr>
            <a:spLocks noGrp="1"/>
          </p:cNvSpPr>
          <p:nvPr>
            <p:ph type="body" sz="quarter" idx="29" hasCustomPrompt="1"/>
          </p:nvPr>
        </p:nvSpPr>
        <p:spPr>
          <a:xfrm>
            <a:off x="1418068" y="5236475"/>
            <a:ext cx="17974097" cy="6918089"/>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7" name="Date Placeholder 6">
            <a:extLst>
              <a:ext uri="{FF2B5EF4-FFF2-40B4-BE49-F238E27FC236}">
                <a16:creationId xmlns:a16="http://schemas.microsoft.com/office/drawing/2014/main" id="{3C47D25B-8014-8414-F768-637F0BAF656E}"/>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8" name="Footer Placeholder 7">
            <a:extLst>
              <a:ext uri="{FF2B5EF4-FFF2-40B4-BE49-F238E27FC236}">
                <a16:creationId xmlns:a16="http://schemas.microsoft.com/office/drawing/2014/main" id="{C9562DAF-0A36-B02B-0171-90218E211727}"/>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9" name="Slide Number Placeholder 8">
            <a:extLst>
              <a:ext uri="{FF2B5EF4-FFF2-40B4-BE49-F238E27FC236}">
                <a16:creationId xmlns:a16="http://schemas.microsoft.com/office/drawing/2014/main" id="{F54FE12A-CB09-8366-CF37-C0B8CE2EADA1}"/>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pic>
        <p:nvPicPr>
          <p:cNvPr id="4" name="Picture 3">
            <a:extLst>
              <a:ext uri="{FF2B5EF4-FFF2-40B4-BE49-F238E27FC236}">
                <a16:creationId xmlns:a16="http://schemas.microsoft.com/office/drawing/2014/main" id="{327D0A89-FEFF-28CB-F1CC-462D8A38A841}"/>
              </a:ext>
            </a:extLst>
          </p:cNvPr>
          <p:cNvPicPr>
            <a:picLocks noChangeAspect="1"/>
          </p:cNvPicPr>
          <p:nvPr userDrawn="1"/>
        </p:nvPicPr>
        <p:blipFill>
          <a:blip r:embed="rId2"/>
          <a:stretch>
            <a:fillRect/>
          </a:stretch>
        </p:blipFill>
        <p:spPr>
          <a:xfrm>
            <a:off x="1418068" y="4669334"/>
            <a:ext cx="17948076" cy="357830"/>
          </a:xfrm>
          <a:prstGeom prst="rect">
            <a:avLst/>
          </a:prstGeom>
        </p:spPr>
      </p:pic>
    </p:spTree>
    <p:extLst>
      <p:ext uri="{BB962C8B-B14F-4D97-AF65-F5344CB8AC3E}">
        <p14:creationId xmlns:p14="http://schemas.microsoft.com/office/powerpoint/2010/main" val="314532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io of statements">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2CA0416-E476-74EB-4B7A-DA3CF3547B25}"/>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2" name="Text Placeholder 31">
            <a:extLst>
              <a:ext uri="{FF2B5EF4-FFF2-40B4-BE49-F238E27FC236}">
                <a16:creationId xmlns:a16="http://schemas.microsoft.com/office/drawing/2014/main" id="{D785641F-1137-9D93-3ADC-ED2ED506562F}"/>
              </a:ext>
            </a:extLst>
          </p:cNvPr>
          <p:cNvSpPr>
            <a:spLocks noGrp="1"/>
          </p:cNvSpPr>
          <p:nvPr>
            <p:ph type="body" sz="quarter" idx="29" hasCustomPrompt="1"/>
          </p:nvPr>
        </p:nvSpPr>
        <p:spPr>
          <a:xfrm>
            <a:off x="1418068" y="6891619"/>
            <a:ext cx="6436193"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3" name="Text Placeholder 31">
            <a:extLst>
              <a:ext uri="{FF2B5EF4-FFF2-40B4-BE49-F238E27FC236}">
                <a16:creationId xmlns:a16="http://schemas.microsoft.com/office/drawing/2014/main" id="{0A396B70-5033-589F-9778-660C845A8260}"/>
              </a:ext>
            </a:extLst>
          </p:cNvPr>
          <p:cNvSpPr>
            <a:spLocks noGrp="1"/>
          </p:cNvSpPr>
          <p:nvPr>
            <p:ph type="body" sz="quarter" idx="33" hasCustomPrompt="1"/>
          </p:nvPr>
        </p:nvSpPr>
        <p:spPr>
          <a:xfrm>
            <a:off x="8970334" y="6891619"/>
            <a:ext cx="6436193"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0" name="Text Placeholder 31">
            <a:extLst>
              <a:ext uri="{FF2B5EF4-FFF2-40B4-BE49-F238E27FC236}">
                <a16:creationId xmlns:a16="http://schemas.microsoft.com/office/drawing/2014/main" id="{24C9070B-9741-0EB1-41B6-5D41FB0E5ECD}"/>
              </a:ext>
            </a:extLst>
          </p:cNvPr>
          <p:cNvSpPr>
            <a:spLocks noGrp="1"/>
          </p:cNvSpPr>
          <p:nvPr>
            <p:ph type="body" sz="quarter" idx="34" hasCustomPrompt="1"/>
          </p:nvPr>
        </p:nvSpPr>
        <p:spPr>
          <a:xfrm>
            <a:off x="16556467" y="6891619"/>
            <a:ext cx="6436193"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1" name="Text Placeholder 31">
            <a:extLst>
              <a:ext uri="{FF2B5EF4-FFF2-40B4-BE49-F238E27FC236}">
                <a16:creationId xmlns:a16="http://schemas.microsoft.com/office/drawing/2014/main" id="{5CE28812-A4C3-9F8B-2601-DCBF6749188B}"/>
              </a:ext>
            </a:extLst>
          </p:cNvPr>
          <p:cNvSpPr>
            <a:spLocks noGrp="1"/>
          </p:cNvSpPr>
          <p:nvPr>
            <p:ph type="body" sz="quarter" idx="35" hasCustomPrompt="1"/>
          </p:nvPr>
        </p:nvSpPr>
        <p:spPr>
          <a:xfrm>
            <a:off x="1418068" y="3709371"/>
            <a:ext cx="6436193"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2" name="Text Placeholder 31">
            <a:extLst>
              <a:ext uri="{FF2B5EF4-FFF2-40B4-BE49-F238E27FC236}">
                <a16:creationId xmlns:a16="http://schemas.microsoft.com/office/drawing/2014/main" id="{E0FC93BD-8C2A-52BA-5C66-4905CE6A3046}"/>
              </a:ext>
            </a:extLst>
          </p:cNvPr>
          <p:cNvSpPr>
            <a:spLocks noGrp="1"/>
          </p:cNvSpPr>
          <p:nvPr>
            <p:ph type="body" sz="quarter" idx="36" hasCustomPrompt="1"/>
          </p:nvPr>
        </p:nvSpPr>
        <p:spPr>
          <a:xfrm>
            <a:off x="8953402" y="3709371"/>
            <a:ext cx="6436193"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3" name="Text Placeholder 31">
            <a:extLst>
              <a:ext uri="{FF2B5EF4-FFF2-40B4-BE49-F238E27FC236}">
                <a16:creationId xmlns:a16="http://schemas.microsoft.com/office/drawing/2014/main" id="{48A6A972-1015-E9AC-3E69-00546C686F9B}"/>
              </a:ext>
            </a:extLst>
          </p:cNvPr>
          <p:cNvSpPr>
            <a:spLocks noGrp="1"/>
          </p:cNvSpPr>
          <p:nvPr>
            <p:ph type="body" sz="quarter" idx="37" hasCustomPrompt="1"/>
          </p:nvPr>
        </p:nvSpPr>
        <p:spPr>
          <a:xfrm>
            <a:off x="16522602" y="3709371"/>
            <a:ext cx="6436193"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4" name="Date Placeholder 13">
            <a:extLst>
              <a:ext uri="{FF2B5EF4-FFF2-40B4-BE49-F238E27FC236}">
                <a16:creationId xmlns:a16="http://schemas.microsoft.com/office/drawing/2014/main" id="{19DE8EB1-7591-3EDD-9C5C-5C722DF65FD1}"/>
              </a:ext>
            </a:extLst>
          </p:cNvPr>
          <p:cNvSpPr>
            <a:spLocks noGrp="1"/>
          </p:cNvSpPr>
          <p:nvPr>
            <p:ph type="dt" sz="half" idx="38"/>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16" name="Footer Placeholder 15">
            <a:extLst>
              <a:ext uri="{FF2B5EF4-FFF2-40B4-BE49-F238E27FC236}">
                <a16:creationId xmlns:a16="http://schemas.microsoft.com/office/drawing/2014/main" id="{AD329F64-9BC7-36ED-A26B-E2735DAE663C}"/>
              </a:ext>
            </a:extLst>
          </p:cNvPr>
          <p:cNvSpPr>
            <a:spLocks noGrp="1"/>
          </p:cNvSpPr>
          <p:nvPr>
            <p:ph type="ftr" sz="quarter" idx="39"/>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7" name="Slide Number Placeholder 16">
            <a:extLst>
              <a:ext uri="{FF2B5EF4-FFF2-40B4-BE49-F238E27FC236}">
                <a16:creationId xmlns:a16="http://schemas.microsoft.com/office/drawing/2014/main" id="{E63DC928-15E2-8F77-1662-074998BEC025}"/>
              </a:ext>
            </a:extLst>
          </p:cNvPr>
          <p:cNvSpPr>
            <a:spLocks noGrp="1"/>
          </p:cNvSpPr>
          <p:nvPr>
            <p:ph type="sldNum" sz="quarter" idx="40"/>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pic>
        <p:nvPicPr>
          <p:cNvPr id="4" name="Picture 3">
            <a:extLst>
              <a:ext uri="{FF2B5EF4-FFF2-40B4-BE49-F238E27FC236}">
                <a16:creationId xmlns:a16="http://schemas.microsoft.com/office/drawing/2014/main" id="{04364FB3-A221-3134-46F0-721C1871A3DE}"/>
              </a:ext>
            </a:extLst>
          </p:cNvPr>
          <p:cNvPicPr>
            <a:picLocks noChangeAspect="1"/>
          </p:cNvPicPr>
          <p:nvPr userDrawn="1"/>
        </p:nvPicPr>
        <p:blipFill>
          <a:blip r:embed="rId2"/>
          <a:stretch>
            <a:fillRect/>
          </a:stretch>
        </p:blipFill>
        <p:spPr>
          <a:xfrm>
            <a:off x="1435258" y="6326110"/>
            <a:ext cx="6419003" cy="314476"/>
          </a:xfrm>
          <a:prstGeom prst="rect">
            <a:avLst/>
          </a:prstGeom>
        </p:spPr>
      </p:pic>
      <p:pic>
        <p:nvPicPr>
          <p:cNvPr id="5" name="Picture 4">
            <a:extLst>
              <a:ext uri="{FF2B5EF4-FFF2-40B4-BE49-F238E27FC236}">
                <a16:creationId xmlns:a16="http://schemas.microsoft.com/office/drawing/2014/main" id="{AC570FD4-96A7-A523-9DB4-F4F6C7BA9E70}"/>
              </a:ext>
            </a:extLst>
          </p:cNvPr>
          <p:cNvPicPr>
            <a:picLocks noChangeAspect="1"/>
          </p:cNvPicPr>
          <p:nvPr userDrawn="1"/>
        </p:nvPicPr>
        <p:blipFill>
          <a:blip r:embed="rId2"/>
          <a:stretch>
            <a:fillRect/>
          </a:stretch>
        </p:blipFill>
        <p:spPr>
          <a:xfrm>
            <a:off x="8953658" y="6326110"/>
            <a:ext cx="6419003" cy="314476"/>
          </a:xfrm>
          <a:prstGeom prst="rect">
            <a:avLst/>
          </a:prstGeom>
        </p:spPr>
      </p:pic>
      <p:pic>
        <p:nvPicPr>
          <p:cNvPr id="6" name="Picture 5">
            <a:extLst>
              <a:ext uri="{FF2B5EF4-FFF2-40B4-BE49-F238E27FC236}">
                <a16:creationId xmlns:a16="http://schemas.microsoft.com/office/drawing/2014/main" id="{4C52C53F-4EB5-AFCD-370D-9743BE5A3EAE}"/>
              </a:ext>
            </a:extLst>
          </p:cNvPr>
          <p:cNvPicPr>
            <a:picLocks noChangeAspect="1"/>
          </p:cNvPicPr>
          <p:nvPr userDrawn="1"/>
        </p:nvPicPr>
        <p:blipFill>
          <a:blip r:embed="rId2"/>
          <a:stretch>
            <a:fillRect/>
          </a:stretch>
        </p:blipFill>
        <p:spPr>
          <a:xfrm>
            <a:off x="16522858" y="6326110"/>
            <a:ext cx="6419003" cy="314476"/>
          </a:xfrm>
          <a:prstGeom prst="rect">
            <a:avLst/>
          </a:prstGeom>
        </p:spPr>
      </p:pic>
    </p:spTree>
    <p:extLst>
      <p:ext uri="{BB962C8B-B14F-4D97-AF65-F5344CB8AC3E}">
        <p14:creationId xmlns:p14="http://schemas.microsoft.com/office/powerpoint/2010/main" val="322412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tra long body copy">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2CA0416-E476-74EB-4B7A-DA3CF3547B25}"/>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2" name="Text Placeholder 31">
            <a:extLst>
              <a:ext uri="{FF2B5EF4-FFF2-40B4-BE49-F238E27FC236}">
                <a16:creationId xmlns:a16="http://schemas.microsoft.com/office/drawing/2014/main" id="{8C23BE1A-3E45-95E1-E716-33AAC265FD07}"/>
              </a:ext>
            </a:extLst>
          </p:cNvPr>
          <p:cNvSpPr>
            <a:spLocks noGrp="1"/>
          </p:cNvSpPr>
          <p:nvPr>
            <p:ph type="body" sz="quarter" idx="31" hasCustomPrompt="1"/>
          </p:nvPr>
        </p:nvSpPr>
        <p:spPr>
          <a:xfrm>
            <a:off x="1418069" y="5429261"/>
            <a:ext cx="7217884" cy="632528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3" name="Text Placeholder 31">
            <a:extLst>
              <a:ext uri="{FF2B5EF4-FFF2-40B4-BE49-F238E27FC236}">
                <a16:creationId xmlns:a16="http://schemas.microsoft.com/office/drawing/2014/main" id="{52F02D38-AAE7-DE73-0CC7-0E57149B3BE0}"/>
              </a:ext>
            </a:extLst>
          </p:cNvPr>
          <p:cNvSpPr>
            <a:spLocks noGrp="1"/>
          </p:cNvSpPr>
          <p:nvPr>
            <p:ph type="body" sz="quarter" idx="32" hasCustomPrompt="1"/>
          </p:nvPr>
        </p:nvSpPr>
        <p:spPr>
          <a:xfrm>
            <a:off x="9278968" y="5429261"/>
            <a:ext cx="4352318" cy="6325283"/>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7" name="Text Placeholder 31">
            <a:extLst>
              <a:ext uri="{FF2B5EF4-FFF2-40B4-BE49-F238E27FC236}">
                <a16:creationId xmlns:a16="http://schemas.microsoft.com/office/drawing/2014/main" id="{7AB1F325-2450-2F5E-F88E-E501DB8BE98A}"/>
              </a:ext>
            </a:extLst>
          </p:cNvPr>
          <p:cNvSpPr>
            <a:spLocks noGrp="1"/>
          </p:cNvSpPr>
          <p:nvPr>
            <p:ph type="body" sz="quarter" idx="33" hasCustomPrompt="1"/>
          </p:nvPr>
        </p:nvSpPr>
        <p:spPr>
          <a:xfrm>
            <a:off x="14392835" y="5429261"/>
            <a:ext cx="4352318" cy="6325283"/>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0" name="Text Placeholder 31">
            <a:extLst>
              <a:ext uri="{FF2B5EF4-FFF2-40B4-BE49-F238E27FC236}">
                <a16:creationId xmlns:a16="http://schemas.microsoft.com/office/drawing/2014/main" id="{E2E61D7C-95F1-EB91-74F5-E6EF16C8F6B9}"/>
              </a:ext>
            </a:extLst>
          </p:cNvPr>
          <p:cNvSpPr>
            <a:spLocks noGrp="1"/>
          </p:cNvSpPr>
          <p:nvPr>
            <p:ph type="body" sz="quarter" idx="34" hasCustomPrompt="1"/>
          </p:nvPr>
        </p:nvSpPr>
        <p:spPr>
          <a:xfrm>
            <a:off x="1418068" y="1912394"/>
            <a:ext cx="17974098"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1" name="Date Placeholder 10">
            <a:extLst>
              <a:ext uri="{FF2B5EF4-FFF2-40B4-BE49-F238E27FC236}">
                <a16:creationId xmlns:a16="http://schemas.microsoft.com/office/drawing/2014/main" id="{BF95C116-A79F-C671-2799-C84D765B498B}"/>
              </a:ext>
            </a:extLst>
          </p:cNvPr>
          <p:cNvSpPr>
            <a:spLocks noGrp="1"/>
          </p:cNvSpPr>
          <p:nvPr>
            <p:ph type="dt" sz="half" idx="35"/>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12" name="Footer Placeholder 11">
            <a:extLst>
              <a:ext uri="{FF2B5EF4-FFF2-40B4-BE49-F238E27FC236}">
                <a16:creationId xmlns:a16="http://schemas.microsoft.com/office/drawing/2014/main" id="{0A282D2E-97CE-3561-6726-101C1AD238D6}"/>
              </a:ext>
            </a:extLst>
          </p:cNvPr>
          <p:cNvSpPr>
            <a:spLocks noGrp="1"/>
          </p:cNvSpPr>
          <p:nvPr>
            <p:ph type="ftr" sz="quarter" idx="36"/>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3" name="Slide Number Placeholder 12">
            <a:extLst>
              <a:ext uri="{FF2B5EF4-FFF2-40B4-BE49-F238E27FC236}">
                <a16:creationId xmlns:a16="http://schemas.microsoft.com/office/drawing/2014/main" id="{33BE0B2B-643A-C551-7A8E-A9D9587D980B}"/>
              </a:ext>
            </a:extLst>
          </p:cNvPr>
          <p:cNvSpPr>
            <a:spLocks noGrp="1"/>
          </p:cNvSpPr>
          <p:nvPr>
            <p:ph type="sldNum" sz="quarter" idx="37"/>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pic>
        <p:nvPicPr>
          <p:cNvPr id="4" name="Picture 3">
            <a:extLst>
              <a:ext uri="{FF2B5EF4-FFF2-40B4-BE49-F238E27FC236}">
                <a16:creationId xmlns:a16="http://schemas.microsoft.com/office/drawing/2014/main" id="{0577B995-6596-3D10-7F1F-52F53F122718}"/>
              </a:ext>
            </a:extLst>
          </p:cNvPr>
          <p:cNvPicPr>
            <a:picLocks noChangeAspect="1"/>
          </p:cNvPicPr>
          <p:nvPr userDrawn="1"/>
        </p:nvPicPr>
        <p:blipFill>
          <a:blip r:embed="rId2"/>
          <a:stretch>
            <a:fillRect/>
          </a:stretch>
        </p:blipFill>
        <p:spPr>
          <a:xfrm>
            <a:off x="1418068" y="4669334"/>
            <a:ext cx="17948076" cy="357830"/>
          </a:xfrm>
          <a:prstGeom prst="rect">
            <a:avLst/>
          </a:prstGeom>
        </p:spPr>
      </p:pic>
    </p:spTree>
    <p:extLst>
      <p:ext uri="{BB962C8B-B14F-4D97-AF65-F5344CB8AC3E}">
        <p14:creationId xmlns:p14="http://schemas.microsoft.com/office/powerpoint/2010/main" val="4063017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lus text lef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2CA0416-E476-74EB-4B7A-DA3CF3547B25}"/>
              </a:ext>
            </a:extLst>
          </p:cNvPr>
          <p:cNvSpPr>
            <a:spLocks noGrp="1"/>
          </p:cNvSpPr>
          <p:nvPr>
            <p:ph type="title" hasCustomPrompt="1"/>
          </p:nvPr>
        </p:nvSpPr>
        <p:spPr>
          <a:xfrm>
            <a:off x="15151922" y="1006475"/>
            <a:ext cx="7171127"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2" name="Picture Placeholder 2">
            <a:extLst>
              <a:ext uri="{FF2B5EF4-FFF2-40B4-BE49-F238E27FC236}">
                <a16:creationId xmlns:a16="http://schemas.microsoft.com/office/drawing/2014/main" id="{FDEB5767-0AB9-5C30-6042-F8C0816B367A}"/>
              </a:ext>
            </a:extLst>
          </p:cNvPr>
          <p:cNvSpPr>
            <a:spLocks noGrp="1"/>
          </p:cNvSpPr>
          <p:nvPr>
            <p:ph type="pic" sz="quarter" idx="13"/>
          </p:nvPr>
        </p:nvSpPr>
        <p:spPr>
          <a:xfrm>
            <a:off x="0" y="1"/>
            <a:ext cx="14351494" cy="12533312"/>
          </a:xfrm>
          <a:prstGeom prst="rect">
            <a:avLst/>
          </a:prstGeom>
          <a:solidFill>
            <a:schemeClr val="accent6"/>
          </a:solidFill>
        </p:spPr>
        <p:txBody>
          <a:bodyPr/>
          <a:lstStyle>
            <a:lvl1pPr>
              <a:defRPr>
                <a:noFill/>
                <a:latin typeface="Arial" panose="020B0604020202020204" pitchFamily="34" charset="0"/>
                <a:cs typeface="Arial" panose="020B0604020202020204" pitchFamily="34" charset="0"/>
              </a:defRPr>
            </a:lvl1pPr>
          </a:lstStyle>
          <a:p>
            <a:endParaRPr lang="en-US" dirty="0"/>
          </a:p>
        </p:txBody>
      </p:sp>
      <p:sp>
        <p:nvSpPr>
          <p:cNvPr id="3" name="Text Placeholder 31">
            <a:extLst>
              <a:ext uri="{FF2B5EF4-FFF2-40B4-BE49-F238E27FC236}">
                <a16:creationId xmlns:a16="http://schemas.microsoft.com/office/drawing/2014/main" id="{EEFFA400-3CE9-A776-B2AE-EF4DB0688B0D}"/>
              </a:ext>
            </a:extLst>
          </p:cNvPr>
          <p:cNvSpPr>
            <a:spLocks noGrp="1"/>
          </p:cNvSpPr>
          <p:nvPr>
            <p:ph type="body" sz="quarter" idx="31" hasCustomPrompt="1"/>
          </p:nvPr>
        </p:nvSpPr>
        <p:spPr>
          <a:xfrm>
            <a:off x="15128542" y="4858639"/>
            <a:ext cx="7824091" cy="7189379"/>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0" name="Text Placeholder 31">
            <a:extLst>
              <a:ext uri="{FF2B5EF4-FFF2-40B4-BE49-F238E27FC236}">
                <a16:creationId xmlns:a16="http://schemas.microsoft.com/office/drawing/2014/main" id="{82094211-8BBE-D0D0-748F-19E83FE49187}"/>
              </a:ext>
            </a:extLst>
          </p:cNvPr>
          <p:cNvSpPr>
            <a:spLocks noGrp="1"/>
          </p:cNvSpPr>
          <p:nvPr>
            <p:ph type="body" sz="quarter" idx="32" hasCustomPrompt="1"/>
          </p:nvPr>
        </p:nvSpPr>
        <p:spPr>
          <a:xfrm>
            <a:off x="15151921" y="1922904"/>
            <a:ext cx="7800711" cy="2425327"/>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7" name="Date Placeholder 6">
            <a:extLst>
              <a:ext uri="{FF2B5EF4-FFF2-40B4-BE49-F238E27FC236}">
                <a16:creationId xmlns:a16="http://schemas.microsoft.com/office/drawing/2014/main" id="{7F423984-3A25-F68D-3299-18B1B75129B7}"/>
              </a:ext>
            </a:extLst>
          </p:cNvPr>
          <p:cNvSpPr>
            <a:spLocks noGrp="1"/>
          </p:cNvSpPr>
          <p:nvPr>
            <p:ph type="dt" sz="half" idx="33"/>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11" name="Footer Placeholder 10">
            <a:extLst>
              <a:ext uri="{FF2B5EF4-FFF2-40B4-BE49-F238E27FC236}">
                <a16:creationId xmlns:a16="http://schemas.microsoft.com/office/drawing/2014/main" id="{2DD3537F-1AF5-B2B2-1019-D56A377DF4B6}"/>
              </a:ext>
            </a:extLst>
          </p:cNvPr>
          <p:cNvSpPr>
            <a:spLocks noGrp="1"/>
          </p:cNvSpPr>
          <p:nvPr>
            <p:ph type="ftr" sz="quarter" idx="34"/>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2" name="Slide Number Placeholder 11">
            <a:extLst>
              <a:ext uri="{FF2B5EF4-FFF2-40B4-BE49-F238E27FC236}">
                <a16:creationId xmlns:a16="http://schemas.microsoft.com/office/drawing/2014/main" id="{F3270DED-A6F0-BEFB-D3A8-3DA8FEB230F6}"/>
              </a:ext>
            </a:extLst>
          </p:cNvPr>
          <p:cNvSpPr>
            <a:spLocks noGrp="1"/>
          </p:cNvSpPr>
          <p:nvPr>
            <p:ph type="sldNum" sz="quarter" idx="35"/>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spTree>
    <p:extLst>
      <p:ext uri="{BB962C8B-B14F-4D97-AF65-F5344CB8AC3E}">
        <p14:creationId xmlns:p14="http://schemas.microsoft.com/office/powerpoint/2010/main" val="3964185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 plus text righ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2CA0416-E476-74EB-4B7A-DA3CF3547B25}"/>
              </a:ext>
            </a:extLst>
          </p:cNvPr>
          <p:cNvSpPr>
            <a:spLocks noGrp="1"/>
          </p:cNvSpPr>
          <p:nvPr>
            <p:ph type="title" hasCustomPrompt="1"/>
          </p:nvPr>
        </p:nvSpPr>
        <p:spPr>
          <a:xfrm>
            <a:off x="1401723" y="1006475"/>
            <a:ext cx="7171127"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2" name="Picture Placeholder 2">
            <a:extLst>
              <a:ext uri="{FF2B5EF4-FFF2-40B4-BE49-F238E27FC236}">
                <a16:creationId xmlns:a16="http://schemas.microsoft.com/office/drawing/2014/main" id="{FDEB5767-0AB9-5C30-6042-F8C0816B367A}"/>
              </a:ext>
            </a:extLst>
          </p:cNvPr>
          <p:cNvSpPr>
            <a:spLocks noGrp="1"/>
          </p:cNvSpPr>
          <p:nvPr>
            <p:ph type="pic" sz="quarter" idx="13"/>
          </p:nvPr>
        </p:nvSpPr>
        <p:spPr>
          <a:xfrm>
            <a:off x="10030919" y="1"/>
            <a:ext cx="14351494" cy="12533312"/>
          </a:xfrm>
          <a:prstGeom prst="rect">
            <a:avLst/>
          </a:prstGeom>
          <a:solidFill>
            <a:schemeClr val="accent6"/>
          </a:solidFill>
        </p:spPr>
        <p:txBody>
          <a:bodyPr/>
          <a:lstStyle>
            <a:lvl1pPr>
              <a:defRPr>
                <a:noFill/>
                <a:latin typeface="Arial" panose="020B0604020202020204" pitchFamily="34" charset="0"/>
                <a:cs typeface="Arial" panose="020B0604020202020204" pitchFamily="34" charset="0"/>
              </a:defRPr>
            </a:lvl1pPr>
          </a:lstStyle>
          <a:p>
            <a:endParaRPr lang="en-US" dirty="0"/>
          </a:p>
        </p:txBody>
      </p:sp>
      <p:sp>
        <p:nvSpPr>
          <p:cNvPr id="3" name="Text Placeholder 31">
            <a:extLst>
              <a:ext uri="{FF2B5EF4-FFF2-40B4-BE49-F238E27FC236}">
                <a16:creationId xmlns:a16="http://schemas.microsoft.com/office/drawing/2014/main" id="{EEFFA400-3CE9-A776-B2AE-EF4DB0688B0D}"/>
              </a:ext>
            </a:extLst>
          </p:cNvPr>
          <p:cNvSpPr>
            <a:spLocks noGrp="1"/>
          </p:cNvSpPr>
          <p:nvPr>
            <p:ph type="body" sz="quarter" idx="31" hasCustomPrompt="1"/>
          </p:nvPr>
        </p:nvSpPr>
        <p:spPr>
          <a:xfrm>
            <a:off x="1378343" y="4858639"/>
            <a:ext cx="7824091" cy="7189379"/>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0" name="Text Placeholder 31">
            <a:extLst>
              <a:ext uri="{FF2B5EF4-FFF2-40B4-BE49-F238E27FC236}">
                <a16:creationId xmlns:a16="http://schemas.microsoft.com/office/drawing/2014/main" id="{82094211-8BBE-D0D0-748F-19E83FE49187}"/>
              </a:ext>
            </a:extLst>
          </p:cNvPr>
          <p:cNvSpPr>
            <a:spLocks noGrp="1"/>
          </p:cNvSpPr>
          <p:nvPr>
            <p:ph type="body" sz="quarter" idx="32" hasCustomPrompt="1"/>
          </p:nvPr>
        </p:nvSpPr>
        <p:spPr>
          <a:xfrm>
            <a:off x="1401722" y="1922904"/>
            <a:ext cx="7800711" cy="2425327"/>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7" name="Date Placeholder 6">
            <a:extLst>
              <a:ext uri="{FF2B5EF4-FFF2-40B4-BE49-F238E27FC236}">
                <a16:creationId xmlns:a16="http://schemas.microsoft.com/office/drawing/2014/main" id="{BC416BB7-247A-0752-E050-B4EEA0CCB838}"/>
              </a:ext>
            </a:extLst>
          </p:cNvPr>
          <p:cNvSpPr>
            <a:spLocks noGrp="1"/>
          </p:cNvSpPr>
          <p:nvPr>
            <p:ph type="dt" sz="half" idx="33"/>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11" name="Footer Placeholder 10">
            <a:extLst>
              <a:ext uri="{FF2B5EF4-FFF2-40B4-BE49-F238E27FC236}">
                <a16:creationId xmlns:a16="http://schemas.microsoft.com/office/drawing/2014/main" id="{DE99A9FD-86FC-AD11-972F-27E3E30096CE}"/>
              </a:ext>
            </a:extLst>
          </p:cNvPr>
          <p:cNvSpPr>
            <a:spLocks noGrp="1"/>
          </p:cNvSpPr>
          <p:nvPr>
            <p:ph type="ftr" sz="quarter" idx="34"/>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2" name="Slide Number Placeholder 11">
            <a:extLst>
              <a:ext uri="{FF2B5EF4-FFF2-40B4-BE49-F238E27FC236}">
                <a16:creationId xmlns:a16="http://schemas.microsoft.com/office/drawing/2014/main" id="{DA7D81E3-2052-2B74-F283-0936E6BCCFC2}"/>
              </a:ext>
            </a:extLst>
          </p:cNvPr>
          <p:cNvSpPr>
            <a:spLocks noGrp="1"/>
          </p:cNvSpPr>
          <p:nvPr>
            <p:ph type="sldNum" sz="quarter" idx="35"/>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spTree>
    <p:extLst>
      <p:ext uri="{BB962C8B-B14F-4D97-AF65-F5344CB8AC3E}">
        <p14:creationId xmlns:p14="http://schemas.microsoft.com/office/powerpoint/2010/main" val="195922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s plus text list 2">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8F9271-61AA-5141-C57A-F008CE36F674}"/>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13" name="Picture Placeholder 12">
            <a:extLst>
              <a:ext uri="{FF2B5EF4-FFF2-40B4-BE49-F238E27FC236}">
                <a16:creationId xmlns:a16="http://schemas.microsoft.com/office/drawing/2014/main" id="{C33F5B12-AB0C-D171-1744-66941454DF5D}"/>
              </a:ext>
            </a:extLst>
          </p:cNvPr>
          <p:cNvSpPr>
            <a:spLocks noGrp="1"/>
          </p:cNvSpPr>
          <p:nvPr>
            <p:ph type="pic" sz="quarter" idx="13"/>
          </p:nvPr>
        </p:nvSpPr>
        <p:spPr>
          <a:xfrm>
            <a:off x="3567212"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latin typeface="Arial" panose="020B0604020202020204" pitchFamily="34" charset="0"/>
                <a:cs typeface="Arial" panose="020B0604020202020204" pitchFamily="34" charset="0"/>
              </a:defRPr>
            </a:lvl1pPr>
          </a:lstStyle>
          <a:p>
            <a:endParaRPr lang="en-US" dirty="0"/>
          </a:p>
        </p:txBody>
      </p:sp>
      <p:sp>
        <p:nvSpPr>
          <p:cNvPr id="17" name="Picture Placeholder 16">
            <a:extLst>
              <a:ext uri="{FF2B5EF4-FFF2-40B4-BE49-F238E27FC236}">
                <a16:creationId xmlns:a16="http://schemas.microsoft.com/office/drawing/2014/main" id="{C63D2A4B-0772-BAB8-962B-66ACE936760D}"/>
              </a:ext>
            </a:extLst>
          </p:cNvPr>
          <p:cNvSpPr>
            <a:spLocks noGrp="1"/>
          </p:cNvSpPr>
          <p:nvPr>
            <p:ph type="pic" sz="quarter" idx="14"/>
          </p:nvPr>
        </p:nvSpPr>
        <p:spPr>
          <a:xfrm>
            <a:off x="8616291"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latin typeface="Arial" panose="020B0604020202020204" pitchFamily="34" charset="0"/>
                <a:cs typeface="Arial" panose="020B0604020202020204" pitchFamily="34" charset="0"/>
              </a:defRPr>
            </a:lvl1pPr>
          </a:lstStyle>
          <a:p>
            <a:endParaRPr lang="en-US" dirty="0"/>
          </a:p>
        </p:txBody>
      </p:sp>
      <p:sp>
        <p:nvSpPr>
          <p:cNvPr id="21" name="Picture Placeholder 20">
            <a:extLst>
              <a:ext uri="{FF2B5EF4-FFF2-40B4-BE49-F238E27FC236}">
                <a16:creationId xmlns:a16="http://schemas.microsoft.com/office/drawing/2014/main" id="{73475914-93A4-15C4-7706-AA5FFDB93A7B}"/>
              </a:ext>
            </a:extLst>
          </p:cNvPr>
          <p:cNvSpPr>
            <a:spLocks noGrp="1"/>
          </p:cNvSpPr>
          <p:nvPr>
            <p:ph type="pic" sz="quarter" idx="15"/>
          </p:nvPr>
        </p:nvSpPr>
        <p:spPr>
          <a:xfrm>
            <a:off x="13645490"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latin typeface="Arial" panose="020B0604020202020204" pitchFamily="34" charset="0"/>
                <a:cs typeface="Arial" panose="020B0604020202020204" pitchFamily="34" charset="0"/>
              </a:defRPr>
            </a:lvl1pPr>
          </a:lstStyle>
          <a:p>
            <a:endParaRPr lang="en-US" dirty="0"/>
          </a:p>
        </p:txBody>
      </p:sp>
      <p:sp>
        <p:nvSpPr>
          <p:cNvPr id="25" name="Picture Placeholder 24">
            <a:extLst>
              <a:ext uri="{FF2B5EF4-FFF2-40B4-BE49-F238E27FC236}">
                <a16:creationId xmlns:a16="http://schemas.microsoft.com/office/drawing/2014/main" id="{55AE7CF8-D0EF-BFD9-2B9A-32900EEC0A0B}"/>
              </a:ext>
            </a:extLst>
          </p:cNvPr>
          <p:cNvSpPr>
            <a:spLocks noGrp="1"/>
          </p:cNvSpPr>
          <p:nvPr>
            <p:ph type="pic" sz="quarter" idx="16"/>
          </p:nvPr>
        </p:nvSpPr>
        <p:spPr>
          <a:xfrm>
            <a:off x="18694569"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latin typeface="Arial" panose="020B0604020202020204" pitchFamily="34" charset="0"/>
                <a:cs typeface="Arial" panose="020B0604020202020204" pitchFamily="34" charset="0"/>
              </a:defRPr>
            </a:lvl1pPr>
          </a:lstStyle>
          <a:p>
            <a:endParaRPr lang="en-US" dirty="0"/>
          </a:p>
        </p:txBody>
      </p:sp>
      <p:sp>
        <p:nvSpPr>
          <p:cNvPr id="27" name="Text Placeholder 31">
            <a:extLst>
              <a:ext uri="{FF2B5EF4-FFF2-40B4-BE49-F238E27FC236}">
                <a16:creationId xmlns:a16="http://schemas.microsoft.com/office/drawing/2014/main" id="{70D337EA-733C-032F-15A3-4AC01CF90777}"/>
              </a:ext>
            </a:extLst>
          </p:cNvPr>
          <p:cNvSpPr>
            <a:spLocks noGrp="1"/>
          </p:cNvSpPr>
          <p:nvPr>
            <p:ph type="body" sz="quarter" idx="20" hasCustomPrompt="1"/>
          </p:nvPr>
        </p:nvSpPr>
        <p:spPr>
          <a:xfrm>
            <a:off x="3567212"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29" name="Text Placeholder 31">
            <a:extLst>
              <a:ext uri="{FF2B5EF4-FFF2-40B4-BE49-F238E27FC236}">
                <a16:creationId xmlns:a16="http://schemas.microsoft.com/office/drawing/2014/main" id="{C461F3EC-AFD1-CDC9-9429-21D84BD8CC1B}"/>
              </a:ext>
            </a:extLst>
          </p:cNvPr>
          <p:cNvSpPr>
            <a:spLocks noGrp="1"/>
          </p:cNvSpPr>
          <p:nvPr>
            <p:ph type="body" sz="quarter" idx="22" hasCustomPrompt="1"/>
          </p:nvPr>
        </p:nvSpPr>
        <p:spPr>
          <a:xfrm>
            <a:off x="8588391"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31" name="Text Placeholder 31">
            <a:extLst>
              <a:ext uri="{FF2B5EF4-FFF2-40B4-BE49-F238E27FC236}">
                <a16:creationId xmlns:a16="http://schemas.microsoft.com/office/drawing/2014/main" id="{4DBC0A66-A2E8-3986-C4F4-0DBF7D8AE2B9}"/>
              </a:ext>
            </a:extLst>
          </p:cNvPr>
          <p:cNvSpPr>
            <a:spLocks noGrp="1"/>
          </p:cNvSpPr>
          <p:nvPr>
            <p:ph type="body" sz="quarter" idx="24" hasCustomPrompt="1"/>
          </p:nvPr>
        </p:nvSpPr>
        <p:spPr>
          <a:xfrm>
            <a:off x="13648168"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33" name="Text Placeholder 31">
            <a:extLst>
              <a:ext uri="{FF2B5EF4-FFF2-40B4-BE49-F238E27FC236}">
                <a16:creationId xmlns:a16="http://schemas.microsoft.com/office/drawing/2014/main" id="{4E61FC6A-9A7D-9A69-F3B2-E2C611508639}"/>
              </a:ext>
            </a:extLst>
          </p:cNvPr>
          <p:cNvSpPr>
            <a:spLocks noGrp="1"/>
          </p:cNvSpPr>
          <p:nvPr>
            <p:ph type="body" sz="quarter" idx="26" hasCustomPrompt="1"/>
          </p:nvPr>
        </p:nvSpPr>
        <p:spPr>
          <a:xfrm>
            <a:off x="18669347"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2" name="Text Placeholder 31">
            <a:extLst>
              <a:ext uri="{FF2B5EF4-FFF2-40B4-BE49-F238E27FC236}">
                <a16:creationId xmlns:a16="http://schemas.microsoft.com/office/drawing/2014/main" id="{5943BD3E-B64A-E9A3-E68B-1F97644F4F85}"/>
              </a:ext>
            </a:extLst>
          </p:cNvPr>
          <p:cNvSpPr>
            <a:spLocks noGrp="1"/>
          </p:cNvSpPr>
          <p:nvPr>
            <p:ph type="body" sz="quarter" idx="32" hasCustomPrompt="1"/>
          </p:nvPr>
        </p:nvSpPr>
        <p:spPr>
          <a:xfrm>
            <a:off x="3567212"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3" name="Text Placeholder 31">
            <a:extLst>
              <a:ext uri="{FF2B5EF4-FFF2-40B4-BE49-F238E27FC236}">
                <a16:creationId xmlns:a16="http://schemas.microsoft.com/office/drawing/2014/main" id="{BD922A80-9AFF-A7AB-C035-D3122FFF554E}"/>
              </a:ext>
            </a:extLst>
          </p:cNvPr>
          <p:cNvSpPr>
            <a:spLocks noGrp="1"/>
          </p:cNvSpPr>
          <p:nvPr>
            <p:ph type="body" sz="quarter" idx="33" hasCustomPrompt="1"/>
          </p:nvPr>
        </p:nvSpPr>
        <p:spPr>
          <a:xfrm>
            <a:off x="8579479"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4" name="Text Placeholder 31">
            <a:extLst>
              <a:ext uri="{FF2B5EF4-FFF2-40B4-BE49-F238E27FC236}">
                <a16:creationId xmlns:a16="http://schemas.microsoft.com/office/drawing/2014/main" id="{DE574F95-1DDC-D69E-EECC-39129AB2012E}"/>
              </a:ext>
            </a:extLst>
          </p:cNvPr>
          <p:cNvSpPr>
            <a:spLocks noGrp="1"/>
          </p:cNvSpPr>
          <p:nvPr>
            <p:ph type="body" sz="quarter" idx="34" hasCustomPrompt="1"/>
          </p:nvPr>
        </p:nvSpPr>
        <p:spPr>
          <a:xfrm>
            <a:off x="13642546"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5" name="Text Placeholder 31">
            <a:extLst>
              <a:ext uri="{FF2B5EF4-FFF2-40B4-BE49-F238E27FC236}">
                <a16:creationId xmlns:a16="http://schemas.microsoft.com/office/drawing/2014/main" id="{FDB3F1F3-D23C-6155-5D2A-B1CD1AED0C67}"/>
              </a:ext>
            </a:extLst>
          </p:cNvPr>
          <p:cNvSpPr>
            <a:spLocks noGrp="1"/>
          </p:cNvSpPr>
          <p:nvPr>
            <p:ph type="body" sz="quarter" idx="35" hasCustomPrompt="1"/>
          </p:nvPr>
        </p:nvSpPr>
        <p:spPr>
          <a:xfrm>
            <a:off x="18671746"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6" name="Date Placeholder 5">
            <a:extLst>
              <a:ext uri="{FF2B5EF4-FFF2-40B4-BE49-F238E27FC236}">
                <a16:creationId xmlns:a16="http://schemas.microsoft.com/office/drawing/2014/main" id="{4BEFFB76-5CE3-C93B-D21B-B6D1EC738257}"/>
              </a:ext>
            </a:extLst>
          </p:cNvPr>
          <p:cNvSpPr>
            <a:spLocks noGrp="1"/>
          </p:cNvSpPr>
          <p:nvPr>
            <p:ph type="dt" sz="half" idx="36"/>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10" name="Footer Placeholder 9">
            <a:extLst>
              <a:ext uri="{FF2B5EF4-FFF2-40B4-BE49-F238E27FC236}">
                <a16:creationId xmlns:a16="http://schemas.microsoft.com/office/drawing/2014/main" id="{782B4561-977F-D462-F0DA-4D63A0414883}"/>
              </a:ext>
            </a:extLst>
          </p:cNvPr>
          <p:cNvSpPr>
            <a:spLocks noGrp="1"/>
          </p:cNvSpPr>
          <p:nvPr>
            <p:ph type="ftr" sz="quarter" idx="37"/>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4" name="Slide Number Placeholder 13">
            <a:extLst>
              <a:ext uri="{FF2B5EF4-FFF2-40B4-BE49-F238E27FC236}">
                <a16:creationId xmlns:a16="http://schemas.microsoft.com/office/drawing/2014/main" id="{5005728B-8068-C3CD-AABC-1298460936F4}"/>
              </a:ext>
            </a:extLst>
          </p:cNvPr>
          <p:cNvSpPr>
            <a:spLocks noGrp="1"/>
          </p:cNvSpPr>
          <p:nvPr>
            <p:ph type="sldNum" sz="quarter" idx="38"/>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pic>
        <p:nvPicPr>
          <p:cNvPr id="9" name="Picture 8">
            <a:extLst>
              <a:ext uri="{FF2B5EF4-FFF2-40B4-BE49-F238E27FC236}">
                <a16:creationId xmlns:a16="http://schemas.microsoft.com/office/drawing/2014/main" id="{B5C308A7-72AE-4204-A62B-4E66A0265E04}"/>
              </a:ext>
            </a:extLst>
          </p:cNvPr>
          <p:cNvPicPr>
            <a:picLocks noChangeAspect="1"/>
          </p:cNvPicPr>
          <p:nvPr userDrawn="1"/>
        </p:nvPicPr>
        <p:blipFill>
          <a:blip r:embed="rId2"/>
          <a:stretch>
            <a:fillRect/>
          </a:stretch>
        </p:blipFill>
        <p:spPr>
          <a:xfrm>
            <a:off x="3557538" y="8856730"/>
            <a:ext cx="3943371" cy="193191"/>
          </a:xfrm>
          <a:prstGeom prst="rect">
            <a:avLst/>
          </a:prstGeom>
        </p:spPr>
      </p:pic>
      <p:pic>
        <p:nvPicPr>
          <p:cNvPr id="11" name="Picture 10">
            <a:extLst>
              <a:ext uri="{FF2B5EF4-FFF2-40B4-BE49-F238E27FC236}">
                <a16:creationId xmlns:a16="http://schemas.microsoft.com/office/drawing/2014/main" id="{569E5375-6015-1C29-AF1D-ED452685A952}"/>
              </a:ext>
            </a:extLst>
          </p:cNvPr>
          <p:cNvPicPr>
            <a:picLocks noChangeAspect="1"/>
          </p:cNvPicPr>
          <p:nvPr userDrawn="1"/>
        </p:nvPicPr>
        <p:blipFill>
          <a:blip r:embed="rId2"/>
          <a:stretch>
            <a:fillRect/>
          </a:stretch>
        </p:blipFill>
        <p:spPr>
          <a:xfrm>
            <a:off x="8573291" y="8856730"/>
            <a:ext cx="3943371" cy="193191"/>
          </a:xfrm>
          <a:prstGeom prst="rect">
            <a:avLst/>
          </a:prstGeom>
        </p:spPr>
      </p:pic>
      <p:pic>
        <p:nvPicPr>
          <p:cNvPr id="12" name="Picture 11">
            <a:extLst>
              <a:ext uri="{FF2B5EF4-FFF2-40B4-BE49-F238E27FC236}">
                <a16:creationId xmlns:a16="http://schemas.microsoft.com/office/drawing/2014/main" id="{C44E5219-2FF9-A599-5818-C16460E57598}"/>
              </a:ext>
            </a:extLst>
          </p:cNvPr>
          <p:cNvPicPr>
            <a:picLocks noChangeAspect="1"/>
          </p:cNvPicPr>
          <p:nvPr userDrawn="1"/>
        </p:nvPicPr>
        <p:blipFill>
          <a:blip r:embed="rId2"/>
          <a:stretch>
            <a:fillRect/>
          </a:stretch>
        </p:blipFill>
        <p:spPr>
          <a:xfrm>
            <a:off x="13656279" y="8856730"/>
            <a:ext cx="3943371" cy="193191"/>
          </a:xfrm>
          <a:prstGeom prst="rect">
            <a:avLst/>
          </a:prstGeom>
        </p:spPr>
      </p:pic>
      <p:pic>
        <p:nvPicPr>
          <p:cNvPr id="15" name="Picture 14">
            <a:extLst>
              <a:ext uri="{FF2B5EF4-FFF2-40B4-BE49-F238E27FC236}">
                <a16:creationId xmlns:a16="http://schemas.microsoft.com/office/drawing/2014/main" id="{E9C7EDE8-6E3A-F880-7C4F-AA61C3B5B9DC}"/>
              </a:ext>
            </a:extLst>
          </p:cNvPr>
          <p:cNvPicPr>
            <a:picLocks noChangeAspect="1"/>
          </p:cNvPicPr>
          <p:nvPr userDrawn="1"/>
        </p:nvPicPr>
        <p:blipFill>
          <a:blip r:embed="rId2"/>
          <a:stretch>
            <a:fillRect/>
          </a:stretch>
        </p:blipFill>
        <p:spPr>
          <a:xfrm>
            <a:off x="18672032" y="8856730"/>
            <a:ext cx="3943371" cy="193191"/>
          </a:xfrm>
          <a:prstGeom prst="rect">
            <a:avLst/>
          </a:prstGeom>
        </p:spPr>
      </p:pic>
    </p:spTree>
    <p:extLst>
      <p:ext uri="{BB962C8B-B14F-4D97-AF65-F5344CB8AC3E}">
        <p14:creationId xmlns:p14="http://schemas.microsoft.com/office/powerpoint/2010/main" val="761399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s plus text list 2">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8F9271-61AA-5141-C57A-F008CE36F674}"/>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17" name="Picture Placeholder 16">
            <a:extLst>
              <a:ext uri="{FF2B5EF4-FFF2-40B4-BE49-F238E27FC236}">
                <a16:creationId xmlns:a16="http://schemas.microsoft.com/office/drawing/2014/main" id="{C63D2A4B-0772-BAB8-962B-66ACE936760D}"/>
              </a:ext>
            </a:extLst>
          </p:cNvPr>
          <p:cNvSpPr>
            <a:spLocks noGrp="1"/>
          </p:cNvSpPr>
          <p:nvPr>
            <p:ph type="pic" sz="quarter" idx="14"/>
          </p:nvPr>
        </p:nvSpPr>
        <p:spPr>
          <a:xfrm>
            <a:off x="8616291"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defRPr>
            </a:lvl1pPr>
          </a:lstStyle>
          <a:p>
            <a:endParaRPr lang="en-US" dirty="0"/>
          </a:p>
        </p:txBody>
      </p:sp>
      <p:sp>
        <p:nvSpPr>
          <p:cNvPr id="21" name="Picture Placeholder 20">
            <a:extLst>
              <a:ext uri="{FF2B5EF4-FFF2-40B4-BE49-F238E27FC236}">
                <a16:creationId xmlns:a16="http://schemas.microsoft.com/office/drawing/2014/main" id="{73475914-93A4-15C4-7706-AA5FFDB93A7B}"/>
              </a:ext>
            </a:extLst>
          </p:cNvPr>
          <p:cNvSpPr>
            <a:spLocks noGrp="1"/>
          </p:cNvSpPr>
          <p:nvPr>
            <p:ph type="pic" sz="quarter" idx="15"/>
          </p:nvPr>
        </p:nvSpPr>
        <p:spPr>
          <a:xfrm>
            <a:off x="13645490"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defRPr>
            </a:lvl1pPr>
          </a:lstStyle>
          <a:p>
            <a:endParaRPr lang="en-US" dirty="0"/>
          </a:p>
        </p:txBody>
      </p:sp>
      <p:sp>
        <p:nvSpPr>
          <p:cNvPr id="25" name="Picture Placeholder 24">
            <a:extLst>
              <a:ext uri="{FF2B5EF4-FFF2-40B4-BE49-F238E27FC236}">
                <a16:creationId xmlns:a16="http://schemas.microsoft.com/office/drawing/2014/main" id="{55AE7CF8-D0EF-BFD9-2B9A-32900EEC0A0B}"/>
              </a:ext>
            </a:extLst>
          </p:cNvPr>
          <p:cNvSpPr>
            <a:spLocks noGrp="1"/>
          </p:cNvSpPr>
          <p:nvPr>
            <p:ph type="pic" sz="quarter" idx="16"/>
          </p:nvPr>
        </p:nvSpPr>
        <p:spPr>
          <a:xfrm>
            <a:off x="18694569" y="3129449"/>
            <a:ext cx="3943371" cy="3943371"/>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txBody>
          <a:bodyPr wrap="square">
            <a:noAutofit/>
          </a:bodyPr>
          <a:lstStyle>
            <a:lvl1pPr>
              <a:defRPr>
                <a:noFill/>
              </a:defRPr>
            </a:lvl1pPr>
          </a:lstStyle>
          <a:p>
            <a:endParaRPr lang="en-US" dirty="0"/>
          </a:p>
        </p:txBody>
      </p:sp>
      <p:sp>
        <p:nvSpPr>
          <p:cNvPr id="9" name="Text Placeholder 31">
            <a:extLst>
              <a:ext uri="{FF2B5EF4-FFF2-40B4-BE49-F238E27FC236}">
                <a16:creationId xmlns:a16="http://schemas.microsoft.com/office/drawing/2014/main" id="{681956FB-8149-B16C-0180-272ABA83A0B6}"/>
              </a:ext>
            </a:extLst>
          </p:cNvPr>
          <p:cNvSpPr>
            <a:spLocks noGrp="1"/>
          </p:cNvSpPr>
          <p:nvPr>
            <p:ph type="body" sz="quarter" idx="31" hasCustomPrompt="1"/>
          </p:nvPr>
        </p:nvSpPr>
        <p:spPr>
          <a:xfrm>
            <a:off x="1418069" y="2609529"/>
            <a:ext cx="6380649" cy="9309022"/>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2" name="Date Placeholder 1">
            <a:extLst>
              <a:ext uri="{FF2B5EF4-FFF2-40B4-BE49-F238E27FC236}">
                <a16:creationId xmlns:a16="http://schemas.microsoft.com/office/drawing/2014/main" id="{6157F8F4-DEE4-0DC9-1C5F-9347348873BD}"/>
              </a:ext>
            </a:extLst>
          </p:cNvPr>
          <p:cNvSpPr>
            <a:spLocks noGrp="1"/>
          </p:cNvSpPr>
          <p:nvPr>
            <p:ph type="dt" sz="half" idx="36"/>
          </p:nvPr>
        </p:nvSpPr>
        <p:spPr/>
        <p:txBody>
          <a:bodyPr/>
          <a:lstStyle/>
          <a:p>
            <a:fld id="{457D8B41-82F1-2A49-8561-DDFA2160FE47}" type="datetime3">
              <a:rPr lang="en-NZ" smtClean="0"/>
              <a:t>11 February 2025</a:t>
            </a:fld>
            <a:endParaRPr lang="en-US" dirty="0"/>
          </a:p>
        </p:txBody>
      </p:sp>
      <p:sp>
        <p:nvSpPr>
          <p:cNvPr id="6" name="Footer Placeholder 5">
            <a:extLst>
              <a:ext uri="{FF2B5EF4-FFF2-40B4-BE49-F238E27FC236}">
                <a16:creationId xmlns:a16="http://schemas.microsoft.com/office/drawing/2014/main" id="{4FE062F1-A4AC-0FBB-6F81-B68D9371CC12}"/>
              </a:ext>
            </a:extLst>
          </p:cNvPr>
          <p:cNvSpPr>
            <a:spLocks noGrp="1"/>
          </p:cNvSpPr>
          <p:nvPr>
            <p:ph type="ftr" sz="quarter" idx="37"/>
          </p:nvPr>
        </p:nvSpPr>
        <p:spPr/>
        <p:txBody>
          <a:bodyPr/>
          <a:lstStyle/>
          <a:p>
            <a:r>
              <a:rPr lang="en-US"/>
              <a:t>INSERT TITLE OF DOCUMENT HERE</a:t>
            </a:r>
            <a:endParaRPr lang="en-US" dirty="0"/>
          </a:p>
        </p:txBody>
      </p:sp>
      <p:sp>
        <p:nvSpPr>
          <p:cNvPr id="10" name="Slide Number Placeholder 9">
            <a:extLst>
              <a:ext uri="{FF2B5EF4-FFF2-40B4-BE49-F238E27FC236}">
                <a16:creationId xmlns:a16="http://schemas.microsoft.com/office/drawing/2014/main" id="{E214F04A-423E-3711-F72B-A3717EFF7B1F}"/>
              </a:ext>
            </a:extLst>
          </p:cNvPr>
          <p:cNvSpPr>
            <a:spLocks noGrp="1"/>
          </p:cNvSpPr>
          <p:nvPr>
            <p:ph type="sldNum" sz="quarter" idx="38"/>
          </p:nvPr>
        </p:nvSpPr>
        <p:spPr/>
        <p:txBody>
          <a:bodyPr/>
          <a:lstStyle/>
          <a:p>
            <a:r>
              <a:rPr lang="en-US"/>
              <a:t>PG </a:t>
            </a:r>
            <a:fld id="{51F13DD2-D921-1447-B71A-24615C0CEC21}" type="slidenum">
              <a:rPr lang="en-US" smtClean="0"/>
              <a:pPr/>
              <a:t>‹#›</a:t>
            </a:fld>
            <a:endParaRPr lang="en-US" dirty="0"/>
          </a:p>
        </p:txBody>
      </p:sp>
      <p:sp>
        <p:nvSpPr>
          <p:cNvPr id="11" name="Text Placeholder 31">
            <a:extLst>
              <a:ext uri="{FF2B5EF4-FFF2-40B4-BE49-F238E27FC236}">
                <a16:creationId xmlns:a16="http://schemas.microsoft.com/office/drawing/2014/main" id="{ACDA7635-32A7-2BFE-5434-EF952EFC4BCE}"/>
              </a:ext>
            </a:extLst>
          </p:cNvPr>
          <p:cNvSpPr>
            <a:spLocks noGrp="1"/>
          </p:cNvSpPr>
          <p:nvPr>
            <p:ph type="body" sz="quarter" idx="22" hasCustomPrompt="1"/>
          </p:nvPr>
        </p:nvSpPr>
        <p:spPr>
          <a:xfrm>
            <a:off x="8588391"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12" name="Text Placeholder 31">
            <a:extLst>
              <a:ext uri="{FF2B5EF4-FFF2-40B4-BE49-F238E27FC236}">
                <a16:creationId xmlns:a16="http://schemas.microsoft.com/office/drawing/2014/main" id="{DBB20DBE-C8BD-E2ED-A3E8-C7036C9E340D}"/>
              </a:ext>
            </a:extLst>
          </p:cNvPr>
          <p:cNvSpPr>
            <a:spLocks noGrp="1"/>
          </p:cNvSpPr>
          <p:nvPr>
            <p:ph type="body" sz="quarter" idx="24" hasCustomPrompt="1"/>
          </p:nvPr>
        </p:nvSpPr>
        <p:spPr>
          <a:xfrm>
            <a:off x="13648168"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13" name="Text Placeholder 31">
            <a:extLst>
              <a:ext uri="{FF2B5EF4-FFF2-40B4-BE49-F238E27FC236}">
                <a16:creationId xmlns:a16="http://schemas.microsoft.com/office/drawing/2014/main" id="{6184D9C9-4CD1-0C2B-FD8D-BB40AA5C3AAC}"/>
              </a:ext>
            </a:extLst>
          </p:cNvPr>
          <p:cNvSpPr>
            <a:spLocks noGrp="1"/>
          </p:cNvSpPr>
          <p:nvPr>
            <p:ph type="body" sz="quarter" idx="26" hasCustomPrompt="1"/>
          </p:nvPr>
        </p:nvSpPr>
        <p:spPr>
          <a:xfrm>
            <a:off x="18669347" y="7335994"/>
            <a:ext cx="3963251" cy="1342804"/>
          </a:xfrm>
          <a:prstGeom prst="rect">
            <a:avLst/>
          </a:prstGeom>
        </p:spPr>
        <p:txBody>
          <a:bodyPr anchor="b">
            <a:noAutofit/>
          </a:bodyPr>
          <a:lstStyle>
            <a:lvl1pPr marL="0" indent="0">
              <a:buFontTx/>
              <a:buNone/>
              <a:defRPr sz="4000" b="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text about this thing here</a:t>
            </a:r>
          </a:p>
        </p:txBody>
      </p:sp>
      <p:sp>
        <p:nvSpPr>
          <p:cNvPr id="14" name="Text Placeholder 31">
            <a:extLst>
              <a:ext uri="{FF2B5EF4-FFF2-40B4-BE49-F238E27FC236}">
                <a16:creationId xmlns:a16="http://schemas.microsoft.com/office/drawing/2014/main" id="{A9AE9A56-E289-E00C-2FE1-35B5AD4A1BF4}"/>
              </a:ext>
            </a:extLst>
          </p:cNvPr>
          <p:cNvSpPr>
            <a:spLocks noGrp="1"/>
          </p:cNvSpPr>
          <p:nvPr>
            <p:ph type="body" sz="quarter" idx="33" hasCustomPrompt="1"/>
          </p:nvPr>
        </p:nvSpPr>
        <p:spPr>
          <a:xfrm>
            <a:off x="8579479"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5" name="Text Placeholder 31">
            <a:extLst>
              <a:ext uri="{FF2B5EF4-FFF2-40B4-BE49-F238E27FC236}">
                <a16:creationId xmlns:a16="http://schemas.microsoft.com/office/drawing/2014/main" id="{6752094C-8983-DB13-364D-C935F7A00C1C}"/>
              </a:ext>
            </a:extLst>
          </p:cNvPr>
          <p:cNvSpPr>
            <a:spLocks noGrp="1"/>
          </p:cNvSpPr>
          <p:nvPr>
            <p:ph type="body" sz="quarter" idx="34" hasCustomPrompt="1"/>
          </p:nvPr>
        </p:nvSpPr>
        <p:spPr>
          <a:xfrm>
            <a:off x="13642546"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6" name="Text Placeholder 31">
            <a:extLst>
              <a:ext uri="{FF2B5EF4-FFF2-40B4-BE49-F238E27FC236}">
                <a16:creationId xmlns:a16="http://schemas.microsoft.com/office/drawing/2014/main" id="{E7997BA5-1B56-109E-C938-063D889E9189}"/>
              </a:ext>
            </a:extLst>
          </p:cNvPr>
          <p:cNvSpPr>
            <a:spLocks noGrp="1"/>
          </p:cNvSpPr>
          <p:nvPr>
            <p:ph type="body" sz="quarter" idx="35" hasCustomPrompt="1"/>
          </p:nvPr>
        </p:nvSpPr>
        <p:spPr>
          <a:xfrm>
            <a:off x="18671746" y="9306272"/>
            <a:ext cx="3963251" cy="2310361"/>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tx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pic>
        <p:nvPicPr>
          <p:cNvPr id="18" name="Picture 17">
            <a:extLst>
              <a:ext uri="{FF2B5EF4-FFF2-40B4-BE49-F238E27FC236}">
                <a16:creationId xmlns:a16="http://schemas.microsoft.com/office/drawing/2014/main" id="{70FD1DE5-8715-8E70-A937-76CA25AFC2B9}"/>
              </a:ext>
            </a:extLst>
          </p:cNvPr>
          <p:cNvPicPr>
            <a:picLocks noChangeAspect="1"/>
          </p:cNvPicPr>
          <p:nvPr userDrawn="1"/>
        </p:nvPicPr>
        <p:blipFill>
          <a:blip r:embed="rId2"/>
          <a:stretch>
            <a:fillRect/>
          </a:stretch>
        </p:blipFill>
        <p:spPr>
          <a:xfrm>
            <a:off x="8573291" y="8856730"/>
            <a:ext cx="3943371" cy="193191"/>
          </a:xfrm>
          <a:prstGeom prst="rect">
            <a:avLst/>
          </a:prstGeom>
        </p:spPr>
      </p:pic>
      <p:pic>
        <p:nvPicPr>
          <p:cNvPr id="19" name="Picture 18">
            <a:extLst>
              <a:ext uri="{FF2B5EF4-FFF2-40B4-BE49-F238E27FC236}">
                <a16:creationId xmlns:a16="http://schemas.microsoft.com/office/drawing/2014/main" id="{5940FF54-8E73-DFD5-74D8-0934224C2C95}"/>
              </a:ext>
            </a:extLst>
          </p:cNvPr>
          <p:cNvPicPr>
            <a:picLocks noChangeAspect="1"/>
          </p:cNvPicPr>
          <p:nvPr userDrawn="1"/>
        </p:nvPicPr>
        <p:blipFill>
          <a:blip r:embed="rId2"/>
          <a:stretch>
            <a:fillRect/>
          </a:stretch>
        </p:blipFill>
        <p:spPr>
          <a:xfrm>
            <a:off x="13656279" y="8856730"/>
            <a:ext cx="3943371" cy="193191"/>
          </a:xfrm>
          <a:prstGeom prst="rect">
            <a:avLst/>
          </a:prstGeom>
        </p:spPr>
      </p:pic>
      <p:pic>
        <p:nvPicPr>
          <p:cNvPr id="20" name="Picture 19">
            <a:extLst>
              <a:ext uri="{FF2B5EF4-FFF2-40B4-BE49-F238E27FC236}">
                <a16:creationId xmlns:a16="http://schemas.microsoft.com/office/drawing/2014/main" id="{7BA98456-CB59-2B76-22BA-A88667AF14D7}"/>
              </a:ext>
            </a:extLst>
          </p:cNvPr>
          <p:cNvPicPr>
            <a:picLocks noChangeAspect="1"/>
          </p:cNvPicPr>
          <p:nvPr userDrawn="1"/>
        </p:nvPicPr>
        <p:blipFill>
          <a:blip r:embed="rId2"/>
          <a:stretch>
            <a:fillRect/>
          </a:stretch>
        </p:blipFill>
        <p:spPr>
          <a:xfrm>
            <a:off x="18672032" y="8856730"/>
            <a:ext cx="3943371" cy="193191"/>
          </a:xfrm>
          <a:prstGeom prst="rect">
            <a:avLst/>
          </a:prstGeom>
        </p:spPr>
      </p:pic>
    </p:spTree>
    <p:extLst>
      <p:ext uri="{BB962C8B-B14F-4D97-AF65-F5344CB8AC3E}">
        <p14:creationId xmlns:p14="http://schemas.microsoft.com/office/powerpoint/2010/main" val="3860811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bg1"/>
        </a:solidFill>
        <a:effectLst/>
      </p:bgPr>
    </p:bg>
    <p:spTree>
      <p:nvGrpSpPr>
        <p:cNvPr id="1" name=""/>
        <p:cNvGrpSpPr/>
        <p:nvPr/>
      </p:nvGrpSpPr>
      <p:grpSpPr>
        <a:xfrm>
          <a:off x="0" y="0"/>
          <a:ext cx="0" cy="0"/>
          <a:chOff x="0" y="0"/>
          <a:chExt cx="0" cy="0"/>
        </a:xfrm>
      </p:grpSpPr>
      <p:sp>
        <p:nvSpPr>
          <p:cNvPr id="17" name="Text Placeholder 31">
            <a:extLst>
              <a:ext uri="{FF2B5EF4-FFF2-40B4-BE49-F238E27FC236}">
                <a16:creationId xmlns:a16="http://schemas.microsoft.com/office/drawing/2014/main" id="{69526B48-EE4C-54BF-2540-AB7055C0D821}"/>
              </a:ext>
            </a:extLst>
          </p:cNvPr>
          <p:cNvSpPr>
            <a:spLocks noGrp="1"/>
          </p:cNvSpPr>
          <p:nvPr>
            <p:ph type="body" sz="quarter" idx="28" hasCustomPrompt="1"/>
          </p:nvPr>
        </p:nvSpPr>
        <p:spPr>
          <a:xfrm>
            <a:off x="1389062" y="3797592"/>
            <a:ext cx="21423559" cy="3780504"/>
          </a:xfrm>
          <a:prstGeom prst="rect">
            <a:avLst/>
          </a:prstGeom>
        </p:spPr>
        <p:txBody>
          <a:bodyPr anchor="t">
            <a:noAutofit/>
          </a:bodyPr>
          <a:lstStyle>
            <a:lvl1pPr marL="0" indent="0">
              <a:lnSpc>
                <a:spcPts val="11000"/>
              </a:lnSpc>
              <a:buFontTx/>
              <a:buNone/>
              <a:defRPr sz="100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Divider page where a big key statement might go.</a:t>
            </a:r>
          </a:p>
        </p:txBody>
      </p:sp>
      <p:sp>
        <p:nvSpPr>
          <p:cNvPr id="3" name="Text Placeholder 31">
            <a:extLst>
              <a:ext uri="{FF2B5EF4-FFF2-40B4-BE49-F238E27FC236}">
                <a16:creationId xmlns:a16="http://schemas.microsoft.com/office/drawing/2014/main" id="{90A6A07E-82C1-05EC-C796-36757048E3A2}"/>
              </a:ext>
            </a:extLst>
          </p:cNvPr>
          <p:cNvSpPr>
            <a:spLocks noGrp="1"/>
          </p:cNvSpPr>
          <p:nvPr>
            <p:ph type="body" sz="quarter" idx="30" hasCustomPrompt="1"/>
          </p:nvPr>
        </p:nvSpPr>
        <p:spPr>
          <a:xfrm>
            <a:off x="15071590" y="8315133"/>
            <a:ext cx="7854629"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4" name="Date Placeholder 3">
            <a:extLst>
              <a:ext uri="{FF2B5EF4-FFF2-40B4-BE49-F238E27FC236}">
                <a16:creationId xmlns:a16="http://schemas.microsoft.com/office/drawing/2014/main" id="{25BDE7DF-EA2C-9884-8F45-4E44CA6D0753}"/>
              </a:ext>
            </a:extLst>
          </p:cNvPr>
          <p:cNvSpPr>
            <a:spLocks noGrp="1"/>
          </p:cNvSpPr>
          <p:nvPr>
            <p:ph type="dt" sz="half" idx="31"/>
          </p:nvPr>
        </p:nvSpPr>
        <p:spPr/>
        <p:txBody>
          <a:bodyPr/>
          <a:lstStyle/>
          <a:p>
            <a:fld id="{457D8B41-82F1-2A49-8561-DDFA2160FE47}" type="datetime3">
              <a:rPr lang="en-NZ" smtClean="0"/>
              <a:t>11 February 2025</a:t>
            </a:fld>
            <a:endParaRPr lang="en-US" dirty="0"/>
          </a:p>
        </p:txBody>
      </p:sp>
      <p:sp>
        <p:nvSpPr>
          <p:cNvPr id="5" name="Footer Placeholder 4">
            <a:extLst>
              <a:ext uri="{FF2B5EF4-FFF2-40B4-BE49-F238E27FC236}">
                <a16:creationId xmlns:a16="http://schemas.microsoft.com/office/drawing/2014/main" id="{1435F382-5BBB-4C10-C305-42BEA865A667}"/>
              </a:ext>
            </a:extLst>
          </p:cNvPr>
          <p:cNvSpPr>
            <a:spLocks noGrp="1"/>
          </p:cNvSpPr>
          <p:nvPr>
            <p:ph type="ftr" sz="quarter" idx="32"/>
          </p:nvPr>
        </p:nvSpPr>
        <p:spPr/>
        <p:txBody>
          <a:bodyPr/>
          <a:lstStyle/>
          <a:p>
            <a:r>
              <a:rPr lang="en-US"/>
              <a:t>INSERT TITLE OF DOCUMENT HERE</a:t>
            </a:r>
            <a:endParaRPr lang="en-US" dirty="0"/>
          </a:p>
        </p:txBody>
      </p:sp>
      <p:sp>
        <p:nvSpPr>
          <p:cNvPr id="6" name="Slide Number Placeholder 5">
            <a:extLst>
              <a:ext uri="{FF2B5EF4-FFF2-40B4-BE49-F238E27FC236}">
                <a16:creationId xmlns:a16="http://schemas.microsoft.com/office/drawing/2014/main" id="{E69ACCA1-A101-3E2E-B757-C6700DE47A6C}"/>
              </a:ext>
            </a:extLst>
          </p:cNvPr>
          <p:cNvSpPr>
            <a:spLocks noGrp="1"/>
          </p:cNvSpPr>
          <p:nvPr>
            <p:ph type="sldNum" sz="quarter" idx="33"/>
          </p:nvPr>
        </p:nvSpPr>
        <p:spPr/>
        <p:txBody>
          <a:bodyPr/>
          <a:lstStyle/>
          <a:p>
            <a:r>
              <a:rPr lang="en-US"/>
              <a:t>PG </a:t>
            </a:r>
            <a:fld id="{51F13DD2-D921-1447-B71A-24615C0CEC21}" type="slidenum">
              <a:rPr lang="en-US" smtClean="0"/>
              <a:pPr/>
              <a:t>‹#›</a:t>
            </a:fld>
            <a:endParaRPr lang="en-US" dirty="0"/>
          </a:p>
        </p:txBody>
      </p:sp>
    </p:spTree>
    <p:extLst>
      <p:ext uri="{BB962C8B-B14F-4D97-AF65-F5344CB8AC3E}">
        <p14:creationId xmlns:p14="http://schemas.microsoft.com/office/powerpoint/2010/main" val="158751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xt Steps">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38F9271-61AA-5141-C57A-F008CE36F674}"/>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accent3"/>
                </a:solidFill>
                <a:latin typeface="Arial" panose="020B0604020202020204" pitchFamily="34" charset="0"/>
                <a:cs typeface="Arial" panose="020B0604020202020204" pitchFamily="34" charset="0"/>
              </a:defRPr>
            </a:lvl1pPr>
          </a:lstStyle>
          <a:p>
            <a:r>
              <a:rPr lang="en-GB" dirty="0"/>
              <a:t>Next Steps</a:t>
            </a:r>
            <a:endParaRPr lang="en-US" dirty="0"/>
          </a:p>
        </p:txBody>
      </p:sp>
      <p:sp>
        <p:nvSpPr>
          <p:cNvPr id="2" name="Text Placeholder 31">
            <a:extLst>
              <a:ext uri="{FF2B5EF4-FFF2-40B4-BE49-F238E27FC236}">
                <a16:creationId xmlns:a16="http://schemas.microsoft.com/office/drawing/2014/main" id="{54983F2A-9BE7-F633-3448-2D956CB46AC5}"/>
              </a:ext>
            </a:extLst>
          </p:cNvPr>
          <p:cNvSpPr>
            <a:spLocks noGrp="1"/>
          </p:cNvSpPr>
          <p:nvPr>
            <p:ph type="body" sz="quarter" idx="34" hasCustomPrompt="1"/>
          </p:nvPr>
        </p:nvSpPr>
        <p:spPr>
          <a:xfrm>
            <a:off x="4270326" y="2537520"/>
            <a:ext cx="18723024" cy="9289032"/>
          </a:xfrm>
          <a:prstGeom prst="rect">
            <a:avLst/>
          </a:prstGeom>
        </p:spPr>
        <p:txBody>
          <a:bodyPr anchor="t">
            <a:noAutofit/>
          </a:bodyPr>
          <a:lstStyle>
            <a:lvl1pPr marL="1143000" indent="-1143000">
              <a:lnSpc>
                <a:spcPts val="6800"/>
              </a:lnSpc>
              <a:buFont typeface="+mj-lt"/>
              <a:buAutoNum type="arabicPeriod"/>
              <a:defRPr sz="6400" b="0" i="0">
                <a:solidFill>
                  <a:schemeClr val="accent3"/>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Item number one that goes here.</a:t>
            </a:r>
          </a:p>
          <a:p>
            <a:pPr lvl="0"/>
            <a:r>
              <a:rPr lang="en-GB" dirty="0"/>
              <a:t>Item number two goes here. </a:t>
            </a:r>
          </a:p>
          <a:p>
            <a:pPr lvl="0"/>
            <a:r>
              <a:rPr lang="en-GB" dirty="0"/>
              <a:t>Etc.</a:t>
            </a:r>
          </a:p>
        </p:txBody>
      </p:sp>
      <p:sp>
        <p:nvSpPr>
          <p:cNvPr id="3" name="Date Placeholder 2">
            <a:extLst>
              <a:ext uri="{FF2B5EF4-FFF2-40B4-BE49-F238E27FC236}">
                <a16:creationId xmlns:a16="http://schemas.microsoft.com/office/drawing/2014/main" id="{A9BCFAEF-4870-71A0-3107-1E710E84EBCA}"/>
              </a:ext>
            </a:extLst>
          </p:cNvPr>
          <p:cNvSpPr>
            <a:spLocks noGrp="1"/>
          </p:cNvSpPr>
          <p:nvPr>
            <p:ph type="dt" sz="half" idx="35"/>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4" name="Footer Placeholder 3">
            <a:extLst>
              <a:ext uri="{FF2B5EF4-FFF2-40B4-BE49-F238E27FC236}">
                <a16:creationId xmlns:a16="http://schemas.microsoft.com/office/drawing/2014/main" id="{223A3F98-CAA0-D974-C04F-059A0E3E490F}"/>
              </a:ext>
            </a:extLst>
          </p:cNvPr>
          <p:cNvSpPr>
            <a:spLocks noGrp="1"/>
          </p:cNvSpPr>
          <p:nvPr>
            <p:ph type="ftr" sz="quarter" idx="36"/>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5" name="Slide Number Placeholder 4">
            <a:extLst>
              <a:ext uri="{FF2B5EF4-FFF2-40B4-BE49-F238E27FC236}">
                <a16:creationId xmlns:a16="http://schemas.microsoft.com/office/drawing/2014/main" id="{BAA4AD46-C7C6-2C47-B6E9-6B18F88AEC6E}"/>
              </a:ext>
            </a:extLst>
          </p:cNvPr>
          <p:cNvSpPr>
            <a:spLocks noGrp="1"/>
          </p:cNvSpPr>
          <p:nvPr>
            <p:ph type="sldNum" sz="quarter" idx="37"/>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spTree>
    <p:extLst>
      <p:ext uri="{BB962C8B-B14F-4D97-AF65-F5344CB8AC3E}">
        <p14:creationId xmlns:p14="http://schemas.microsoft.com/office/powerpoint/2010/main" val="1026512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CCA6CEBE-00ED-3486-9A91-CCEF578D51B1}"/>
              </a:ext>
            </a:extLst>
          </p:cNvPr>
          <p:cNvSpPr>
            <a:spLocks noGrp="1"/>
          </p:cNvSpPr>
          <p:nvPr>
            <p:ph type="body" sz="quarter" idx="28" hasCustomPrompt="1"/>
          </p:nvPr>
        </p:nvSpPr>
        <p:spPr>
          <a:xfrm>
            <a:off x="1389062" y="8478216"/>
            <a:ext cx="13592516" cy="2664507"/>
          </a:xfrm>
          <a:prstGeom prst="rect">
            <a:avLst/>
          </a:prstGeom>
        </p:spPr>
        <p:txBody>
          <a:bodyPr anchor="b">
            <a:noAutofit/>
          </a:bodyPr>
          <a:lstStyle>
            <a:lvl1pPr marL="0" indent="0">
              <a:lnSpc>
                <a:spcPts val="9000"/>
              </a:lnSpc>
              <a:buFontTx/>
              <a:buNone/>
              <a:defRPr sz="8000" b="1"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Insert thanks or goodbye</a:t>
            </a:r>
          </a:p>
        </p:txBody>
      </p:sp>
      <p:pic>
        <p:nvPicPr>
          <p:cNvPr id="4" name="Picture 3">
            <a:extLst>
              <a:ext uri="{FF2B5EF4-FFF2-40B4-BE49-F238E27FC236}">
                <a16:creationId xmlns:a16="http://schemas.microsoft.com/office/drawing/2014/main" id="{5A8D4967-3C38-C806-4BD5-306C5B97723C}"/>
              </a:ext>
            </a:extLst>
          </p:cNvPr>
          <p:cNvPicPr>
            <a:picLocks noChangeAspect="1"/>
          </p:cNvPicPr>
          <p:nvPr userDrawn="1"/>
        </p:nvPicPr>
        <p:blipFill>
          <a:blip r:embed="rId3"/>
          <a:stretch>
            <a:fillRect/>
          </a:stretch>
        </p:blipFill>
        <p:spPr>
          <a:xfrm>
            <a:off x="17218148" y="11585261"/>
            <a:ext cx="5765800" cy="1219200"/>
          </a:xfrm>
          <a:prstGeom prst="rect">
            <a:avLst/>
          </a:prstGeom>
        </p:spPr>
      </p:pic>
    </p:spTree>
    <p:extLst>
      <p:ext uri="{BB962C8B-B14F-4D97-AF65-F5344CB8AC3E}">
        <p14:creationId xmlns:p14="http://schemas.microsoft.com/office/powerpoint/2010/main" val="794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rand image">
    <p:bg>
      <p:bgPr>
        <a:solidFill>
          <a:schemeClr val="bg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CCA6CEBE-00ED-3486-9A91-CCEF578D51B1}"/>
              </a:ext>
            </a:extLst>
          </p:cNvPr>
          <p:cNvSpPr>
            <a:spLocks noGrp="1"/>
          </p:cNvSpPr>
          <p:nvPr>
            <p:ph type="body" sz="quarter" idx="28" hasCustomPrompt="1"/>
          </p:nvPr>
        </p:nvSpPr>
        <p:spPr>
          <a:xfrm>
            <a:off x="1389062" y="3067908"/>
            <a:ext cx="7201663" cy="5130684"/>
          </a:xfrm>
          <a:prstGeom prst="rect">
            <a:avLst/>
          </a:prstGeom>
        </p:spPr>
        <p:txBody>
          <a:bodyPr anchor="b">
            <a:noAutofit/>
          </a:bodyPr>
          <a:lstStyle>
            <a:lvl1pPr marL="0" indent="0">
              <a:lnSpc>
                <a:spcPts val="10000"/>
              </a:lnSpc>
              <a:buFontTx/>
              <a:buNone/>
              <a:defRPr sz="100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Title of presentation to go here</a:t>
            </a:r>
          </a:p>
        </p:txBody>
      </p:sp>
      <p:sp>
        <p:nvSpPr>
          <p:cNvPr id="11" name="Text Placeholder 31">
            <a:extLst>
              <a:ext uri="{FF2B5EF4-FFF2-40B4-BE49-F238E27FC236}">
                <a16:creationId xmlns:a16="http://schemas.microsoft.com/office/drawing/2014/main" id="{1894309B-D857-5A61-1355-C990FBEFABB9}"/>
              </a:ext>
            </a:extLst>
          </p:cNvPr>
          <p:cNvSpPr>
            <a:spLocks noGrp="1"/>
          </p:cNvSpPr>
          <p:nvPr>
            <p:ph type="body" sz="quarter" idx="29" hasCustomPrompt="1"/>
          </p:nvPr>
        </p:nvSpPr>
        <p:spPr>
          <a:xfrm>
            <a:off x="1389062" y="8864158"/>
            <a:ext cx="7201663" cy="1684391"/>
          </a:xfrm>
          <a:prstGeom prst="rect">
            <a:avLst/>
          </a:prstGeom>
        </p:spPr>
        <p:txBody>
          <a:bodyPr anchor="t">
            <a:noAutofit/>
          </a:bodyPr>
          <a:lstStyle>
            <a:lvl1pPr marL="0" indent="0">
              <a:lnSpc>
                <a:spcPct val="100000"/>
              </a:lnSpc>
              <a:buFontTx/>
              <a:buNone/>
              <a:defRPr sz="40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Subtitle can go here if needed, can be date, audience, etc.</a:t>
            </a:r>
          </a:p>
        </p:txBody>
      </p:sp>
      <p:sp>
        <p:nvSpPr>
          <p:cNvPr id="42" name="Footer Placeholder 41">
            <a:extLst>
              <a:ext uri="{FF2B5EF4-FFF2-40B4-BE49-F238E27FC236}">
                <a16:creationId xmlns:a16="http://schemas.microsoft.com/office/drawing/2014/main" id="{C70AE8BB-E199-C807-FFDE-7755FCF6B2B3}"/>
              </a:ext>
            </a:extLst>
          </p:cNvPr>
          <p:cNvSpPr>
            <a:spLocks noGrp="1"/>
          </p:cNvSpPr>
          <p:nvPr>
            <p:ph type="ftr" sz="quarter" idx="31"/>
          </p:nvPr>
        </p:nvSpPr>
        <p:spPr>
          <a:xfrm>
            <a:off x="8077200" y="-1153068"/>
            <a:ext cx="8228013" cy="730250"/>
          </a:xfrm>
          <a:prstGeom prst="rect">
            <a:avLst/>
          </a:prstGeom>
        </p:spPr>
        <p:txBody>
          <a:bodyPr/>
          <a:lstStyle/>
          <a:p>
            <a:r>
              <a:rPr lang="en-US" dirty="0"/>
              <a:t>INSERT TITLE OF DOCUMENT HERE</a:t>
            </a:r>
          </a:p>
        </p:txBody>
      </p:sp>
      <p:sp>
        <p:nvSpPr>
          <p:cNvPr id="2" name="Text Placeholder 31">
            <a:extLst>
              <a:ext uri="{FF2B5EF4-FFF2-40B4-BE49-F238E27FC236}">
                <a16:creationId xmlns:a16="http://schemas.microsoft.com/office/drawing/2014/main" id="{B78667CC-2A01-8627-A1A6-98370B482CAB}"/>
              </a:ext>
            </a:extLst>
          </p:cNvPr>
          <p:cNvSpPr>
            <a:spLocks noGrp="1"/>
          </p:cNvSpPr>
          <p:nvPr>
            <p:ph type="body" sz="quarter" idx="32" hasCustomPrompt="1"/>
          </p:nvPr>
        </p:nvSpPr>
        <p:spPr>
          <a:xfrm>
            <a:off x="1389062" y="10997229"/>
            <a:ext cx="7201663" cy="433772"/>
          </a:xfrm>
          <a:prstGeom prst="rect">
            <a:avLst/>
          </a:prstGeom>
        </p:spPr>
        <p:txBody>
          <a:bodyPr anchor="t">
            <a:noAutofit/>
          </a:bodyPr>
          <a:lstStyle>
            <a:lvl1pPr marL="0" indent="0">
              <a:lnSpc>
                <a:spcPct val="100000"/>
              </a:lnSpc>
              <a:buFontTx/>
              <a:buNone/>
              <a:defRPr sz="2400" b="0" i="0">
                <a:solidFill>
                  <a:schemeClr val="tx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Date</a:t>
            </a:r>
          </a:p>
        </p:txBody>
      </p:sp>
      <p:pic>
        <p:nvPicPr>
          <p:cNvPr id="12" name="Picture 11">
            <a:extLst>
              <a:ext uri="{FF2B5EF4-FFF2-40B4-BE49-F238E27FC236}">
                <a16:creationId xmlns:a16="http://schemas.microsoft.com/office/drawing/2014/main" id="{489BF0F4-01AC-6904-E745-452D6CD24193}"/>
              </a:ext>
            </a:extLst>
          </p:cNvPr>
          <p:cNvPicPr>
            <a:picLocks noChangeAspect="1"/>
          </p:cNvPicPr>
          <p:nvPr userDrawn="1"/>
        </p:nvPicPr>
        <p:blipFill>
          <a:blip r:embed="rId2"/>
          <a:stretch>
            <a:fillRect/>
          </a:stretch>
        </p:blipFill>
        <p:spPr>
          <a:xfrm>
            <a:off x="1375195" y="8345168"/>
            <a:ext cx="7201663" cy="240055"/>
          </a:xfrm>
          <a:prstGeom prst="rect">
            <a:avLst/>
          </a:prstGeom>
        </p:spPr>
      </p:pic>
      <p:pic>
        <p:nvPicPr>
          <p:cNvPr id="14" name="Picture 13">
            <a:extLst>
              <a:ext uri="{FF2B5EF4-FFF2-40B4-BE49-F238E27FC236}">
                <a16:creationId xmlns:a16="http://schemas.microsoft.com/office/drawing/2014/main" id="{80E1C673-C679-1FDA-44D5-7F212239987D}"/>
              </a:ext>
            </a:extLst>
          </p:cNvPr>
          <p:cNvPicPr>
            <a:picLocks noChangeAspect="1"/>
          </p:cNvPicPr>
          <p:nvPr userDrawn="1"/>
        </p:nvPicPr>
        <p:blipFill>
          <a:blip r:embed="rId3"/>
          <a:stretch>
            <a:fillRect/>
          </a:stretch>
        </p:blipFill>
        <p:spPr>
          <a:xfrm>
            <a:off x="1391717" y="1105734"/>
            <a:ext cx="4356100" cy="927100"/>
          </a:xfrm>
          <a:prstGeom prst="rect">
            <a:avLst/>
          </a:prstGeom>
        </p:spPr>
      </p:pic>
      <p:pic>
        <p:nvPicPr>
          <p:cNvPr id="16" name="Picture 15" descr="A close up of a pattern&#10;&#10;Description automatically generated">
            <a:extLst>
              <a:ext uri="{FF2B5EF4-FFF2-40B4-BE49-F238E27FC236}">
                <a16:creationId xmlns:a16="http://schemas.microsoft.com/office/drawing/2014/main" id="{B2C616A2-A769-BE6F-1202-97265E697EE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01600" y="0"/>
            <a:ext cx="15913101" cy="13716000"/>
          </a:xfrm>
          <a:prstGeom prst="rect">
            <a:avLst/>
          </a:prstGeom>
        </p:spPr>
      </p:pic>
    </p:spTree>
    <p:extLst>
      <p:ext uri="{BB962C8B-B14F-4D97-AF65-F5344CB8AC3E}">
        <p14:creationId xmlns:p14="http://schemas.microsoft.com/office/powerpoint/2010/main" val="297000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rand image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CCA6CEBE-00ED-3486-9A91-CCEF578D51B1}"/>
              </a:ext>
            </a:extLst>
          </p:cNvPr>
          <p:cNvSpPr>
            <a:spLocks noGrp="1"/>
          </p:cNvSpPr>
          <p:nvPr>
            <p:ph type="body" sz="quarter" idx="28" hasCustomPrompt="1"/>
          </p:nvPr>
        </p:nvSpPr>
        <p:spPr>
          <a:xfrm>
            <a:off x="1389062" y="3545632"/>
            <a:ext cx="13034391" cy="4652960"/>
          </a:xfrm>
          <a:prstGeom prst="rect">
            <a:avLst/>
          </a:prstGeom>
        </p:spPr>
        <p:txBody>
          <a:bodyPr anchor="b">
            <a:noAutofit/>
          </a:bodyPr>
          <a:lstStyle>
            <a:lvl1pPr marL="0" indent="0">
              <a:lnSpc>
                <a:spcPts val="12000"/>
              </a:lnSpc>
              <a:buFontTx/>
              <a:buNone/>
              <a:defRPr sz="12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Title of presentation to go here</a:t>
            </a:r>
          </a:p>
        </p:txBody>
      </p:sp>
      <p:sp>
        <p:nvSpPr>
          <p:cNvPr id="11" name="Text Placeholder 31">
            <a:extLst>
              <a:ext uri="{FF2B5EF4-FFF2-40B4-BE49-F238E27FC236}">
                <a16:creationId xmlns:a16="http://schemas.microsoft.com/office/drawing/2014/main" id="{1894309B-D857-5A61-1355-C990FBEFABB9}"/>
              </a:ext>
            </a:extLst>
          </p:cNvPr>
          <p:cNvSpPr>
            <a:spLocks noGrp="1"/>
          </p:cNvSpPr>
          <p:nvPr>
            <p:ph type="body" sz="quarter" idx="29" hasCustomPrompt="1"/>
          </p:nvPr>
        </p:nvSpPr>
        <p:spPr>
          <a:xfrm>
            <a:off x="1389062" y="8864158"/>
            <a:ext cx="13034392" cy="1684391"/>
          </a:xfrm>
          <a:prstGeom prst="rect">
            <a:avLst/>
          </a:prstGeom>
        </p:spPr>
        <p:txBody>
          <a:bodyPr anchor="t">
            <a:noAutofit/>
          </a:bodyPr>
          <a:lstStyle>
            <a:lvl1pPr marL="0" indent="0">
              <a:lnSpc>
                <a:spcPct val="100000"/>
              </a:lnSpc>
              <a:buFontTx/>
              <a:buNone/>
              <a:defRPr sz="6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Subtitle can go here if needed, can be date, audience, etc.</a:t>
            </a:r>
          </a:p>
        </p:txBody>
      </p:sp>
      <p:sp>
        <p:nvSpPr>
          <p:cNvPr id="42" name="Footer Placeholder 41">
            <a:extLst>
              <a:ext uri="{FF2B5EF4-FFF2-40B4-BE49-F238E27FC236}">
                <a16:creationId xmlns:a16="http://schemas.microsoft.com/office/drawing/2014/main" id="{C70AE8BB-E199-C807-FFDE-7755FCF6B2B3}"/>
              </a:ext>
            </a:extLst>
          </p:cNvPr>
          <p:cNvSpPr>
            <a:spLocks noGrp="1"/>
          </p:cNvSpPr>
          <p:nvPr>
            <p:ph type="ftr" sz="quarter" idx="31"/>
          </p:nvPr>
        </p:nvSpPr>
        <p:spPr>
          <a:xfrm>
            <a:off x="8077200" y="-1153068"/>
            <a:ext cx="8228013" cy="730250"/>
          </a:xfrm>
          <a:prstGeom prst="rect">
            <a:avLst/>
          </a:prstGeom>
        </p:spPr>
        <p:txBody>
          <a:bodyPr/>
          <a:lstStyle/>
          <a:p>
            <a:r>
              <a:rPr lang="en-US" dirty="0"/>
              <a:t>INSERT TITLE OF DOCUMENT HERE</a:t>
            </a:r>
          </a:p>
        </p:txBody>
      </p:sp>
      <p:sp>
        <p:nvSpPr>
          <p:cNvPr id="2" name="Text Placeholder 31">
            <a:extLst>
              <a:ext uri="{FF2B5EF4-FFF2-40B4-BE49-F238E27FC236}">
                <a16:creationId xmlns:a16="http://schemas.microsoft.com/office/drawing/2014/main" id="{B78667CC-2A01-8627-A1A6-98370B482CAB}"/>
              </a:ext>
            </a:extLst>
          </p:cNvPr>
          <p:cNvSpPr>
            <a:spLocks noGrp="1"/>
          </p:cNvSpPr>
          <p:nvPr>
            <p:ph type="body" sz="quarter" idx="32" hasCustomPrompt="1"/>
          </p:nvPr>
        </p:nvSpPr>
        <p:spPr>
          <a:xfrm>
            <a:off x="1389062" y="11225227"/>
            <a:ext cx="7201663" cy="433772"/>
          </a:xfrm>
          <a:prstGeom prst="rect">
            <a:avLst/>
          </a:prstGeom>
        </p:spPr>
        <p:txBody>
          <a:bodyPr anchor="t">
            <a:noAutofit/>
          </a:bodyPr>
          <a:lstStyle>
            <a:lvl1pPr marL="0" indent="0">
              <a:lnSpc>
                <a:spcPct val="100000"/>
              </a:lnSpc>
              <a:buFontTx/>
              <a:buNone/>
              <a:defRPr sz="3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Date</a:t>
            </a:r>
          </a:p>
        </p:txBody>
      </p:sp>
      <p:pic>
        <p:nvPicPr>
          <p:cNvPr id="3" name="Picture 2">
            <a:extLst>
              <a:ext uri="{FF2B5EF4-FFF2-40B4-BE49-F238E27FC236}">
                <a16:creationId xmlns:a16="http://schemas.microsoft.com/office/drawing/2014/main" id="{5B15BB71-8AB4-43C3-D6F0-678EC5E816E3}"/>
              </a:ext>
            </a:extLst>
          </p:cNvPr>
          <p:cNvPicPr>
            <a:picLocks noChangeAspect="1"/>
          </p:cNvPicPr>
          <p:nvPr userDrawn="1"/>
        </p:nvPicPr>
        <p:blipFill>
          <a:blip r:embed="rId3"/>
          <a:stretch>
            <a:fillRect/>
          </a:stretch>
        </p:blipFill>
        <p:spPr>
          <a:xfrm>
            <a:off x="1389062" y="8348205"/>
            <a:ext cx="13034391" cy="423289"/>
          </a:xfrm>
          <a:prstGeom prst="rect">
            <a:avLst/>
          </a:prstGeom>
        </p:spPr>
      </p:pic>
      <p:pic>
        <p:nvPicPr>
          <p:cNvPr id="5" name="Picture 4">
            <a:extLst>
              <a:ext uri="{FF2B5EF4-FFF2-40B4-BE49-F238E27FC236}">
                <a16:creationId xmlns:a16="http://schemas.microsoft.com/office/drawing/2014/main" id="{579E02DE-4F69-AF24-E603-3B23A3CD9E26}"/>
              </a:ext>
            </a:extLst>
          </p:cNvPr>
          <p:cNvPicPr>
            <a:picLocks noChangeAspect="1"/>
          </p:cNvPicPr>
          <p:nvPr userDrawn="1"/>
        </p:nvPicPr>
        <p:blipFill>
          <a:blip r:embed="rId4"/>
          <a:stretch>
            <a:fillRect/>
          </a:stretch>
        </p:blipFill>
        <p:spPr>
          <a:xfrm>
            <a:off x="1389063" y="1718226"/>
            <a:ext cx="5765800" cy="1219200"/>
          </a:xfrm>
          <a:prstGeom prst="rect">
            <a:avLst/>
          </a:prstGeom>
        </p:spPr>
      </p:pic>
    </p:spTree>
    <p:extLst>
      <p:ext uri="{BB962C8B-B14F-4D97-AF65-F5344CB8AC3E}">
        <p14:creationId xmlns:p14="http://schemas.microsoft.com/office/powerpoint/2010/main" val="2213394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brand colour">
    <p:bg>
      <p:bgPr>
        <a:solidFill>
          <a:schemeClr val="tx2"/>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CCA6CEBE-00ED-3486-9A91-CCEF578D51B1}"/>
              </a:ext>
            </a:extLst>
          </p:cNvPr>
          <p:cNvSpPr>
            <a:spLocks noGrp="1"/>
          </p:cNvSpPr>
          <p:nvPr>
            <p:ph type="body" sz="quarter" idx="28" hasCustomPrompt="1"/>
          </p:nvPr>
        </p:nvSpPr>
        <p:spPr>
          <a:xfrm>
            <a:off x="1389062" y="3545632"/>
            <a:ext cx="13034391" cy="4652960"/>
          </a:xfrm>
          <a:prstGeom prst="rect">
            <a:avLst/>
          </a:prstGeom>
        </p:spPr>
        <p:txBody>
          <a:bodyPr anchor="b">
            <a:noAutofit/>
          </a:bodyPr>
          <a:lstStyle>
            <a:lvl1pPr marL="0" indent="0">
              <a:lnSpc>
                <a:spcPts val="12000"/>
              </a:lnSpc>
              <a:buFontTx/>
              <a:buNone/>
              <a:defRPr sz="12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Title of presentation to go here</a:t>
            </a:r>
          </a:p>
        </p:txBody>
      </p:sp>
      <p:sp>
        <p:nvSpPr>
          <p:cNvPr id="11" name="Text Placeholder 31">
            <a:extLst>
              <a:ext uri="{FF2B5EF4-FFF2-40B4-BE49-F238E27FC236}">
                <a16:creationId xmlns:a16="http://schemas.microsoft.com/office/drawing/2014/main" id="{1894309B-D857-5A61-1355-C990FBEFABB9}"/>
              </a:ext>
            </a:extLst>
          </p:cNvPr>
          <p:cNvSpPr>
            <a:spLocks noGrp="1"/>
          </p:cNvSpPr>
          <p:nvPr>
            <p:ph type="body" sz="quarter" idx="29" hasCustomPrompt="1"/>
          </p:nvPr>
        </p:nvSpPr>
        <p:spPr>
          <a:xfrm>
            <a:off x="1389062" y="8864158"/>
            <a:ext cx="13034392" cy="1684391"/>
          </a:xfrm>
          <a:prstGeom prst="rect">
            <a:avLst/>
          </a:prstGeom>
        </p:spPr>
        <p:txBody>
          <a:bodyPr anchor="t">
            <a:noAutofit/>
          </a:bodyPr>
          <a:lstStyle>
            <a:lvl1pPr marL="0" indent="0">
              <a:lnSpc>
                <a:spcPct val="100000"/>
              </a:lnSpc>
              <a:buFontTx/>
              <a:buNone/>
              <a:defRPr sz="6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Subtitle can go here if needed, can be date, audience, etc.</a:t>
            </a:r>
          </a:p>
        </p:txBody>
      </p:sp>
      <p:sp>
        <p:nvSpPr>
          <p:cNvPr id="42" name="Footer Placeholder 41">
            <a:extLst>
              <a:ext uri="{FF2B5EF4-FFF2-40B4-BE49-F238E27FC236}">
                <a16:creationId xmlns:a16="http://schemas.microsoft.com/office/drawing/2014/main" id="{C70AE8BB-E199-C807-FFDE-7755FCF6B2B3}"/>
              </a:ext>
            </a:extLst>
          </p:cNvPr>
          <p:cNvSpPr>
            <a:spLocks noGrp="1"/>
          </p:cNvSpPr>
          <p:nvPr>
            <p:ph type="ftr" sz="quarter" idx="31"/>
          </p:nvPr>
        </p:nvSpPr>
        <p:spPr>
          <a:xfrm>
            <a:off x="8077200" y="-1153068"/>
            <a:ext cx="8228013" cy="730250"/>
          </a:xfrm>
          <a:prstGeom prst="rect">
            <a:avLst/>
          </a:prstGeom>
        </p:spPr>
        <p:txBody>
          <a:bodyPr/>
          <a:lstStyle/>
          <a:p>
            <a:r>
              <a:rPr lang="en-US" dirty="0"/>
              <a:t>INSERT TITLE OF DOCUMENT HERE</a:t>
            </a:r>
          </a:p>
        </p:txBody>
      </p:sp>
      <p:sp>
        <p:nvSpPr>
          <p:cNvPr id="2" name="Text Placeholder 31">
            <a:extLst>
              <a:ext uri="{FF2B5EF4-FFF2-40B4-BE49-F238E27FC236}">
                <a16:creationId xmlns:a16="http://schemas.microsoft.com/office/drawing/2014/main" id="{B78667CC-2A01-8627-A1A6-98370B482CAB}"/>
              </a:ext>
            </a:extLst>
          </p:cNvPr>
          <p:cNvSpPr>
            <a:spLocks noGrp="1"/>
          </p:cNvSpPr>
          <p:nvPr>
            <p:ph type="body" sz="quarter" idx="32" hasCustomPrompt="1"/>
          </p:nvPr>
        </p:nvSpPr>
        <p:spPr>
          <a:xfrm>
            <a:off x="1389062" y="11225227"/>
            <a:ext cx="7201663" cy="433772"/>
          </a:xfrm>
          <a:prstGeom prst="rect">
            <a:avLst/>
          </a:prstGeom>
        </p:spPr>
        <p:txBody>
          <a:bodyPr anchor="t">
            <a:noAutofit/>
          </a:bodyPr>
          <a:lstStyle>
            <a:lvl1pPr marL="0" indent="0">
              <a:lnSpc>
                <a:spcPct val="100000"/>
              </a:lnSpc>
              <a:buFontTx/>
              <a:buNone/>
              <a:defRPr sz="3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Date</a:t>
            </a:r>
          </a:p>
        </p:txBody>
      </p:sp>
      <p:pic>
        <p:nvPicPr>
          <p:cNvPr id="3" name="Picture 2">
            <a:extLst>
              <a:ext uri="{FF2B5EF4-FFF2-40B4-BE49-F238E27FC236}">
                <a16:creationId xmlns:a16="http://schemas.microsoft.com/office/drawing/2014/main" id="{5B15BB71-8AB4-43C3-D6F0-678EC5E816E3}"/>
              </a:ext>
            </a:extLst>
          </p:cNvPr>
          <p:cNvPicPr>
            <a:picLocks noChangeAspect="1"/>
          </p:cNvPicPr>
          <p:nvPr userDrawn="1"/>
        </p:nvPicPr>
        <p:blipFill>
          <a:blip r:embed="rId2"/>
          <a:stretch>
            <a:fillRect/>
          </a:stretch>
        </p:blipFill>
        <p:spPr>
          <a:xfrm>
            <a:off x="1389062" y="8348205"/>
            <a:ext cx="13034391" cy="423289"/>
          </a:xfrm>
          <a:prstGeom prst="rect">
            <a:avLst/>
          </a:prstGeom>
        </p:spPr>
      </p:pic>
      <p:pic>
        <p:nvPicPr>
          <p:cNvPr id="5" name="Picture 4">
            <a:extLst>
              <a:ext uri="{FF2B5EF4-FFF2-40B4-BE49-F238E27FC236}">
                <a16:creationId xmlns:a16="http://schemas.microsoft.com/office/drawing/2014/main" id="{A9206A35-4E1A-4E1D-A72D-9CCCABE2DD73}"/>
              </a:ext>
            </a:extLst>
          </p:cNvPr>
          <p:cNvPicPr>
            <a:picLocks noChangeAspect="1"/>
          </p:cNvPicPr>
          <p:nvPr userDrawn="1"/>
        </p:nvPicPr>
        <p:blipFill>
          <a:blip r:embed="rId3"/>
          <a:stretch>
            <a:fillRect/>
          </a:stretch>
        </p:blipFill>
        <p:spPr>
          <a:xfrm>
            <a:off x="1389063" y="1718226"/>
            <a:ext cx="5765800" cy="1219200"/>
          </a:xfrm>
          <a:prstGeom prst="rect">
            <a:avLst/>
          </a:prstGeom>
        </p:spPr>
      </p:pic>
    </p:spTree>
    <p:extLst>
      <p:ext uri="{BB962C8B-B14F-4D97-AF65-F5344CB8AC3E}">
        <p14:creationId xmlns:p14="http://schemas.microsoft.com/office/powerpoint/2010/main" val="2047190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brand colour2">
    <p:bg>
      <p:bgPr>
        <a:solidFill>
          <a:schemeClr val="tx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CCA6CEBE-00ED-3486-9A91-CCEF578D51B1}"/>
              </a:ext>
            </a:extLst>
          </p:cNvPr>
          <p:cNvSpPr>
            <a:spLocks noGrp="1"/>
          </p:cNvSpPr>
          <p:nvPr>
            <p:ph type="body" sz="quarter" idx="28" hasCustomPrompt="1"/>
          </p:nvPr>
        </p:nvSpPr>
        <p:spPr>
          <a:xfrm>
            <a:off x="1389062" y="1806978"/>
            <a:ext cx="21604288" cy="2664507"/>
          </a:xfrm>
          <a:prstGeom prst="rect">
            <a:avLst/>
          </a:prstGeom>
        </p:spPr>
        <p:txBody>
          <a:bodyPr anchor="t">
            <a:noAutofit/>
          </a:bodyPr>
          <a:lstStyle>
            <a:lvl1pPr marL="0" indent="0">
              <a:lnSpc>
                <a:spcPts val="9000"/>
              </a:lnSpc>
              <a:buFontTx/>
              <a:buNone/>
              <a:defRPr sz="8000" b="1"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Title of presentation to go here</a:t>
            </a:r>
          </a:p>
        </p:txBody>
      </p:sp>
      <p:sp>
        <p:nvSpPr>
          <p:cNvPr id="11" name="Text Placeholder 31">
            <a:extLst>
              <a:ext uri="{FF2B5EF4-FFF2-40B4-BE49-F238E27FC236}">
                <a16:creationId xmlns:a16="http://schemas.microsoft.com/office/drawing/2014/main" id="{1894309B-D857-5A61-1355-C990FBEFABB9}"/>
              </a:ext>
            </a:extLst>
          </p:cNvPr>
          <p:cNvSpPr>
            <a:spLocks noGrp="1"/>
          </p:cNvSpPr>
          <p:nvPr>
            <p:ph type="body" sz="quarter" idx="29" hasCustomPrompt="1"/>
          </p:nvPr>
        </p:nvSpPr>
        <p:spPr>
          <a:xfrm>
            <a:off x="1389062" y="4651509"/>
            <a:ext cx="21604288" cy="3574643"/>
          </a:xfrm>
          <a:prstGeom prst="rect">
            <a:avLst/>
          </a:prstGeom>
        </p:spPr>
        <p:txBody>
          <a:bodyPr anchor="t">
            <a:noAutofit/>
          </a:bodyPr>
          <a:lstStyle>
            <a:lvl1pPr marL="0" indent="0">
              <a:lnSpc>
                <a:spcPts val="9000"/>
              </a:lnSpc>
              <a:buFontTx/>
              <a:buNone/>
              <a:defRPr sz="8000" b="0" i="0">
                <a:solidFill>
                  <a:schemeClr val="bg1"/>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Subtitle can go here if needed, can be date, audience, etc.</a:t>
            </a:r>
          </a:p>
        </p:txBody>
      </p:sp>
      <p:sp>
        <p:nvSpPr>
          <p:cNvPr id="2" name="Footer Placeholder 1">
            <a:extLst>
              <a:ext uri="{FF2B5EF4-FFF2-40B4-BE49-F238E27FC236}">
                <a16:creationId xmlns:a16="http://schemas.microsoft.com/office/drawing/2014/main" id="{36D04A2D-C366-38A4-59CD-0089887B8BF3}"/>
              </a:ext>
            </a:extLst>
          </p:cNvPr>
          <p:cNvSpPr>
            <a:spLocks noGrp="1"/>
          </p:cNvSpPr>
          <p:nvPr>
            <p:ph type="ftr" sz="quarter" idx="30"/>
          </p:nvPr>
        </p:nvSpPr>
        <p:spPr>
          <a:xfrm>
            <a:off x="8077200" y="-1153068"/>
            <a:ext cx="8228013" cy="730250"/>
          </a:xfrm>
          <a:prstGeom prst="rect">
            <a:avLst/>
          </a:prstGeom>
        </p:spPr>
        <p:txBody>
          <a:bodyPr/>
          <a:lstStyle/>
          <a:p>
            <a:r>
              <a:rPr lang="en-US"/>
              <a:t>INSERT TITLE OF DOCUMENT HERE</a:t>
            </a:r>
            <a:endParaRPr lang="en-US" dirty="0"/>
          </a:p>
        </p:txBody>
      </p:sp>
      <p:sp>
        <p:nvSpPr>
          <p:cNvPr id="4" name="Text Placeholder 31">
            <a:extLst>
              <a:ext uri="{FF2B5EF4-FFF2-40B4-BE49-F238E27FC236}">
                <a16:creationId xmlns:a16="http://schemas.microsoft.com/office/drawing/2014/main" id="{86B72C93-AD1D-C78F-790D-2F7FD6081CB9}"/>
              </a:ext>
            </a:extLst>
          </p:cNvPr>
          <p:cNvSpPr>
            <a:spLocks noGrp="1"/>
          </p:cNvSpPr>
          <p:nvPr>
            <p:ph type="body" sz="quarter" idx="32" hasCustomPrompt="1"/>
          </p:nvPr>
        </p:nvSpPr>
        <p:spPr>
          <a:xfrm>
            <a:off x="1389062" y="1119010"/>
            <a:ext cx="7201663" cy="433772"/>
          </a:xfrm>
          <a:prstGeom prst="rect">
            <a:avLst/>
          </a:prstGeom>
        </p:spPr>
        <p:txBody>
          <a:bodyPr anchor="t">
            <a:noAutofit/>
          </a:bodyPr>
          <a:lstStyle>
            <a:lvl1pPr marL="0" indent="0">
              <a:lnSpc>
                <a:spcPct val="100000"/>
              </a:lnSpc>
              <a:buFontTx/>
              <a:buNone/>
              <a:defRPr sz="2400" b="0" i="0">
                <a:solidFill>
                  <a:schemeClr val="accent2"/>
                </a:solidFill>
                <a:latin typeface="Arial" panose="020B0604020202020204" pitchFamily="34" charset="0"/>
                <a:cs typeface="Arial" panose="020B060402020202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Date</a:t>
            </a:r>
          </a:p>
        </p:txBody>
      </p:sp>
      <p:pic>
        <p:nvPicPr>
          <p:cNvPr id="3" name="Picture 2">
            <a:extLst>
              <a:ext uri="{FF2B5EF4-FFF2-40B4-BE49-F238E27FC236}">
                <a16:creationId xmlns:a16="http://schemas.microsoft.com/office/drawing/2014/main" id="{E79C45D8-F83C-ECCA-E07D-D4C9B547031C}"/>
              </a:ext>
            </a:extLst>
          </p:cNvPr>
          <p:cNvPicPr>
            <a:picLocks noChangeAspect="1"/>
          </p:cNvPicPr>
          <p:nvPr userDrawn="1"/>
        </p:nvPicPr>
        <p:blipFill>
          <a:blip r:embed="rId2"/>
          <a:stretch>
            <a:fillRect/>
          </a:stretch>
        </p:blipFill>
        <p:spPr>
          <a:xfrm>
            <a:off x="17191821" y="11123108"/>
            <a:ext cx="5765800" cy="1219200"/>
          </a:xfrm>
          <a:prstGeom prst="rect">
            <a:avLst/>
          </a:prstGeom>
        </p:spPr>
      </p:pic>
    </p:spTree>
    <p:extLst>
      <p:ext uri="{BB962C8B-B14F-4D97-AF65-F5344CB8AC3E}">
        <p14:creationId xmlns:p14="http://schemas.microsoft.com/office/powerpoint/2010/main" val="366801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9" name="Text Placeholder 31">
            <a:extLst>
              <a:ext uri="{FF2B5EF4-FFF2-40B4-BE49-F238E27FC236}">
                <a16:creationId xmlns:a16="http://schemas.microsoft.com/office/drawing/2014/main" id="{10B8DD9E-EF8B-C051-59BF-114CE2E94CDF}"/>
              </a:ext>
            </a:extLst>
          </p:cNvPr>
          <p:cNvSpPr>
            <a:spLocks noGrp="1"/>
          </p:cNvSpPr>
          <p:nvPr>
            <p:ph type="body" sz="quarter" idx="31" hasCustomPrompt="1"/>
          </p:nvPr>
        </p:nvSpPr>
        <p:spPr>
          <a:xfrm>
            <a:off x="1418069" y="4706225"/>
            <a:ext cx="7217884" cy="7189379"/>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bg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0" name="Text Placeholder 31">
            <a:extLst>
              <a:ext uri="{FF2B5EF4-FFF2-40B4-BE49-F238E27FC236}">
                <a16:creationId xmlns:a16="http://schemas.microsoft.com/office/drawing/2014/main" id="{F035C1A7-C5D4-3EAB-2F30-E5C41FD646A2}"/>
              </a:ext>
            </a:extLst>
          </p:cNvPr>
          <p:cNvSpPr>
            <a:spLocks noGrp="1"/>
          </p:cNvSpPr>
          <p:nvPr>
            <p:ph type="body" sz="quarter" idx="32" hasCustomPrompt="1"/>
          </p:nvPr>
        </p:nvSpPr>
        <p:spPr>
          <a:xfrm>
            <a:off x="9278968" y="4706225"/>
            <a:ext cx="4352318" cy="7189379"/>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bg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1" name="Text Placeholder 31">
            <a:extLst>
              <a:ext uri="{FF2B5EF4-FFF2-40B4-BE49-F238E27FC236}">
                <a16:creationId xmlns:a16="http://schemas.microsoft.com/office/drawing/2014/main" id="{CE192449-80D6-7178-FA02-6C196FDE5FB4}"/>
              </a:ext>
            </a:extLst>
          </p:cNvPr>
          <p:cNvSpPr>
            <a:spLocks noGrp="1"/>
          </p:cNvSpPr>
          <p:nvPr>
            <p:ph type="body" sz="quarter" idx="33" hasCustomPrompt="1"/>
          </p:nvPr>
        </p:nvSpPr>
        <p:spPr>
          <a:xfrm>
            <a:off x="14392835" y="4706225"/>
            <a:ext cx="4352318" cy="7189379"/>
          </a:xfrm>
          <a:prstGeom prst="rect">
            <a:avLst/>
          </a:prstGeom>
        </p:spPr>
        <p:txBody>
          <a:bodyPr anchor="t">
            <a:noAutofit/>
          </a:bodyPr>
          <a:lstStyle>
            <a:lvl1pPr marL="0" indent="0">
              <a:lnSpc>
                <a:spcPts val="2500"/>
              </a:lnSpc>
              <a:buFont typeface="Arial" panose="020B0604020202020204" pitchFamily="34" charset="0"/>
              <a:buNone/>
              <a:defRPr sz="2000" b="0" i="0">
                <a:solidFill>
                  <a:schemeClr val="bg1"/>
                </a:solidFill>
                <a:latin typeface="Arial" panose="020B0604020202020204" pitchFamily="34" charset="0"/>
                <a:cs typeface="Arial" panose="020B0604020202020204" pitchFamily="34" charset="0"/>
              </a:defRPr>
            </a:lvl1pPr>
            <a:lvl2pPr marL="1028700" indent="-5715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2pPr>
            <a:lvl3pPr marL="13716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3pPr>
            <a:lvl4pPr marL="18288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4pPr>
            <a:lvl5pPr marL="2286000" indent="-457200">
              <a:lnSpc>
                <a:spcPts val="2500"/>
              </a:lnSpc>
              <a:buFont typeface="Arial" panose="020B0604020202020204" pitchFamily="34" charset="0"/>
              <a:buChar char="•"/>
              <a:defRPr sz="2000" b="0" i="0">
                <a:solidFill>
                  <a:schemeClr val="tx1"/>
                </a:solidFill>
                <a:latin typeface="Calibri Light" panose="020F0302020204030204" pitchFamily="34" charset="0"/>
                <a:cs typeface="Calibri Light" panose="020F0302020204030204" pitchFamily="34" charset="0"/>
              </a:defRPr>
            </a:lvl5pPr>
            <a:lvl6pPr>
              <a:lnSpc>
                <a:spcPts val="2500"/>
              </a:lnSpc>
              <a:defRPr sz="2000" b="0" i="0">
                <a:latin typeface="Calibri Light" panose="020F0302020204030204" pitchFamily="34" charset="0"/>
                <a:cs typeface="Calibri Light" panose="020F0302020204030204" pitchFamily="34" charset="0"/>
              </a:defRPr>
            </a:lvl6pPr>
            <a:lvl7pPr>
              <a:lnSpc>
                <a:spcPts val="2500"/>
              </a:lnSpc>
              <a:defRPr sz="2000" b="0" i="0">
                <a:latin typeface="Calibri Light" panose="020F0302020204030204" pitchFamily="34" charset="0"/>
                <a:cs typeface="Calibri Light" panose="020F0302020204030204" pitchFamily="34" charset="0"/>
              </a:defRPr>
            </a:lvl7pPr>
            <a:lvl8pPr>
              <a:lnSpc>
                <a:spcPts val="2500"/>
              </a:lnSpc>
              <a:defRPr sz="2000" b="0" i="0">
                <a:latin typeface="Calibri Light" panose="020F0302020204030204" pitchFamily="34" charset="0"/>
                <a:cs typeface="Calibri Light" panose="020F0302020204030204" pitchFamily="34" charset="0"/>
              </a:defRPr>
            </a:lvl8pPr>
            <a:lvl9pPr marL="3657600" indent="0">
              <a:lnSpc>
                <a:spcPts val="2500"/>
              </a:lnSpc>
              <a:buFont typeface="Arial" panose="020B0604020202020204" pitchFamily="34" charset="0"/>
              <a:buNone/>
              <a:defRPr sz="20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2" name="Text Placeholder 31">
            <a:extLst>
              <a:ext uri="{FF2B5EF4-FFF2-40B4-BE49-F238E27FC236}">
                <a16:creationId xmlns:a16="http://schemas.microsoft.com/office/drawing/2014/main" id="{E2BFF0D8-9E1F-FAD6-A724-640863B9E77F}"/>
              </a:ext>
            </a:extLst>
          </p:cNvPr>
          <p:cNvSpPr>
            <a:spLocks noGrp="1"/>
          </p:cNvSpPr>
          <p:nvPr>
            <p:ph type="body" sz="quarter" idx="34" hasCustomPrompt="1"/>
          </p:nvPr>
        </p:nvSpPr>
        <p:spPr>
          <a:xfrm>
            <a:off x="1418068" y="1096963"/>
            <a:ext cx="17974098" cy="2425326"/>
          </a:xfrm>
          <a:prstGeom prst="rect">
            <a:avLst/>
          </a:prstGeom>
        </p:spPr>
        <p:txBody>
          <a:bodyPr anchor="t">
            <a:noAutofit/>
          </a:bodyPr>
          <a:lstStyle>
            <a:lvl1pPr marL="0" indent="0">
              <a:lnSpc>
                <a:spcPts val="6800"/>
              </a:lnSpc>
              <a:buFontTx/>
              <a:buNone/>
              <a:defRPr sz="6400" b="0" i="0">
                <a:solidFill>
                  <a:schemeClr val="bg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statement outlining the introduction to the content in the presentation.</a:t>
            </a:r>
          </a:p>
        </p:txBody>
      </p:sp>
      <p:sp>
        <p:nvSpPr>
          <p:cNvPr id="15" name="Date Placeholder 14">
            <a:extLst>
              <a:ext uri="{FF2B5EF4-FFF2-40B4-BE49-F238E27FC236}">
                <a16:creationId xmlns:a16="http://schemas.microsoft.com/office/drawing/2014/main" id="{0D085963-938E-06AA-AE45-5EEC2E3AC79D}"/>
              </a:ext>
            </a:extLst>
          </p:cNvPr>
          <p:cNvSpPr>
            <a:spLocks noGrp="1"/>
          </p:cNvSpPr>
          <p:nvPr>
            <p:ph type="dt" sz="half" idx="35"/>
          </p:nvPr>
        </p:nvSpPr>
        <p:spPr/>
        <p:txBody>
          <a:bodyPr/>
          <a:lstStyle>
            <a:lvl1pPr>
              <a:defRPr>
                <a:latin typeface="Arial" panose="020B0604020202020204" pitchFamily="34" charset="0"/>
                <a:cs typeface="Arial" panose="020B0604020202020204" pitchFamily="34" charset="0"/>
              </a:defRPr>
            </a:lvl1pPr>
          </a:lstStyle>
          <a:p>
            <a:fld id="{7A6555F7-DDDA-BA48-A851-3EFD3894864A}" type="datetime3">
              <a:rPr lang="en-NZ" smtClean="0"/>
              <a:pPr/>
              <a:t>11 February 2025</a:t>
            </a:fld>
            <a:endParaRPr lang="en-US" dirty="0"/>
          </a:p>
        </p:txBody>
      </p:sp>
      <p:sp>
        <p:nvSpPr>
          <p:cNvPr id="16" name="Footer Placeholder 15">
            <a:extLst>
              <a:ext uri="{FF2B5EF4-FFF2-40B4-BE49-F238E27FC236}">
                <a16:creationId xmlns:a16="http://schemas.microsoft.com/office/drawing/2014/main" id="{DC4B918D-24E1-8F6D-9802-DFCA6853CA0F}"/>
              </a:ext>
            </a:extLst>
          </p:cNvPr>
          <p:cNvSpPr>
            <a:spLocks noGrp="1"/>
          </p:cNvSpPr>
          <p:nvPr>
            <p:ph type="ftr" sz="quarter" idx="36"/>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7" name="Slide Number Placeholder 16">
            <a:extLst>
              <a:ext uri="{FF2B5EF4-FFF2-40B4-BE49-F238E27FC236}">
                <a16:creationId xmlns:a16="http://schemas.microsoft.com/office/drawing/2014/main" id="{B05A27D6-96E0-5ABF-DAE4-187E2FCBB26D}"/>
              </a:ext>
            </a:extLst>
          </p:cNvPr>
          <p:cNvSpPr>
            <a:spLocks noGrp="1"/>
          </p:cNvSpPr>
          <p:nvPr>
            <p:ph type="sldNum" sz="quarter" idx="37"/>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spTree>
    <p:extLst>
      <p:ext uri="{BB962C8B-B14F-4D97-AF65-F5344CB8AC3E}">
        <p14:creationId xmlns:p14="http://schemas.microsoft.com/office/powerpoint/2010/main" val="29483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2166F654-DC8D-E37C-D3A2-04799841AF5A}"/>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accent2"/>
                </a:solidFill>
              </a:defRPr>
            </a:lvl1pPr>
          </a:lstStyle>
          <a:p>
            <a:r>
              <a:rPr lang="en-GB" dirty="0"/>
              <a:t>Breadcrumb goes here</a:t>
            </a:r>
            <a:endParaRPr lang="en-US" dirty="0"/>
          </a:p>
        </p:txBody>
      </p:sp>
      <p:sp>
        <p:nvSpPr>
          <p:cNvPr id="11" name="Text Placeholder 31">
            <a:extLst>
              <a:ext uri="{FF2B5EF4-FFF2-40B4-BE49-F238E27FC236}">
                <a16:creationId xmlns:a16="http://schemas.microsoft.com/office/drawing/2014/main" id="{9D61EBC3-F609-6FA0-3E32-EDA1EF54BA90}"/>
              </a:ext>
            </a:extLst>
          </p:cNvPr>
          <p:cNvSpPr>
            <a:spLocks noGrp="1"/>
          </p:cNvSpPr>
          <p:nvPr>
            <p:ph type="body" sz="quarter" idx="28" hasCustomPrompt="1"/>
          </p:nvPr>
        </p:nvSpPr>
        <p:spPr>
          <a:xfrm>
            <a:off x="1389062" y="3257600"/>
            <a:ext cx="17354871" cy="6804824"/>
          </a:xfrm>
          <a:prstGeom prst="rect">
            <a:avLst/>
          </a:prstGeom>
        </p:spPr>
        <p:txBody>
          <a:bodyPr anchor="t">
            <a:noAutofit/>
          </a:bodyPr>
          <a:lstStyle>
            <a:lvl1pPr marL="0" indent="0">
              <a:lnSpc>
                <a:spcPts val="11000"/>
              </a:lnSpc>
              <a:buFontTx/>
              <a:buNone/>
              <a:defRPr sz="10000" b="0" i="0">
                <a:solidFill>
                  <a:schemeClr val="accent2"/>
                </a:solidFill>
                <a:latin typeface="Calibri Light" panose="020F0302020204030204" pitchFamily="34" charset="0"/>
                <a:cs typeface="Calibri Light" panose="020F0302020204030204" pitchFamily="34" charset="0"/>
              </a:defRPr>
            </a:lvl1pPr>
            <a:lvl2pPr marL="457200" indent="0">
              <a:buFontTx/>
              <a:buNone/>
              <a:defRPr sz="4000">
                <a:solidFill>
                  <a:schemeClr val="tx1"/>
                </a:solidFill>
              </a:defRPr>
            </a:lvl2pPr>
            <a:lvl3pPr marL="914400" indent="0">
              <a:buFontTx/>
              <a:buNone/>
              <a:defRPr sz="4000">
                <a:solidFill>
                  <a:schemeClr val="tx1"/>
                </a:solidFill>
              </a:defRPr>
            </a:lvl3pPr>
            <a:lvl4pPr marL="1371600" indent="0">
              <a:buFontTx/>
              <a:buNone/>
              <a:defRPr sz="4000">
                <a:solidFill>
                  <a:schemeClr val="tx1"/>
                </a:solidFill>
              </a:defRPr>
            </a:lvl4pPr>
            <a:lvl5pPr marL="1828800" indent="0">
              <a:buFontTx/>
              <a:buNone/>
              <a:defRPr sz="4000">
                <a:solidFill>
                  <a:schemeClr val="tx1"/>
                </a:solidFill>
              </a:defRPr>
            </a:lvl5pPr>
          </a:lstStyle>
          <a:p>
            <a:pPr lvl="0"/>
            <a:r>
              <a:rPr lang="en-GB" dirty="0"/>
              <a:t>Divider page where a big key statement might go.</a:t>
            </a:r>
          </a:p>
        </p:txBody>
      </p:sp>
    </p:spTree>
    <p:extLst>
      <p:ext uri="{BB962C8B-B14F-4D97-AF65-F5344CB8AC3E}">
        <p14:creationId xmlns:p14="http://schemas.microsoft.com/office/powerpoint/2010/main" val="268184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ng-form text wide">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400C8-80F3-CF4D-6653-45F6A36571FA}"/>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10" name="Text Placeholder 31">
            <a:extLst>
              <a:ext uri="{FF2B5EF4-FFF2-40B4-BE49-F238E27FC236}">
                <a16:creationId xmlns:a16="http://schemas.microsoft.com/office/drawing/2014/main" id="{A2ADF097-1196-A17E-E199-5A0E13619F46}"/>
              </a:ext>
            </a:extLst>
          </p:cNvPr>
          <p:cNvSpPr>
            <a:spLocks noGrp="1"/>
          </p:cNvSpPr>
          <p:nvPr>
            <p:ph type="body" sz="quarter" idx="28" hasCustomPrompt="1"/>
          </p:nvPr>
        </p:nvSpPr>
        <p:spPr>
          <a:xfrm>
            <a:off x="1418068" y="2033464"/>
            <a:ext cx="17974098"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1" name="Text Placeholder 31">
            <a:extLst>
              <a:ext uri="{FF2B5EF4-FFF2-40B4-BE49-F238E27FC236}">
                <a16:creationId xmlns:a16="http://schemas.microsoft.com/office/drawing/2014/main" id="{D6E4B554-D47E-AC16-AF7D-DE863EF8064E}"/>
              </a:ext>
            </a:extLst>
          </p:cNvPr>
          <p:cNvSpPr>
            <a:spLocks noGrp="1"/>
          </p:cNvSpPr>
          <p:nvPr>
            <p:ph type="body" sz="quarter" idx="29" hasCustomPrompt="1"/>
          </p:nvPr>
        </p:nvSpPr>
        <p:spPr>
          <a:xfrm>
            <a:off x="1418068" y="5236475"/>
            <a:ext cx="17974097" cy="6918089"/>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943350" indent="-285750">
              <a:buFont typeface="Arial" panose="020B0604020202020204" pitchFamily="34" charset="0"/>
              <a:buChar char="•"/>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7" name="Date Placeholder 6">
            <a:extLst>
              <a:ext uri="{FF2B5EF4-FFF2-40B4-BE49-F238E27FC236}">
                <a16:creationId xmlns:a16="http://schemas.microsoft.com/office/drawing/2014/main" id="{3C47D25B-8014-8414-F768-637F0BAF656E}"/>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8" name="Footer Placeholder 7">
            <a:extLst>
              <a:ext uri="{FF2B5EF4-FFF2-40B4-BE49-F238E27FC236}">
                <a16:creationId xmlns:a16="http://schemas.microsoft.com/office/drawing/2014/main" id="{C9562DAF-0A36-B02B-0171-90218E211727}"/>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9" name="Slide Number Placeholder 8">
            <a:extLst>
              <a:ext uri="{FF2B5EF4-FFF2-40B4-BE49-F238E27FC236}">
                <a16:creationId xmlns:a16="http://schemas.microsoft.com/office/drawing/2014/main" id="{F54FE12A-CB09-8366-CF37-C0B8CE2EADA1}"/>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pic>
        <p:nvPicPr>
          <p:cNvPr id="4" name="Picture 3">
            <a:extLst>
              <a:ext uri="{FF2B5EF4-FFF2-40B4-BE49-F238E27FC236}">
                <a16:creationId xmlns:a16="http://schemas.microsoft.com/office/drawing/2014/main" id="{327D0A89-FEFF-28CB-F1CC-462D8A38A841}"/>
              </a:ext>
            </a:extLst>
          </p:cNvPr>
          <p:cNvPicPr>
            <a:picLocks noChangeAspect="1"/>
          </p:cNvPicPr>
          <p:nvPr userDrawn="1"/>
        </p:nvPicPr>
        <p:blipFill>
          <a:blip r:embed="rId2"/>
          <a:stretch>
            <a:fillRect/>
          </a:stretch>
        </p:blipFill>
        <p:spPr>
          <a:xfrm>
            <a:off x="1418068" y="4669334"/>
            <a:ext cx="17948076" cy="357830"/>
          </a:xfrm>
          <a:prstGeom prst="rect">
            <a:avLst/>
          </a:prstGeom>
        </p:spPr>
      </p:pic>
    </p:spTree>
    <p:extLst>
      <p:ext uri="{BB962C8B-B14F-4D97-AF65-F5344CB8AC3E}">
        <p14:creationId xmlns:p14="http://schemas.microsoft.com/office/powerpoint/2010/main" val="60489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io of statements pink">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2CA0416-E476-74EB-4B7A-DA3CF3547B25}"/>
              </a:ext>
            </a:extLst>
          </p:cNvPr>
          <p:cNvSpPr>
            <a:spLocks noGrp="1"/>
          </p:cNvSpPr>
          <p:nvPr>
            <p:ph type="title" hasCustomPrompt="1"/>
          </p:nvPr>
        </p:nvSpPr>
        <p:spPr>
          <a:xfrm>
            <a:off x="1419599" y="1006475"/>
            <a:ext cx="13973320" cy="574305"/>
          </a:xfrm>
          <a:prstGeom prst="rect">
            <a:avLst/>
          </a:prstGeom>
        </p:spPr>
        <p:txBody>
          <a:bodyPr vert="horz" lIns="91440" tIns="45720" rIns="91440" bIns="45720" rtlCol="0" anchor="t">
            <a:normAutofit/>
          </a:bodyPr>
          <a:lstStyle>
            <a:lvl1pPr>
              <a:defRPr sz="3200" b="1">
                <a:solidFill>
                  <a:schemeClr val="tx1"/>
                </a:solidFill>
                <a:latin typeface="Arial" panose="020B0604020202020204" pitchFamily="34" charset="0"/>
                <a:cs typeface="Arial" panose="020B0604020202020204" pitchFamily="34" charset="0"/>
              </a:defRPr>
            </a:lvl1pPr>
          </a:lstStyle>
          <a:p>
            <a:r>
              <a:rPr lang="en-GB" dirty="0"/>
              <a:t>Breadcrumb goes here</a:t>
            </a:r>
            <a:endParaRPr lang="en-US" dirty="0"/>
          </a:p>
        </p:txBody>
      </p:sp>
      <p:sp>
        <p:nvSpPr>
          <p:cNvPr id="2" name="Text Placeholder 31">
            <a:extLst>
              <a:ext uri="{FF2B5EF4-FFF2-40B4-BE49-F238E27FC236}">
                <a16:creationId xmlns:a16="http://schemas.microsoft.com/office/drawing/2014/main" id="{D785641F-1137-9D93-3ADC-ED2ED506562F}"/>
              </a:ext>
            </a:extLst>
          </p:cNvPr>
          <p:cNvSpPr>
            <a:spLocks noGrp="1"/>
          </p:cNvSpPr>
          <p:nvPr>
            <p:ph type="body" sz="quarter" idx="29" hasCustomPrompt="1"/>
          </p:nvPr>
        </p:nvSpPr>
        <p:spPr>
          <a:xfrm>
            <a:off x="1418068" y="6891619"/>
            <a:ext cx="6436193"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3" name="Text Placeholder 31">
            <a:extLst>
              <a:ext uri="{FF2B5EF4-FFF2-40B4-BE49-F238E27FC236}">
                <a16:creationId xmlns:a16="http://schemas.microsoft.com/office/drawing/2014/main" id="{0A396B70-5033-589F-9778-660C845A8260}"/>
              </a:ext>
            </a:extLst>
          </p:cNvPr>
          <p:cNvSpPr>
            <a:spLocks noGrp="1"/>
          </p:cNvSpPr>
          <p:nvPr>
            <p:ph type="body" sz="quarter" idx="33" hasCustomPrompt="1"/>
          </p:nvPr>
        </p:nvSpPr>
        <p:spPr>
          <a:xfrm>
            <a:off x="8970334" y="6891619"/>
            <a:ext cx="6436193"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0" name="Text Placeholder 31">
            <a:extLst>
              <a:ext uri="{FF2B5EF4-FFF2-40B4-BE49-F238E27FC236}">
                <a16:creationId xmlns:a16="http://schemas.microsoft.com/office/drawing/2014/main" id="{24C9070B-9741-0EB1-41B6-5D41FB0E5ECD}"/>
              </a:ext>
            </a:extLst>
          </p:cNvPr>
          <p:cNvSpPr>
            <a:spLocks noGrp="1"/>
          </p:cNvSpPr>
          <p:nvPr>
            <p:ph type="body" sz="quarter" idx="34" hasCustomPrompt="1"/>
          </p:nvPr>
        </p:nvSpPr>
        <p:spPr>
          <a:xfrm>
            <a:off x="16556467" y="6891619"/>
            <a:ext cx="6436193" cy="3553993"/>
          </a:xfrm>
          <a:prstGeom prst="rect">
            <a:avLst/>
          </a:prstGeom>
        </p:spPr>
        <p:txBody>
          <a:bodyPr anchor="t">
            <a:noAutofit/>
          </a:bodyPr>
          <a:lstStyle>
            <a:lvl1pPr marL="0" indent="0">
              <a:lnSpc>
                <a:spcPts val="3800"/>
              </a:lnSpc>
              <a:buFont typeface="Arial" panose="020B0604020202020204" pitchFamily="34" charset="0"/>
              <a:buNone/>
              <a:defRPr sz="3200" b="0" i="0">
                <a:solidFill>
                  <a:schemeClr val="tx1"/>
                </a:solidFill>
                <a:latin typeface="Arial" panose="020B0604020202020204" pitchFamily="34" charset="0"/>
                <a:cs typeface="Arial" panose="020B0604020202020204" pitchFamily="34" charset="0"/>
              </a:defRPr>
            </a:lvl1pPr>
            <a:lvl2pPr marL="1028700" indent="-5715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2pPr>
            <a:lvl3pPr marL="13716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3pPr>
            <a:lvl4pPr marL="18288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4pPr>
            <a:lvl5pPr marL="2286000" indent="-457200">
              <a:buFont typeface="Arial" panose="020B0604020202020204" pitchFamily="34" charset="0"/>
              <a:buChar char="•"/>
              <a:defRPr sz="3200" b="0" i="0">
                <a:solidFill>
                  <a:schemeClr val="tx1"/>
                </a:solidFill>
                <a:latin typeface="Calibri Light" panose="020F0302020204030204" pitchFamily="34" charset="0"/>
                <a:cs typeface="Calibri Light" panose="020F0302020204030204" pitchFamily="34" charset="0"/>
              </a:defRPr>
            </a:lvl5pPr>
            <a:lvl6pPr>
              <a:defRPr sz="3200" b="0" i="0">
                <a:latin typeface="Calibri Light" panose="020F0302020204030204" pitchFamily="34" charset="0"/>
                <a:cs typeface="Calibri Light" panose="020F0302020204030204" pitchFamily="34" charset="0"/>
              </a:defRPr>
            </a:lvl6pPr>
            <a:lvl7pPr>
              <a:defRPr sz="3200" b="0" i="0">
                <a:latin typeface="Calibri Light" panose="020F0302020204030204" pitchFamily="34" charset="0"/>
                <a:cs typeface="Calibri Light" panose="020F0302020204030204" pitchFamily="34" charset="0"/>
              </a:defRPr>
            </a:lvl7pPr>
            <a:lvl8pPr>
              <a:defRPr sz="3200" b="0" i="0">
                <a:latin typeface="Calibri Light" panose="020F0302020204030204" pitchFamily="34" charset="0"/>
                <a:cs typeface="Calibri Light" panose="020F0302020204030204" pitchFamily="34" charset="0"/>
              </a:defRPr>
            </a:lvl8pPr>
            <a:lvl9pPr marL="3657600" indent="0">
              <a:buFont typeface="Arial" panose="020B0604020202020204" pitchFamily="34" charset="0"/>
              <a:buNone/>
              <a:defRPr sz="3200" b="0" i="0">
                <a:latin typeface="Calibri Light" panose="020F0302020204030204" pitchFamily="34" charset="0"/>
                <a:cs typeface="Calibri Light" panose="020F0302020204030204" pitchFamily="34" charset="0"/>
              </a:defRPr>
            </a:lvl9pPr>
          </a:lstStyle>
          <a:p>
            <a:pPr lvl="0"/>
            <a:r>
              <a:rPr lang="en-GB" dirty="0"/>
              <a:t>Insert text about this </a:t>
            </a:r>
            <a:r>
              <a:rPr lang="en-GB" dirty="0" err="1"/>
              <a:t>ecusda</a:t>
            </a:r>
            <a:r>
              <a:rPr lang="en-GB" dirty="0"/>
              <a:t> nus, </a:t>
            </a:r>
            <a:r>
              <a:rPr lang="en-GB" dirty="0" err="1"/>
              <a:t>ut</a:t>
            </a:r>
            <a:r>
              <a:rPr lang="en-GB" dirty="0"/>
              <a:t> </a:t>
            </a:r>
            <a:r>
              <a:rPr lang="en-GB" dirty="0" err="1"/>
              <a:t>occabor</a:t>
            </a:r>
            <a:r>
              <a:rPr lang="en-GB" dirty="0"/>
              <a:t> </a:t>
            </a:r>
            <a:r>
              <a:rPr lang="en-GB" dirty="0" err="1"/>
              <a:t>aute</a:t>
            </a:r>
            <a:r>
              <a:rPr lang="en-GB" dirty="0"/>
              <a:t> </a:t>
            </a:r>
            <a:r>
              <a:rPr lang="en-GB" dirty="0" err="1"/>
              <a:t>reritioria</a:t>
            </a:r>
            <a:r>
              <a:rPr lang="en-GB" dirty="0"/>
              <a:t> ped mod et </a:t>
            </a:r>
            <a:r>
              <a:rPr lang="en-GB" dirty="0" err="1"/>
              <a:t>eum</a:t>
            </a:r>
            <a:r>
              <a:rPr lang="en-GB" dirty="0"/>
              <a:t> que </a:t>
            </a:r>
            <a:r>
              <a:rPr lang="en-GB" dirty="0" err="1"/>
              <a:t>eiciam</a:t>
            </a:r>
            <a:r>
              <a:rPr lang="en-GB" dirty="0"/>
              <a:t> </a:t>
            </a:r>
            <a:r>
              <a:rPr lang="en-GB" dirty="0" err="1"/>
              <a:t>facculpa</a:t>
            </a:r>
            <a:r>
              <a:rPr lang="en-GB" dirty="0"/>
              <a:t> </a:t>
            </a:r>
            <a:r>
              <a:rPr lang="en-GB" dirty="0" err="1"/>
              <a:t>parciis</a:t>
            </a:r>
            <a:r>
              <a:rPr lang="en-GB" dirty="0"/>
              <a:t> </a:t>
            </a:r>
            <a:r>
              <a:rPr lang="en-GB" dirty="0" err="1"/>
              <a:t>derio</a:t>
            </a:r>
            <a:r>
              <a:rPr lang="en-GB" dirty="0"/>
              <a:t> que lab is qui vent </a:t>
            </a:r>
            <a:r>
              <a:rPr lang="en-GB" dirty="0" err="1"/>
              <a:t>lacea</a:t>
            </a:r>
            <a:r>
              <a:rPr lang="en-GB" dirty="0"/>
              <a:t> </a:t>
            </a:r>
            <a:r>
              <a:rPr lang="en-GB" dirty="0" err="1"/>
              <a:t>nonsequam</a:t>
            </a:r>
            <a:r>
              <a:rPr lang="en-GB" dirty="0"/>
              <a:t>, </a:t>
            </a:r>
            <a:r>
              <a:rPr lang="en-GB" dirty="0" err="1"/>
              <a:t>ulparibus</a:t>
            </a:r>
            <a:r>
              <a:rPr lang="en-GB" dirty="0"/>
              <a:t> </a:t>
            </a:r>
            <a:r>
              <a:rPr lang="en-GB" dirty="0" err="1"/>
              <a:t>susa</a:t>
            </a:r>
            <a:r>
              <a:rPr lang="en-GB" dirty="0"/>
              <a:t> </a:t>
            </a:r>
            <a:r>
              <a:rPr lang="en-GB" dirty="0" err="1"/>
              <a:t>quodias</a:t>
            </a:r>
            <a:r>
              <a:rPr lang="en-GB" dirty="0"/>
              <a:t> </a:t>
            </a:r>
            <a:r>
              <a:rPr lang="en-GB" dirty="0" err="1"/>
              <a:t>sentior</a:t>
            </a:r>
            <a:r>
              <a:rPr lang="en-GB" dirty="0"/>
              <a:t> </a:t>
            </a:r>
            <a:r>
              <a:rPr lang="en-GB" dirty="0" err="1"/>
              <a:t>itatiberis</a:t>
            </a:r>
            <a:r>
              <a:rPr lang="en-GB" dirty="0"/>
              <a:t> res saes simi, </a:t>
            </a:r>
            <a:r>
              <a:rPr lang="en-GB" dirty="0" err="1"/>
              <a:t>quae</a:t>
            </a:r>
            <a:r>
              <a:rPr lang="en-GB" dirty="0"/>
              <a:t> </a:t>
            </a:r>
            <a:r>
              <a:rPr lang="en-GB" dirty="0" err="1"/>
              <a:t>volorum</a:t>
            </a:r>
            <a:r>
              <a:rPr lang="en-GB" dirty="0"/>
              <a:t>, </a:t>
            </a:r>
            <a:r>
              <a:rPr lang="en-GB" dirty="0" err="1"/>
              <a:t>quibusdanda</a:t>
            </a:r>
            <a:r>
              <a:rPr lang="en-GB" dirty="0"/>
              <a:t>.</a:t>
            </a:r>
          </a:p>
        </p:txBody>
      </p:sp>
      <p:sp>
        <p:nvSpPr>
          <p:cNvPr id="11" name="Text Placeholder 31">
            <a:extLst>
              <a:ext uri="{FF2B5EF4-FFF2-40B4-BE49-F238E27FC236}">
                <a16:creationId xmlns:a16="http://schemas.microsoft.com/office/drawing/2014/main" id="{5CE28812-A4C3-9F8B-2601-DCBF6749188B}"/>
              </a:ext>
            </a:extLst>
          </p:cNvPr>
          <p:cNvSpPr>
            <a:spLocks noGrp="1"/>
          </p:cNvSpPr>
          <p:nvPr>
            <p:ph type="body" sz="quarter" idx="35" hasCustomPrompt="1"/>
          </p:nvPr>
        </p:nvSpPr>
        <p:spPr>
          <a:xfrm>
            <a:off x="1418068" y="3709371"/>
            <a:ext cx="6436193"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2" name="Text Placeholder 31">
            <a:extLst>
              <a:ext uri="{FF2B5EF4-FFF2-40B4-BE49-F238E27FC236}">
                <a16:creationId xmlns:a16="http://schemas.microsoft.com/office/drawing/2014/main" id="{E0FC93BD-8C2A-52BA-5C66-4905CE6A3046}"/>
              </a:ext>
            </a:extLst>
          </p:cNvPr>
          <p:cNvSpPr>
            <a:spLocks noGrp="1"/>
          </p:cNvSpPr>
          <p:nvPr>
            <p:ph type="body" sz="quarter" idx="36" hasCustomPrompt="1"/>
          </p:nvPr>
        </p:nvSpPr>
        <p:spPr>
          <a:xfrm>
            <a:off x="8953402" y="3709371"/>
            <a:ext cx="6436193"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3" name="Text Placeholder 31">
            <a:extLst>
              <a:ext uri="{FF2B5EF4-FFF2-40B4-BE49-F238E27FC236}">
                <a16:creationId xmlns:a16="http://schemas.microsoft.com/office/drawing/2014/main" id="{48A6A972-1015-E9AC-3E69-00546C686F9B}"/>
              </a:ext>
            </a:extLst>
          </p:cNvPr>
          <p:cNvSpPr>
            <a:spLocks noGrp="1"/>
          </p:cNvSpPr>
          <p:nvPr>
            <p:ph type="body" sz="quarter" idx="37" hasCustomPrompt="1"/>
          </p:nvPr>
        </p:nvSpPr>
        <p:spPr>
          <a:xfrm>
            <a:off x="16522602" y="3709371"/>
            <a:ext cx="6436193" cy="2425326"/>
          </a:xfrm>
          <a:prstGeom prst="rect">
            <a:avLst/>
          </a:prstGeom>
        </p:spPr>
        <p:txBody>
          <a:bodyPr anchor="b">
            <a:noAutofit/>
          </a:bodyPr>
          <a:lstStyle>
            <a:lvl1pPr marL="0" indent="0">
              <a:lnSpc>
                <a:spcPts val="6800"/>
              </a:lnSpc>
              <a:buFontTx/>
              <a:buNone/>
              <a:defRPr sz="6400" b="0" i="0">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2pPr>
            <a:lvl3pPr marL="9144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3pPr>
            <a:lvl4pPr marL="13716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4pPr>
            <a:lvl5pPr marL="1828800" indent="0">
              <a:lnSpc>
                <a:spcPts val="6800"/>
              </a:lnSpc>
              <a:buFontTx/>
              <a:buNone/>
              <a:defRPr sz="6400" b="0" i="0">
                <a:solidFill>
                  <a:schemeClr val="tx1"/>
                </a:solidFill>
                <a:latin typeface="Calibri Light" panose="020F0302020204030204" pitchFamily="34" charset="0"/>
                <a:cs typeface="Calibri Light" panose="020F0302020204030204" pitchFamily="34" charset="0"/>
              </a:defRPr>
            </a:lvl5pPr>
            <a:lvl6pPr marL="2286000" indent="0">
              <a:lnSpc>
                <a:spcPts val="6800"/>
              </a:lnSpc>
              <a:buNone/>
              <a:defRPr sz="6400" b="0" i="0">
                <a:latin typeface="Calibri Light" panose="020F0302020204030204" pitchFamily="34" charset="0"/>
                <a:cs typeface="Calibri Light" panose="020F0302020204030204" pitchFamily="34" charset="0"/>
              </a:defRPr>
            </a:lvl6pPr>
            <a:lvl7pPr marL="2743200" indent="0">
              <a:lnSpc>
                <a:spcPts val="6800"/>
              </a:lnSpc>
              <a:buNone/>
              <a:defRPr sz="6400" b="0" i="0">
                <a:latin typeface="Calibri Light" panose="020F0302020204030204" pitchFamily="34" charset="0"/>
                <a:cs typeface="Calibri Light" panose="020F0302020204030204" pitchFamily="34" charset="0"/>
              </a:defRPr>
            </a:lvl7pPr>
            <a:lvl8pPr marL="3200400" indent="0">
              <a:lnSpc>
                <a:spcPts val="6800"/>
              </a:lnSpc>
              <a:buNone/>
              <a:defRPr sz="6400" b="0" i="0">
                <a:latin typeface="Calibri Light" panose="020F0302020204030204" pitchFamily="34" charset="0"/>
                <a:cs typeface="Calibri Light" panose="020F0302020204030204" pitchFamily="34" charset="0"/>
              </a:defRPr>
            </a:lvl8pPr>
            <a:lvl9pPr marL="3657600" indent="0">
              <a:lnSpc>
                <a:spcPts val="6800"/>
              </a:lnSpc>
              <a:buNone/>
              <a:defRPr sz="6400" b="0" i="0">
                <a:latin typeface="Calibri Light" panose="020F0302020204030204" pitchFamily="34" charset="0"/>
                <a:cs typeface="Calibri Light" panose="020F0302020204030204" pitchFamily="34" charset="0"/>
              </a:defRPr>
            </a:lvl9pPr>
          </a:lstStyle>
          <a:p>
            <a:pPr lvl="0"/>
            <a:r>
              <a:rPr lang="en-GB" dirty="0"/>
              <a:t>Insert a big statement here.</a:t>
            </a:r>
          </a:p>
        </p:txBody>
      </p:sp>
      <p:sp>
        <p:nvSpPr>
          <p:cNvPr id="14" name="Date Placeholder 13">
            <a:extLst>
              <a:ext uri="{FF2B5EF4-FFF2-40B4-BE49-F238E27FC236}">
                <a16:creationId xmlns:a16="http://schemas.microsoft.com/office/drawing/2014/main" id="{19DE8EB1-7591-3EDD-9C5C-5C722DF65FD1}"/>
              </a:ext>
            </a:extLst>
          </p:cNvPr>
          <p:cNvSpPr>
            <a:spLocks noGrp="1"/>
          </p:cNvSpPr>
          <p:nvPr>
            <p:ph type="dt" sz="half" idx="38"/>
          </p:nvPr>
        </p:nvSpPr>
        <p:spPr/>
        <p:txBody>
          <a:bodyPr/>
          <a:lstStyle>
            <a:lvl1pPr>
              <a:defRPr>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16" name="Footer Placeholder 15">
            <a:extLst>
              <a:ext uri="{FF2B5EF4-FFF2-40B4-BE49-F238E27FC236}">
                <a16:creationId xmlns:a16="http://schemas.microsoft.com/office/drawing/2014/main" id="{AD329F64-9BC7-36ED-A26B-E2735DAE663C}"/>
              </a:ext>
            </a:extLst>
          </p:cNvPr>
          <p:cNvSpPr>
            <a:spLocks noGrp="1"/>
          </p:cNvSpPr>
          <p:nvPr>
            <p:ph type="ftr" sz="quarter" idx="39"/>
          </p:nvPr>
        </p:nvSpPr>
        <p:spPr/>
        <p:txBody>
          <a:bodyPr/>
          <a:lstStyle>
            <a:lvl1pPr>
              <a:defRPr>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17" name="Slide Number Placeholder 16">
            <a:extLst>
              <a:ext uri="{FF2B5EF4-FFF2-40B4-BE49-F238E27FC236}">
                <a16:creationId xmlns:a16="http://schemas.microsoft.com/office/drawing/2014/main" id="{E63DC928-15E2-8F77-1662-074998BEC025}"/>
              </a:ext>
            </a:extLst>
          </p:cNvPr>
          <p:cNvSpPr>
            <a:spLocks noGrp="1"/>
          </p:cNvSpPr>
          <p:nvPr>
            <p:ph type="sldNum" sz="quarter" idx="40"/>
          </p:nvPr>
        </p:nvSpPr>
        <p:spPr/>
        <p:txBody>
          <a:bodyPr/>
          <a:lstStyle>
            <a:lvl1pPr>
              <a:defRPr>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pic>
        <p:nvPicPr>
          <p:cNvPr id="4" name="Picture 3">
            <a:extLst>
              <a:ext uri="{FF2B5EF4-FFF2-40B4-BE49-F238E27FC236}">
                <a16:creationId xmlns:a16="http://schemas.microsoft.com/office/drawing/2014/main" id="{04364FB3-A221-3134-46F0-721C1871A3DE}"/>
              </a:ext>
            </a:extLst>
          </p:cNvPr>
          <p:cNvPicPr>
            <a:picLocks noChangeAspect="1"/>
          </p:cNvPicPr>
          <p:nvPr userDrawn="1"/>
        </p:nvPicPr>
        <p:blipFill>
          <a:blip r:embed="rId2"/>
          <a:stretch>
            <a:fillRect/>
          </a:stretch>
        </p:blipFill>
        <p:spPr>
          <a:xfrm>
            <a:off x="1435258" y="6326110"/>
            <a:ext cx="6419003" cy="314476"/>
          </a:xfrm>
          <a:prstGeom prst="rect">
            <a:avLst/>
          </a:prstGeom>
        </p:spPr>
      </p:pic>
      <p:pic>
        <p:nvPicPr>
          <p:cNvPr id="5" name="Picture 4">
            <a:extLst>
              <a:ext uri="{FF2B5EF4-FFF2-40B4-BE49-F238E27FC236}">
                <a16:creationId xmlns:a16="http://schemas.microsoft.com/office/drawing/2014/main" id="{AC570FD4-96A7-A523-9DB4-F4F6C7BA9E70}"/>
              </a:ext>
            </a:extLst>
          </p:cNvPr>
          <p:cNvPicPr>
            <a:picLocks noChangeAspect="1"/>
          </p:cNvPicPr>
          <p:nvPr userDrawn="1"/>
        </p:nvPicPr>
        <p:blipFill>
          <a:blip r:embed="rId2"/>
          <a:stretch>
            <a:fillRect/>
          </a:stretch>
        </p:blipFill>
        <p:spPr>
          <a:xfrm>
            <a:off x="8953658" y="6326110"/>
            <a:ext cx="6419003" cy="314476"/>
          </a:xfrm>
          <a:prstGeom prst="rect">
            <a:avLst/>
          </a:prstGeom>
        </p:spPr>
      </p:pic>
      <p:pic>
        <p:nvPicPr>
          <p:cNvPr id="6" name="Picture 5">
            <a:extLst>
              <a:ext uri="{FF2B5EF4-FFF2-40B4-BE49-F238E27FC236}">
                <a16:creationId xmlns:a16="http://schemas.microsoft.com/office/drawing/2014/main" id="{4C52C53F-4EB5-AFCD-370D-9743BE5A3EAE}"/>
              </a:ext>
            </a:extLst>
          </p:cNvPr>
          <p:cNvPicPr>
            <a:picLocks noChangeAspect="1"/>
          </p:cNvPicPr>
          <p:nvPr userDrawn="1"/>
        </p:nvPicPr>
        <p:blipFill>
          <a:blip r:embed="rId2"/>
          <a:stretch>
            <a:fillRect/>
          </a:stretch>
        </p:blipFill>
        <p:spPr>
          <a:xfrm>
            <a:off x="16522858" y="6326110"/>
            <a:ext cx="6419003" cy="314476"/>
          </a:xfrm>
          <a:prstGeom prst="rect">
            <a:avLst/>
          </a:prstGeom>
        </p:spPr>
      </p:pic>
    </p:spTree>
    <p:extLst>
      <p:ext uri="{BB962C8B-B14F-4D97-AF65-F5344CB8AC3E}">
        <p14:creationId xmlns:p14="http://schemas.microsoft.com/office/powerpoint/2010/main" val="1617138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69E3EF87-77EC-0078-A7D6-B70DCC5B0E05}"/>
              </a:ext>
            </a:extLst>
          </p:cNvPr>
          <p:cNvSpPr>
            <a:spLocks noGrp="1"/>
          </p:cNvSpPr>
          <p:nvPr>
            <p:ph type="ftr" sz="quarter" idx="3"/>
          </p:nvPr>
        </p:nvSpPr>
        <p:spPr>
          <a:xfrm>
            <a:off x="8077200" y="-1243080"/>
            <a:ext cx="8228013" cy="730250"/>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INSERT TITLE OF DOCUMENT HERE</a:t>
            </a:r>
            <a:endParaRPr lang="en-US" dirty="0"/>
          </a:p>
        </p:txBody>
      </p:sp>
      <p:sp>
        <p:nvSpPr>
          <p:cNvPr id="16" name="Slide Number Placeholder 15">
            <a:extLst>
              <a:ext uri="{FF2B5EF4-FFF2-40B4-BE49-F238E27FC236}">
                <a16:creationId xmlns:a16="http://schemas.microsoft.com/office/drawing/2014/main" id="{C549F069-9065-1789-C0E4-28177B03B02D}"/>
              </a:ext>
            </a:extLst>
          </p:cNvPr>
          <p:cNvSpPr>
            <a:spLocks noGrp="1"/>
          </p:cNvSpPr>
          <p:nvPr>
            <p:ph type="sldNum" sz="quarter" idx="4"/>
          </p:nvPr>
        </p:nvSpPr>
        <p:spPr>
          <a:xfrm>
            <a:off x="17219613" y="-1212710"/>
            <a:ext cx="5486400" cy="730250"/>
          </a:xfrm>
          <a:prstGeom prst="rect">
            <a:avLst/>
          </a:prstGeom>
        </p:spPr>
        <p:txBody>
          <a:bodyPr vert="horz" lIns="91440" tIns="45720" rIns="91440" bIns="45720" rtlCol="0" anchor="ctr"/>
          <a:lstStyle>
            <a:lvl1pPr algn="r">
              <a:defRPr sz="1200">
                <a:solidFill>
                  <a:schemeClr val="tx1">
                    <a:tint val="82000"/>
                  </a:schemeClr>
                </a:solidFill>
              </a:defRPr>
            </a:lvl1pPr>
          </a:lstStyle>
          <a:p>
            <a:fld id="{C0EDA613-8423-4D43-BCAE-1B6DE17580B3}" type="slidenum">
              <a:rPr lang="en-US" smtClean="0"/>
              <a:t>‹#›</a:t>
            </a:fld>
            <a:endParaRPr lang="en-US"/>
          </a:p>
        </p:txBody>
      </p:sp>
      <p:sp>
        <p:nvSpPr>
          <p:cNvPr id="17" name="Date Placeholder 16">
            <a:extLst>
              <a:ext uri="{FF2B5EF4-FFF2-40B4-BE49-F238E27FC236}">
                <a16:creationId xmlns:a16="http://schemas.microsoft.com/office/drawing/2014/main" id="{DEF03891-A571-FD95-FE38-D2D86C5F26E9}"/>
              </a:ext>
            </a:extLst>
          </p:cNvPr>
          <p:cNvSpPr>
            <a:spLocks noGrp="1"/>
          </p:cNvSpPr>
          <p:nvPr>
            <p:ph type="dt" sz="half" idx="2"/>
          </p:nvPr>
        </p:nvSpPr>
        <p:spPr>
          <a:xfrm>
            <a:off x="1676400" y="-1263094"/>
            <a:ext cx="5486400" cy="730250"/>
          </a:xfrm>
          <a:prstGeom prst="rect">
            <a:avLst/>
          </a:prstGeom>
        </p:spPr>
        <p:txBody>
          <a:bodyPr vert="horz" lIns="91440" tIns="45720" rIns="91440" bIns="45720" rtlCol="0" anchor="ctr"/>
          <a:lstStyle>
            <a:lvl1pPr algn="l">
              <a:defRPr sz="1200">
                <a:solidFill>
                  <a:schemeClr val="tx1">
                    <a:tint val="82000"/>
                  </a:schemeClr>
                </a:solidFill>
              </a:defRPr>
            </a:lvl1pPr>
          </a:lstStyle>
          <a:p>
            <a:fld id="{C4A51E7C-6844-0242-B71A-5068C5AA1836}" type="datetime3">
              <a:rPr lang="en-NZ" smtClean="0"/>
              <a:t>11 February 2025</a:t>
            </a:fld>
            <a:endParaRPr lang="en-US"/>
          </a:p>
        </p:txBody>
      </p:sp>
      <p:sp>
        <p:nvSpPr>
          <p:cNvPr id="3" name="Text Placeholder 2">
            <a:extLst>
              <a:ext uri="{FF2B5EF4-FFF2-40B4-BE49-F238E27FC236}">
                <a16:creationId xmlns:a16="http://schemas.microsoft.com/office/drawing/2014/main" id="{10C6987F-35F8-2B7A-0672-D26B8D34C32C}"/>
              </a:ext>
            </a:extLst>
          </p:cNvPr>
          <p:cNvSpPr>
            <a:spLocks noGrp="1"/>
          </p:cNvSpPr>
          <p:nvPr>
            <p:ph type="body" idx="1"/>
          </p:nvPr>
        </p:nvSpPr>
        <p:spPr>
          <a:xfrm>
            <a:off x="1676400" y="3651250"/>
            <a:ext cx="21029613"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2301203"/>
      </p:ext>
    </p:extLst>
  </p:cSld>
  <p:clrMap bg1="lt1" tx1="dk1" bg2="lt2" tx2="dk2" accent1="accent1" accent2="accent2" accent3="accent3" accent4="accent4" accent5="accent5" accent6="accent6" hlink="hlink" folHlink="folHlink"/>
  <p:sldLayoutIdLst>
    <p:sldLayoutId id="2147483721" r:id="rId1"/>
    <p:sldLayoutId id="2147483691" r:id="rId2"/>
    <p:sldLayoutId id="2147483722" r:id="rId3"/>
    <p:sldLayoutId id="2147483723" r:id="rId4"/>
    <p:sldLayoutId id="2147483692" r:id="rId5"/>
  </p:sldLayoutIdLst>
  <p:hf hdr="0"/>
  <p:txStyles>
    <p:titleStyle>
      <a:lvl1pPr algn="l" defTabSz="914400" rtl="0" eaLnBrk="1" latinLnBrk="0" hangingPunct="1">
        <a:lnSpc>
          <a:spcPct val="90000"/>
        </a:lnSpc>
        <a:spcBef>
          <a:spcPct val="0"/>
        </a:spcBef>
        <a:buNone/>
        <a:defRPr sz="2600" kern="1200">
          <a:solidFill>
            <a:schemeClr val="tx1"/>
          </a:solidFill>
          <a:latin typeface="Calibri" panose="020F0502020204030204" pitchFamily="34" charset="0"/>
          <a:ea typeface="+mj-ea"/>
          <a:cs typeface="Calibri" panose="020F0502020204030204" pitchFamily="34" charset="0"/>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95">
          <p15:clr>
            <a:srgbClr val="F26B43"/>
          </p15:clr>
        </p15:guide>
        <p15:guide id="2" pos="875">
          <p15:clr>
            <a:srgbClr val="F26B43"/>
          </p15:clr>
        </p15:guide>
        <p15:guide id="3" orient="horz" pos="8240">
          <p15:clr>
            <a:srgbClr val="F26B43"/>
          </p15:clr>
        </p15:guide>
        <p15:guide id="4" pos="14484">
          <p15:clr>
            <a:srgbClr val="F26B43"/>
          </p15:clr>
        </p15:guide>
        <p15:guide id="5" orient="horz" pos="69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bg object 17">
            <a:extLst>
              <a:ext uri="{FF2B5EF4-FFF2-40B4-BE49-F238E27FC236}">
                <a16:creationId xmlns:a16="http://schemas.microsoft.com/office/drawing/2014/main" id="{CA73BFA1-F142-AC82-F4DF-9674ABAB7CD3}"/>
              </a:ext>
            </a:extLst>
          </p:cNvPr>
          <p:cNvSpPr>
            <a:spLocks noGrp="1" noRot="1" noMove="1" noResize="1" noEditPoints="1" noAdjustHandles="1" noChangeArrowheads="1" noChangeShapeType="1"/>
          </p:cNvSpPr>
          <p:nvPr userDrawn="1"/>
        </p:nvSpPr>
        <p:spPr>
          <a:xfrm>
            <a:off x="0" y="12533852"/>
            <a:ext cx="24382413" cy="1181217"/>
          </a:xfrm>
          <a:custGeom>
            <a:avLst/>
            <a:gdLst/>
            <a:ahLst/>
            <a:cxnLst/>
            <a:rect l="l" t="t" r="r" b="b"/>
            <a:pathLst>
              <a:path w="20104100" h="1047115">
                <a:moveTo>
                  <a:pt x="20104099" y="0"/>
                </a:moveTo>
                <a:lnTo>
                  <a:pt x="0" y="0"/>
                </a:lnTo>
                <a:lnTo>
                  <a:pt x="0" y="1047088"/>
                </a:lnTo>
                <a:lnTo>
                  <a:pt x="20104099" y="1047088"/>
                </a:lnTo>
                <a:lnTo>
                  <a:pt x="20104099" y="0"/>
                </a:lnTo>
                <a:close/>
              </a:path>
            </a:pathLst>
          </a:custGeom>
          <a:solidFill>
            <a:schemeClr val="tx1"/>
          </a:solidFill>
        </p:spPr>
        <p:txBody>
          <a:bodyPr wrap="square" lIns="0" tIns="0" rIns="0" bIns="0" rtlCol="0"/>
          <a:lstStyle/>
          <a:p>
            <a:endParaRPr dirty="0">
              <a:solidFill>
                <a:schemeClr val="tx1"/>
              </a:solidFill>
            </a:endParaRPr>
          </a:p>
        </p:txBody>
      </p:sp>
      <p:sp>
        <p:nvSpPr>
          <p:cNvPr id="4" name="Date Placeholder 3">
            <a:extLst>
              <a:ext uri="{FF2B5EF4-FFF2-40B4-BE49-F238E27FC236}">
                <a16:creationId xmlns:a16="http://schemas.microsoft.com/office/drawing/2014/main" id="{8BF836C3-A05E-52BF-F2AE-CE8562E898B5}"/>
              </a:ext>
            </a:extLst>
          </p:cNvPr>
          <p:cNvSpPr>
            <a:spLocks noGrp="1" noRot="1" noMove="1" noResize="1" noEditPoints="1" noAdjustHandles="1" noChangeArrowheads="1" noChangeShapeType="1"/>
          </p:cNvSpPr>
          <p:nvPr>
            <p:ph type="dt" sz="half" idx="2"/>
          </p:nvPr>
        </p:nvSpPr>
        <p:spPr>
          <a:xfrm>
            <a:off x="6934240" y="13133433"/>
            <a:ext cx="2309451" cy="385455"/>
          </a:xfrm>
          <a:prstGeom prst="rect">
            <a:avLst/>
          </a:prstGeom>
        </p:spPr>
        <p:txBody>
          <a:bodyPr vert="horz" lIns="91440" tIns="45720" rIns="91440" bIns="45720" rtlCol="0" anchor="t"/>
          <a:lstStyle>
            <a:lvl1pPr algn="l">
              <a:defRPr sz="1900">
                <a:solidFill>
                  <a:schemeClr val="bg1"/>
                </a:solidFill>
                <a:latin typeface="Arial" panose="020B0604020202020204" pitchFamily="34" charset="0"/>
                <a:cs typeface="Arial" panose="020B0604020202020204" pitchFamily="34" charset="0"/>
              </a:defRPr>
            </a:lvl1pPr>
          </a:lstStyle>
          <a:p>
            <a:fld id="{7A6555F7-DDDA-BA48-A851-3EFD3894864A}" type="datetime3">
              <a:rPr lang="en-NZ" smtClean="0"/>
              <a:pPr/>
              <a:t>11 February 2025</a:t>
            </a:fld>
            <a:endParaRPr lang="en-US" dirty="0"/>
          </a:p>
        </p:txBody>
      </p:sp>
      <p:sp>
        <p:nvSpPr>
          <p:cNvPr id="5" name="Footer Placeholder 4">
            <a:extLst>
              <a:ext uri="{FF2B5EF4-FFF2-40B4-BE49-F238E27FC236}">
                <a16:creationId xmlns:a16="http://schemas.microsoft.com/office/drawing/2014/main" id="{C026DE6E-2DB7-F98C-CEE0-439CC5BEBA7D}"/>
              </a:ext>
            </a:extLst>
          </p:cNvPr>
          <p:cNvSpPr>
            <a:spLocks noGrp="1" noRot="1" noMove="1" noResize="1" noEditPoints="1" noAdjustHandles="1" noChangeArrowheads="1" noChangeShapeType="1"/>
          </p:cNvSpPr>
          <p:nvPr>
            <p:ph type="ftr" sz="quarter" idx="3"/>
          </p:nvPr>
        </p:nvSpPr>
        <p:spPr>
          <a:xfrm>
            <a:off x="6934239" y="12723712"/>
            <a:ext cx="13117011" cy="356932"/>
          </a:xfrm>
          <a:prstGeom prst="rect">
            <a:avLst/>
          </a:prstGeom>
        </p:spPr>
        <p:txBody>
          <a:bodyPr vert="horz" lIns="91440" tIns="45720" rIns="91440" bIns="45720" rtlCol="0" anchor="t"/>
          <a:lstStyle>
            <a:lvl1pPr algn="l">
              <a:defRPr sz="1900" spc="300">
                <a:solidFill>
                  <a:schemeClr val="bg1"/>
                </a:solidFill>
                <a:latin typeface="Arial" panose="020B0604020202020204" pitchFamily="34" charset="0"/>
                <a:cs typeface="Arial" panose="020B0604020202020204" pitchFamily="34" charset="0"/>
              </a:defRPr>
            </a:lvl1pPr>
          </a:lstStyle>
          <a:p>
            <a:r>
              <a:rPr lang="en-US" dirty="0"/>
              <a:t>INSERT TITLE OF DOCUMENT HERE</a:t>
            </a:r>
          </a:p>
        </p:txBody>
      </p:sp>
      <p:sp>
        <p:nvSpPr>
          <p:cNvPr id="6" name="Slide Number Placeholder 5">
            <a:extLst>
              <a:ext uri="{FF2B5EF4-FFF2-40B4-BE49-F238E27FC236}">
                <a16:creationId xmlns:a16="http://schemas.microsoft.com/office/drawing/2014/main" id="{C2B65165-5BC1-A321-CBD3-77437172CF74}"/>
              </a:ext>
            </a:extLst>
          </p:cNvPr>
          <p:cNvSpPr>
            <a:spLocks noGrp="1" noRot="1" noMove="1" noResize="1" noEditPoints="1" noAdjustHandles="1" noChangeArrowheads="1" noChangeShapeType="1"/>
          </p:cNvSpPr>
          <p:nvPr>
            <p:ph type="sldNum" sz="quarter" idx="4"/>
          </p:nvPr>
        </p:nvSpPr>
        <p:spPr>
          <a:xfrm>
            <a:off x="21219060" y="12723712"/>
            <a:ext cx="1773586" cy="729697"/>
          </a:xfrm>
          <a:prstGeom prst="rect">
            <a:avLst/>
          </a:prstGeom>
        </p:spPr>
        <p:txBody>
          <a:bodyPr vert="horz" lIns="91440" tIns="45720" rIns="91440" bIns="45720" rtlCol="0" anchor="ctr"/>
          <a:lstStyle>
            <a:lvl1pPr algn="r">
              <a:defRPr sz="1900">
                <a:solidFill>
                  <a:schemeClr val="bg1"/>
                </a:solidFill>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sp>
        <p:nvSpPr>
          <p:cNvPr id="2" name="Text Placeholder 1">
            <a:extLst>
              <a:ext uri="{FF2B5EF4-FFF2-40B4-BE49-F238E27FC236}">
                <a16:creationId xmlns:a16="http://schemas.microsoft.com/office/drawing/2014/main" id="{F52E5C8F-C6A5-09E2-B48D-C6016163DA1B}"/>
              </a:ext>
            </a:extLst>
          </p:cNvPr>
          <p:cNvSpPr>
            <a:spLocks noGrp="1"/>
          </p:cNvSpPr>
          <p:nvPr>
            <p:ph type="body" idx="1"/>
          </p:nvPr>
        </p:nvSpPr>
        <p:spPr>
          <a:xfrm>
            <a:off x="1676400" y="3651250"/>
            <a:ext cx="21029613" cy="870267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05411FEF-1ECF-623E-01D3-05D36AA5E367}"/>
              </a:ext>
            </a:extLst>
          </p:cNvPr>
          <p:cNvPicPr>
            <a:picLocks noChangeAspect="1"/>
          </p:cNvPicPr>
          <p:nvPr userDrawn="1"/>
        </p:nvPicPr>
        <p:blipFill>
          <a:blip r:embed="rId3"/>
          <a:stretch>
            <a:fillRect/>
          </a:stretch>
        </p:blipFill>
        <p:spPr>
          <a:xfrm>
            <a:off x="1389063" y="12690648"/>
            <a:ext cx="4155409" cy="878676"/>
          </a:xfrm>
          <a:prstGeom prst="rect">
            <a:avLst/>
          </a:prstGeom>
        </p:spPr>
      </p:pic>
    </p:spTree>
    <p:extLst>
      <p:ext uri="{BB962C8B-B14F-4D97-AF65-F5344CB8AC3E}">
        <p14:creationId xmlns:p14="http://schemas.microsoft.com/office/powerpoint/2010/main" val="2638728584"/>
      </p:ext>
    </p:extLst>
  </p:cSld>
  <p:clrMap bg1="lt1" tx1="dk1" bg2="lt2" tx2="dk2" accent1="accent1" accent2="accent2" accent3="accent3" accent4="accent4" accent5="accent5" accent6="accent6" hlink="hlink" folHlink="folHlink"/>
  <p:sldLayoutIdLst>
    <p:sldLayoutId id="2147483698" r:id="rId1"/>
  </p:sldLayoutIdLst>
  <p:hf hdr="0"/>
  <p:txStyles>
    <p:titleStyle>
      <a:lvl1pPr algn="l" defTabSz="914400" rtl="0" eaLnBrk="1" latinLnBrk="0" hangingPunct="1">
        <a:lnSpc>
          <a:spcPct val="90000"/>
        </a:lnSpc>
        <a:spcBef>
          <a:spcPct val="0"/>
        </a:spcBef>
        <a:buNone/>
        <a:defRPr sz="2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95">
          <p15:clr>
            <a:srgbClr val="F26B43"/>
          </p15:clr>
        </p15:guide>
        <p15:guide id="2" pos="875">
          <p15:clr>
            <a:srgbClr val="F26B43"/>
          </p15:clr>
        </p15:guide>
        <p15:guide id="3" orient="horz" pos="8240">
          <p15:clr>
            <a:srgbClr val="F26B43"/>
          </p15:clr>
        </p15:guide>
        <p15:guide id="4" pos="14484">
          <p15:clr>
            <a:srgbClr val="F26B43"/>
          </p15:clr>
        </p15:guide>
        <p15:guide id="5" orient="horz" pos="69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5724B-2864-A843-72CB-C96A92C8CC8C}"/>
              </a:ext>
            </a:extLst>
          </p:cNvPr>
          <p:cNvSpPr>
            <a:spLocks noGrp="1"/>
          </p:cNvSpPr>
          <p:nvPr>
            <p:ph type="body" idx="1"/>
          </p:nvPr>
        </p:nvSpPr>
        <p:spPr>
          <a:xfrm>
            <a:off x="1676400" y="3651250"/>
            <a:ext cx="21029613" cy="870267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25121686"/>
      </p:ext>
    </p:extLst>
  </p:cSld>
  <p:clrMap bg1="lt1" tx1="dk1" bg2="lt2" tx2="dk2" accent1="accent1" accent2="accent2" accent3="accent3" accent4="accent4" accent5="accent5" accent6="accent6" hlink="hlink" folHlink="folHlink"/>
  <p:sldLayoutIdLst>
    <p:sldLayoutId id="2147483714" r:id="rId1"/>
  </p:sldLayoutIdLst>
  <p:hf hdr="0"/>
  <p:txStyles>
    <p:titleStyle>
      <a:lvl1pPr algn="l" defTabSz="914400" rtl="0" eaLnBrk="1" latinLnBrk="0" hangingPunct="1">
        <a:lnSpc>
          <a:spcPct val="90000"/>
        </a:lnSpc>
        <a:spcBef>
          <a:spcPct val="0"/>
        </a:spcBef>
        <a:buNone/>
        <a:defRPr sz="2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95">
          <p15:clr>
            <a:srgbClr val="F26B43"/>
          </p15:clr>
        </p15:guide>
        <p15:guide id="2" pos="875">
          <p15:clr>
            <a:srgbClr val="F26B43"/>
          </p15:clr>
        </p15:guide>
        <p15:guide id="3" orient="horz" pos="8240">
          <p15:clr>
            <a:srgbClr val="F26B43"/>
          </p15:clr>
        </p15:guide>
        <p15:guide id="4" pos="14484">
          <p15:clr>
            <a:srgbClr val="F26B43"/>
          </p15:clr>
        </p15:guide>
        <p15:guide id="5" orient="horz" pos="69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bg object 17">
            <a:extLst>
              <a:ext uri="{FF2B5EF4-FFF2-40B4-BE49-F238E27FC236}">
                <a16:creationId xmlns:a16="http://schemas.microsoft.com/office/drawing/2014/main" id="{CA73BFA1-F142-AC82-F4DF-9674ABAB7CD3}"/>
              </a:ext>
            </a:extLst>
          </p:cNvPr>
          <p:cNvSpPr>
            <a:spLocks/>
          </p:cNvSpPr>
          <p:nvPr userDrawn="1"/>
        </p:nvSpPr>
        <p:spPr>
          <a:xfrm>
            <a:off x="0" y="12533852"/>
            <a:ext cx="24382413" cy="1181217"/>
          </a:xfrm>
          <a:custGeom>
            <a:avLst/>
            <a:gdLst/>
            <a:ahLst/>
            <a:cxnLst/>
            <a:rect l="l" t="t" r="r" b="b"/>
            <a:pathLst>
              <a:path w="20104100" h="1047115">
                <a:moveTo>
                  <a:pt x="20104099" y="0"/>
                </a:moveTo>
                <a:lnTo>
                  <a:pt x="0" y="0"/>
                </a:lnTo>
                <a:lnTo>
                  <a:pt x="0" y="1047088"/>
                </a:lnTo>
                <a:lnTo>
                  <a:pt x="20104099" y="1047088"/>
                </a:lnTo>
                <a:lnTo>
                  <a:pt x="20104099" y="0"/>
                </a:lnTo>
                <a:close/>
              </a:path>
            </a:pathLst>
          </a:custGeom>
          <a:solidFill>
            <a:schemeClr val="tx1"/>
          </a:solidFill>
        </p:spPr>
        <p:txBody>
          <a:bodyPr wrap="square" lIns="0" tIns="0" rIns="0" bIns="0" rtlCol="0"/>
          <a:lstStyle/>
          <a:p>
            <a:endParaRPr dirty="0">
              <a:solidFill>
                <a:schemeClr val="bg1"/>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BF836C3-A05E-52BF-F2AE-CE8562E898B5}"/>
              </a:ext>
            </a:extLst>
          </p:cNvPr>
          <p:cNvSpPr>
            <a:spLocks noGrp="1"/>
          </p:cNvSpPr>
          <p:nvPr>
            <p:ph type="dt" sz="half" idx="2"/>
          </p:nvPr>
        </p:nvSpPr>
        <p:spPr>
          <a:xfrm>
            <a:off x="6934240" y="13133433"/>
            <a:ext cx="2309451" cy="385455"/>
          </a:xfrm>
          <a:prstGeom prst="rect">
            <a:avLst/>
          </a:prstGeom>
        </p:spPr>
        <p:txBody>
          <a:bodyPr vert="horz" lIns="91440" tIns="45720" rIns="91440" bIns="45720" rtlCol="0" anchor="t"/>
          <a:lstStyle>
            <a:lvl1pPr algn="l">
              <a:defRPr sz="1900">
                <a:solidFill>
                  <a:schemeClr val="bg1"/>
                </a:solidFill>
                <a:latin typeface="Arial" panose="020B0604020202020204" pitchFamily="34" charset="0"/>
                <a:cs typeface="Arial" panose="020B0604020202020204" pitchFamily="34" charset="0"/>
              </a:defRPr>
            </a:lvl1pPr>
          </a:lstStyle>
          <a:p>
            <a:fld id="{457D8B41-82F1-2A49-8561-DDFA2160FE47}" type="datetime3">
              <a:rPr lang="en-NZ" smtClean="0"/>
              <a:pPr/>
              <a:t>11 February 2025</a:t>
            </a:fld>
            <a:endParaRPr lang="en-US" dirty="0"/>
          </a:p>
        </p:txBody>
      </p:sp>
      <p:sp>
        <p:nvSpPr>
          <p:cNvPr id="5" name="Footer Placeholder 4">
            <a:extLst>
              <a:ext uri="{FF2B5EF4-FFF2-40B4-BE49-F238E27FC236}">
                <a16:creationId xmlns:a16="http://schemas.microsoft.com/office/drawing/2014/main" id="{C026DE6E-2DB7-F98C-CEE0-439CC5BEBA7D}"/>
              </a:ext>
            </a:extLst>
          </p:cNvPr>
          <p:cNvSpPr>
            <a:spLocks noGrp="1"/>
          </p:cNvSpPr>
          <p:nvPr>
            <p:ph type="ftr" sz="quarter" idx="3"/>
          </p:nvPr>
        </p:nvSpPr>
        <p:spPr>
          <a:xfrm>
            <a:off x="6934239" y="12723712"/>
            <a:ext cx="13117011" cy="356932"/>
          </a:xfrm>
          <a:prstGeom prst="rect">
            <a:avLst/>
          </a:prstGeom>
        </p:spPr>
        <p:txBody>
          <a:bodyPr vert="horz" lIns="91440" tIns="45720" rIns="91440" bIns="45720" rtlCol="0" anchor="t"/>
          <a:lstStyle>
            <a:lvl1pPr algn="l">
              <a:defRPr sz="1900" spc="300">
                <a:solidFill>
                  <a:schemeClr val="bg1"/>
                </a:solidFill>
                <a:latin typeface="Arial" panose="020B0604020202020204" pitchFamily="34" charset="0"/>
                <a:cs typeface="Arial" panose="020B0604020202020204" pitchFamily="34" charset="0"/>
              </a:defRPr>
            </a:lvl1pPr>
          </a:lstStyle>
          <a:p>
            <a:r>
              <a:rPr lang="en-US"/>
              <a:t>INSERT TITLE OF DOCUMENT HERE</a:t>
            </a:r>
            <a:endParaRPr lang="en-US" dirty="0"/>
          </a:p>
        </p:txBody>
      </p:sp>
      <p:sp>
        <p:nvSpPr>
          <p:cNvPr id="6" name="Slide Number Placeholder 5">
            <a:extLst>
              <a:ext uri="{FF2B5EF4-FFF2-40B4-BE49-F238E27FC236}">
                <a16:creationId xmlns:a16="http://schemas.microsoft.com/office/drawing/2014/main" id="{C2B65165-5BC1-A321-CBD3-77437172CF74}"/>
              </a:ext>
            </a:extLst>
          </p:cNvPr>
          <p:cNvSpPr>
            <a:spLocks noGrp="1"/>
          </p:cNvSpPr>
          <p:nvPr>
            <p:ph type="sldNum" sz="quarter" idx="4"/>
          </p:nvPr>
        </p:nvSpPr>
        <p:spPr>
          <a:xfrm>
            <a:off x="21219060" y="12723712"/>
            <a:ext cx="1773586" cy="729697"/>
          </a:xfrm>
          <a:prstGeom prst="rect">
            <a:avLst/>
          </a:prstGeom>
        </p:spPr>
        <p:txBody>
          <a:bodyPr vert="horz" lIns="91440" tIns="45720" rIns="91440" bIns="45720" rtlCol="0" anchor="ctr"/>
          <a:lstStyle>
            <a:lvl1pPr algn="r">
              <a:defRPr sz="1900">
                <a:solidFill>
                  <a:schemeClr val="bg1"/>
                </a:solidFill>
                <a:latin typeface="Arial" panose="020B0604020202020204" pitchFamily="34" charset="0"/>
                <a:cs typeface="Arial" panose="020B0604020202020204" pitchFamily="34" charset="0"/>
              </a:defRPr>
            </a:lvl1pPr>
          </a:lstStyle>
          <a:p>
            <a:r>
              <a:rPr lang="en-US"/>
              <a:t>PG </a:t>
            </a:r>
            <a:fld id="{51F13DD2-D921-1447-B71A-24615C0CEC21}" type="slidenum">
              <a:rPr lang="en-US" smtClean="0"/>
              <a:pPr/>
              <a:t>‹#›</a:t>
            </a:fld>
            <a:endParaRPr lang="en-US" dirty="0"/>
          </a:p>
        </p:txBody>
      </p:sp>
      <p:sp>
        <p:nvSpPr>
          <p:cNvPr id="2" name="Text Placeholder 1">
            <a:extLst>
              <a:ext uri="{FF2B5EF4-FFF2-40B4-BE49-F238E27FC236}">
                <a16:creationId xmlns:a16="http://schemas.microsoft.com/office/drawing/2014/main" id="{1E81EDFA-CB6C-2D29-5D17-98E5515040E4}"/>
              </a:ext>
            </a:extLst>
          </p:cNvPr>
          <p:cNvSpPr>
            <a:spLocks noGrp="1"/>
          </p:cNvSpPr>
          <p:nvPr>
            <p:ph type="body" idx="1"/>
          </p:nvPr>
        </p:nvSpPr>
        <p:spPr>
          <a:xfrm>
            <a:off x="1676400" y="3651250"/>
            <a:ext cx="21029613" cy="870267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382C3817-9A8F-F119-28E6-AAA36F40F641}"/>
              </a:ext>
            </a:extLst>
          </p:cNvPr>
          <p:cNvPicPr>
            <a:picLocks noChangeAspect="1"/>
          </p:cNvPicPr>
          <p:nvPr userDrawn="1"/>
        </p:nvPicPr>
        <p:blipFill>
          <a:blip r:embed="rId13"/>
          <a:stretch>
            <a:fillRect/>
          </a:stretch>
        </p:blipFill>
        <p:spPr>
          <a:xfrm>
            <a:off x="1389063" y="12690648"/>
            <a:ext cx="4155409" cy="878676"/>
          </a:xfrm>
          <a:prstGeom prst="rect">
            <a:avLst/>
          </a:prstGeom>
        </p:spPr>
      </p:pic>
    </p:spTree>
    <p:extLst>
      <p:ext uri="{BB962C8B-B14F-4D97-AF65-F5344CB8AC3E}">
        <p14:creationId xmlns:p14="http://schemas.microsoft.com/office/powerpoint/2010/main" val="2102677340"/>
      </p:ext>
    </p:extLst>
  </p:cSld>
  <p:clrMap bg1="lt1" tx1="dk1" bg2="lt2" tx2="dk2" accent1="accent1" accent2="accent2" accent3="accent3" accent4="accent4" accent5="accent5" accent6="accent6" hlink="hlink" folHlink="folHlink"/>
  <p:sldLayoutIdLst>
    <p:sldLayoutId id="2147483725" r:id="rId1"/>
    <p:sldLayoutId id="2147483724" r:id="rId2"/>
    <p:sldLayoutId id="2147483702" r:id="rId3"/>
    <p:sldLayoutId id="2147483687" r:id="rId4"/>
    <p:sldLayoutId id="2147483666" r:id="rId5"/>
    <p:sldLayoutId id="2147483685" r:id="rId6"/>
    <p:sldLayoutId id="2147483718" r:id="rId7"/>
    <p:sldLayoutId id="2147483699" r:id="rId8"/>
    <p:sldLayoutId id="2147483719" r:id="rId9"/>
    <p:sldLayoutId id="2147483686" r:id="rId10"/>
    <p:sldLayoutId id="2147483720" r:id="rId11"/>
  </p:sldLayoutIdLst>
  <p:hf hdr="0"/>
  <p:txStyles>
    <p:titleStyle>
      <a:lvl1pPr algn="l" defTabSz="914400" rtl="0" eaLnBrk="1" latinLnBrk="0" hangingPunct="1">
        <a:lnSpc>
          <a:spcPct val="90000"/>
        </a:lnSpc>
        <a:spcBef>
          <a:spcPct val="0"/>
        </a:spcBef>
        <a:buNone/>
        <a:defRPr sz="2600" kern="1200">
          <a:solidFill>
            <a:schemeClr val="tx1"/>
          </a:solidFill>
          <a:latin typeface="Calibri" panose="020F0502020204030204" pitchFamily="34" charset="0"/>
          <a:ea typeface="+mj-ea"/>
          <a:cs typeface="Calibri" panose="020F0502020204030204" pitchFamily="34" charset="0"/>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95" userDrawn="1">
          <p15:clr>
            <a:srgbClr val="F26B43"/>
          </p15:clr>
        </p15:guide>
        <p15:guide id="2" pos="875" userDrawn="1">
          <p15:clr>
            <a:srgbClr val="F26B43"/>
          </p15:clr>
        </p15:guide>
        <p15:guide id="3" orient="horz" pos="8240" userDrawn="1">
          <p15:clr>
            <a:srgbClr val="F26B43"/>
          </p15:clr>
        </p15:guide>
        <p15:guide id="4" pos="14484" userDrawn="1">
          <p15:clr>
            <a:srgbClr val="F26B43"/>
          </p15:clr>
        </p15:guide>
        <p15:guide id="5" orient="horz" pos="69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837234"/>
      </p:ext>
    </p:extLst>
  </p:cSld>
  <p:clrMap bg1="lt1" tx1="dk1" bg2="lt2" tx2="dk2" accent1="accent1" accent2="accent2" accent3="accent3" accent4="accent4" accent5="accent5" accent6="accent6" hlink="hlink" folHlink="folHlink"/>
  <p:sldLayoutIdLst>
    <p:sldLayoutId id="2147483696" r:id="rId1"/>
  </p:sldLayoutIdLst>
  <p:hf hdr="0"/>
  <p:txStyles>
    <p:titleStyle>
      <a:lvl1pPr algn="l" defTabSz="914400" rtl="0" eaLnBrk="1" latinLnBrk="0" hangingPunct="1">
        <a:lnSpc>
          <a:spcPct val="90000"/>
        </a:lnSpc>
        <a:spcBef>
          <a:spcPct val="0"/>
        </a:spcBef>
        <a:buNone/>
        <a:defRPr sz="2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300" kern="1200">
          <a:solidFill>
            <a:schemeClr val="accent3">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95">
          <p15:clr>
            <a:srgbClr val="F26B43"/>
          </p15:clr>
        </p15:guide>
        <p15:guide id="2" pos="875">
          <p15:clr>
            <a:srgbClr val="F26B43"/>
          </p15:clr>
        </p15:guide>
        <p15:guide id="3" orient="horz" pos="8240">
          <p15:clr>
            <a:srgbClr val="F26B43"/>
          </p15:clr>
        </p15:guide>
        <p15:guide id="4" pos="14484">
          <p15:clr>
            <a:srgbClr val="F26B43"/>
          </p15:clr>
        </p15:guide>
        <p15:guide id="5" orient="horz" pos="6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elearning.privacy.org.nz/" TargetMode="External"/><Relationship Id="rId2" Type="http://schemas.openxmlformats.org/officeDocument/2006/relationships/hyperlink" Target="https://privacy.org.nz/tools/knowledge-base/view/476" TargetMode="Externa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privacy.org.nz/responsibilities/privacy-breaches/notify-us/"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privacy.org.nz/responsibilities/privacy-breaches/notify-us/"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privacy.org.nz/responsibilities/privacy-breaches/notify-us/"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430489-80EF-8EEB-828A-774CF345E30B}"/>
              </a:ext>
            </a:extLst>
          </p:cNvPr>
          <p:cNvSpPr>
            <a:spLocks noGrp="1"/>
          </p:cNvSpPr>
          <p:nvPr>
            <p:ph type="body" sz="quarter" idx="28"/>
          </p:nvPr>
        </p:nvSpPr>
        <p:spPr>
          <a:xfrm>
            <a:off x="1389062" y="3067908"/>
            <a:ext cx="7201663" cy="5086236"/>
          </a:xfrm>
        </p:spPr>
        <p:txBody>
          <a:bodyPr/>
          <a:lstStyle/>
          <a:p>
            <a:r>
              <a:rPr lang="en-US" dirty="0">
                <a:solidFill>
                  <a:schemeClr val="tx2"/>
                </a:solidFill>
              </a:rPr>
              <a:t>Health ABC</a:t>
            </a:r>
          </a:p>
        </p:txBody>
      </p:sp>
      <p:sp>
        <p:nvSpPr>
          <p:cNvPr id="3" name="Text Placeholder 2">
            <a:extLst>
              <a:ext uri="{FF2B5EF4-FFF2-40B4-BE49-F238E27FC236}">
                <a16:creationId xmlns:a16="http://schemas.microsoft.com/office/drawing/2014/main" id="{3CFB972D-B1EB-269F-5992-AB62E13A1832}"/>
              </a:ext>
            </a:extLst>
          </p:cNvPr>
          <p:cNvSpPr>
            <a:spLocks noGrp="1"/>
          </p:cNvSpPr>
          <p:nvPr>
            <p:ph type="body" sz="quarter" idx="29"/>
          </p:nvPr>
        </p:nvSpPr>
        <p:spPr/>
        <p:txBody>
          <a:bodyPr/>
          <a:lstStyle/>
          <a:p>
            <a:r>
              <a:rPr lang="en-NZ" dirty="0">
                <a:solidFill>
                  <a:srgbClr val="333333"/>
                </a:solidFill>
              </a:rPr>
              <a:t>An </a:t>
            </a:r>
            <a:r>
              <a:rPr lang="en-NZ" b="0" i="0" dirty="0">
                <a:solidFill>
                  <a:srgbClr val="333333"/>
                </a:solidFill>
                <a:effectLst/>
                <a:latin typeface="Arial" panose="020B0604020202020204" pitchFamily="34" charset="0"/>
              </a:rPr>
              <a:t>introduction to protecting health information under the Health Information Privacy Code.</a:t>
            </a:r>
            <a:endParaRPr lang="en-US" dirty="0"/>
          </a:p>
        </p:txBody>
      </p:sp>
      <p:sp>
        <p:nvSpPr>
          <p:cNvPr id="4" name="Footer Placeholder 3">
            <a:extLst>
              <a:ext uri="{FF2B5EF4-FFF2-40B4-BE49-F238E27FC236}">
                <a16:creationId xmlns:a16="http://schemas.microsoft.com/office/drawing/2014/main" id="{646A079F-C543-40FC-AEF3-E67FEEBB5E7D}"/>
              </a:ext>
            </a:extLst>
          </p:cNvPr>
          <p:cNvSpPr>
            <a:spLocks noGrp="1"/>
          </p:cNvSpPr>
          <p:nvPr>
            <p:ph type="ftr" sz="quarter" idx="31"/>
          </p:nvPr>
        </p:nvSpPr>
        <p:spPr/>
        <p:txBody>
          <a:bodyPr/>
          <a:lstStyle/>
          <a:p>
            <a:r>
              <a:rPr lang="en-US"/>
              <a:t>INSERT TITLE OF DOCUMENT HERE</a:t>
            </a:r>
            <a:endParaRPr lang="en-US" dirty="0"/>
          </a:p>
        </p:txBody>
      </p:sp>
      <p:sp>
        <p:nvSpPr>
          <p:cNvPr id="5" name="Text Placeholder 4">
            <a:extLst>
              <a:ext uri="{FF2B5EF4-FFF2-40B4-BE49-F238E27FC236}">
                <a16:creationId xmlns:a16="http://schemas.microsoft.com/office/drawing/2014/main" id="{6A821256-5455-96A0-7F01-D56389B65883}"/>
              </a:ext>
            </a:extLst>
          </p:cNvPr>
          <p:cNvSpPr>
            <a:spLocks noGrp="1"/>
          </p:cNvSpPr>
          <p:nvPr>
            <p:ph type="body" sz="quarter" idx="32"/>
          </p:nvPr>
        </p:nvSpPr>
        <p:spPr>
          <a:xfrm>
            <a:off x="1389062" y="11644870"/>
            <a:ext cx="7201663" cy="433772"/>
          </a:xfrm>
        </p:spPr>
        <p:txBody>
          <a:bodyPr/>
          <a:lstStyle/>
          <a:p>
            <a:r>
              <a:rPr lang="en-US" dirty="0"/>
              <a:t>2025</a:t>
            </a:r>
          </a:p>
        </p:txBody>
      </p:sp>
      <p:pic>
        <p:nvPicPr>
          <p:cNvPr id="14" name="Picture Placeholder 13">
            <a:extLst>
              <a:ext uri="{FF2B5EF4-FFF2-40B4-BE49-F238E27FC236}">
                <a16:creationId xmlns:a16="http://schemas.microsoft.com/office/drawing/2014/main" id="{A84739B3-8B4A-8C76-545D-A7E9CCFC26E8}"/>
              </a:ext>
            </a:extLst>
          </p:cNvPr>
          <p:cNvPicPr>
            <a:picLocks noGrp="1" noChangeAspect="1"/>
          </p:cNvPicPr>
          <p:nvPr>
            <p:ph type="pic" sz="quarter" idx="33"/>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95887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17FE5-2C72-100E-7DD2-5CFC99AB12C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AB1617D-6298-6D45-CEC4-DB5A0E414309}"/>
              </a:ext>
            </a:extLst>
          </p:cNvPr>
          <p:cNvSpPr>
            <a:spLocks noGrp="1"/>
          </p:cNvSpPr>
          <p:nvPr>
            <p:ph type="dt" sz="half" idx="33"/>
          </p:nvPr>
        </p:nvSpPr>
        <p:spPr>
          <a:xfrm>
            <a:off x="6934240" y="13121396"/>
            <a:ext cx="3096678" cy="385455"/>
          </a:xfrm>
        </p:spPr>
        <p:txBody>
          <a:bodyPr/>
          <a:lstStyle/>
          <a:p>
            <a:fld id="{86EAC56A-45A7-A249-83F4-60E00F299A5F}" type="datetime3">
              <a:rPr lang="en-NZ" smtClean="0"/>
              <a:t>11 February 2025</a:t>
            </a:fld>
            <a:endParaRPr lang="en-US" dirty="0"/>
          </a:p>
        </p:txBody>
      </p:sp>
      <p:sp>
        <p:nvSpPr>
          <p:cNvPr id="3" name="Footer Placeholder 2">
            <a:extLst>
              <a:ext uri="{FF2B5EF4-FFF2-40B4-BE49-F238E27FC236}">
                <a16:creationId xmlns:a16="http://schemas.microsoft.com/office/drawing/2014/main" id="{4FBAF02C-BCA4-FFAD-A9DF-D41B439F7BBF}"/>
              </a:ext>
            </a:extLst>
          </p:cNvPr>
          <p:cNvSpPr>
            <a:spLocks noGrp="1"/>
          </p:cNvSpPr>
          <p:nvPr>
            <p:ph type="ftr" sz="quarter" idx="34"/>
          </p:nvPr>
        </p:nvSpPr>
        <p:spPr>
          <a:xfrm>
            <a:off x="6934239" y="12723712"/>
            <a:ext cx="13117011" cy="356932"/>
          </a:xfrm>
        </p:spPr>
        <p:txBody>
          <a:bodyPr/>
          <a:lstStyle/>
          <a:p>
            <a:r>
              <a:rPr lang="en-US" dirty="0"/>
              <a:t>HEALTH ABC e-LEARNING MODULE IN POWERPOINT</a:t>
            </a:r>
          </a:p>
        </p:txBody>
      </p:sp>
      <p:sp>
        <p:nvSpPr>
          <p:cNvPr id="4" name="Slide Number Placeholder 3">
            <a:extLst>
              <a:ext uri="{FF2B5EF4-FFF2-40B4-BE49-F238E27FC236}">
                <a16:creationId xmlns:a16="http://schemas.microsoft.com/office/drawing/2014/main" id="{A6F2A863-384D-A602-CFF0-048699ACD456}"/>
              </a:ext>
            </a:extLst>
          </p:cNvPr>
          <p:cNvSpPr>
            <a:spLocks noGrp="1"/>
          </p:cNvSpPr>
          <p:nvPr>
            <p:ph type="sldNum" sz="quarter" idx="35"/>
          </p:nvPr>
        </p:nvSpPr>
        <p:spPr>
          <a:xfrm>
            <a:off x="21219060" y="12723712"/>
            <a:ext cx="1773586" cy="729697"/>
          </a:xfrm>
        </p:spPr>
        <p:txBody>
          <a:bodyPr/>
          <a:lstStyle/>
          <a:p>
            <a:r>
              <a:rPr lang="en-US" dirty="0"/>
              <a:t>PG </a:t>
            </a:r>
            <a:fld id="{51F13DD2-D921-1447-B71A-24615C0CEC21}" type="slidenum">
              <a:rPr lang="en-US" smtClean="0"/>
              <a:t>10</a:t>
            </a:fld>
            <a:endParaRPr lang="en-US" dirty="0"/>
          </a:p>
        </p:txBody>
      </p:sp>
      <p:sp>
        <p:nvSpPr>
          <p:cNvPr id="7" name="Text Placeholder 6">
            <a:extLst>
              <a:ext uri="{FF2B5EF4-FFF2-40B4-BE49-F238E27FC236}">
                <a16:creationId xmlns:a16="http://schemas.microsoft.com/office/drawing/2014/main" id="{65E5A340-A73A-C4FF-BF82-1E07DA37A272}"/>
              </a:ext>
            </a:extLst>
          </p:cNvPr>
          <p:cNvSpPr>
            <a:spLocks noGrp="1"/>
          </p:cNvSpPr>
          <p:nvPr>
            <p:ph type="body" sz="quarter" idx="31"/>
          </p:nvPr>
        </p:nvSpPr>
        <p:spPr>
          <a:xfrm>
            <a:off x="15168555" y="2316952"/>
            <a:ext cx="8280920" cy="7189379"/>
          </a:xfrm>
        </p:spPr>
        <p:txBody>
          <a:bodyPr/>
          <a:lstStyle/>
          <a:p>
            <a:r>
              <a:rPr lang="en-NZ" dirty="0"/>
              <a:t>B is the correct answer because it lets the clinic share information with other organisations in order to provide physiotherapy services. </a:t>
            </a:r>
          </a:p>
          <a:p>
            <a:endParaRPr lang="en-NZ" dirty="0"/>
          </a:p>
          <a:p>
            <a:r>
              <a:rPr lang="en-NZ" dirty="0"/>
              <a:t>This means that if they want to refer someone to a radiology lab, they don't have to seek the person's permission.</a:t>
            </a:r>
          </a:p>
          <a:p>
            <a:endParaRPr lang="en-NZ" dirty="0"/>
          </a:p>
          <a:p>
            <a:r>
              <a:rPr lang="en-NZ" dirty="0"/>
              <a:t>Referring patients to labs is an aspect of physiotherapy services, so using the information this way is consistent with the purpose that was explained to the patient in the privacy statement.</a:t>
            </a:r>
          </a:p>
        </p:txBody>
      </p:sp>
      <p:sp>
        <p:nvSpPr>
          <p:cNvPr id="8" name="Text Placeholder 7">
            <a:extLst>
              <a:ext uri="{FF2B5EF4-FFF2-40B4-BE49-F238E27FC236}">
                <a16:creationId xmlns:a16="http://schemas.microsoft.com/office/drawing/2014/main" id="{E213EFBF-7C36-F739-1D06-63434F0EC2D8}"/>
              </a:ext>
            </a:extLst>
          </p:cNvPr>
          <p:cNvSpPr>
            <a:spLocks noGrp="1"/>
          </p:cNvSpPr>
          <p:nvPr>
            <p:ph type="body" sz="quarter" idx="32"/>
          </p:nvPr>
        </p:nvSpPr>
        <p:spPr>
          <a:xfrm>
            <a:off x="15191935" y="-577308"/>
            <a:ext cx="7800711" cy="2425327"/>
          </a:xfrm>
        </p:spPr>
        <p:txBody>
          <a:bodyPr/>
          <a:lstStyle/>
          <a:p>
            <a:r>
              <a:rPr lang="en-US" sz="8000" dirty="0">
                <a:solidFill>
                  <a:schemeClr val="tx2"/>
                </a:solidFill>
              </a:rPr>
              <a:t>Learning check </a:t>
            </a:r>
          </a:p>
        </p:txBody>
      </p:sp>
      <p:pic>
        <p:nvPicPr>
          <p:cNvPr id="11" name="Picture Placeholder 10">
            <a:extLst>
              <a:ext uri="{FF2B5EF4-FFF2-40B4-BE49-F238E27FC236}">
                <a16:creationId xmlns:a16="http://schemas.microsoft.com/office/drawing/2014/main" id="{565D08F9-F5D2-7535-F1A9-D70BCD52DE0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8959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D827-389F-EAD1-F262-5304FFC27BC8}"/>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11FB37-57E1-2F4D-D943-6EA446445A61}"/>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Being fair and reasonable</a:t>
            </a:r>
          </a:p>
        </p:txBody>
      </p:sp>
      <p:sp>
        <p:nvSpPr>
          <p:cNvPr id="3" name="TextBox 2">
            <a:extLst>
              <a:ext uri="{FF2B5EF4-FFF2-40B4-BE49-F238E27FC236}">
                <a16:creationId xmlns:a16="http://schemas.microsoft.com/office/drawing/2014/main" id="{985C1B5E-493B-CB9D-678B-E95B401F4B5C}"/>
              </a:ext>
            </a:extLst>
          </p:cNvPr>
          <p:cNvSpPr txBox="1"/>
          <p:nvPr/>
        </p:nvSpPr>
        <p:spPr>
          <a:xfrm>
            <a:off x="1389062" y="4769768"/>
            <a:ext cx="18434992" cy="1569660"/>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In this section you'll learn about what you need to consider in order to collect health information in a way that is not unfair or overly intrusive.</a:t>
            </a:r>
            <a:br>
              <a:rPr lang="en-NZ" sz="3200" dirty="0">
                <a:solidFill>
                  <a:schemeClr val="bg1"/>
                </a:solidFill>
                <a:latin typeface="Arial" panose="020B0604020202020204" pitchFamily="34" charset="0"/>
                <a:cs typeface="Arial" panose="020B0604020202020204" pitchFamily="34" charset="0"/>
              </a:rPr>
            </a:br>
            <a:endParaRPr lang="en-NZ"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68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15A4B-17FE-84DD-7C5F-0503DDEFBF0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A13198E-5DA0-AC1D-6B3E-F3B0B32901E9}"/>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70A23666-19A5-2277-98E6-17BF546036EA}"/>
              </a:ext>
            </a:extLst>
          </p:cNvPr>
          <p:cNvSpPr>
            <a:spLocks noGrp="1"/>
          </p:cNvSpPr>
          <p:nvPr>
            <p:ph type="body" sz="quarter" idx="4294967295"/>
          </p:nvPr>
        </p:nvSpPr>
        <p:spPr>
          <a:xfrm>
            <a:off x="6059905" y="5445299"/>
            <a:ext cx="17282160" cy="4248471"/>
          </a:xfrm>
        </p:spPr>
        <p:txBody>
          <a:bodyPr>
            <a:noAutofit/>
          </a:bodyPr>
          <a:lstStyle/>
          <a:p>
            <a:pPr marL="0" indent="0">
              <a:buNone/>
            </a:pPr>
            <a:r>
              <a:rPr lang="en-NZ" sz="3200" b="1" dirty="0">
                <a:solidFill>
                  <a:srgbClr val="200016"/>
                </a:solidFill>
              </a:rPr>
              <a:t>EXAMPLE</a:t>
            </a:r>
          </a:p>
          <a:p>
            <a:pPr marL="0" indent="0">
              <a:buNone/>
            </a:pPr>
            <a:r>
              <a:rPr lang="en-NZ" sz="3200" dirty="0">
                <a:solidFill>
                  <a:srgbClr val="200016"/>
                </a:solidFill>
              </a:rPr>
              <a:t>J works as a nurse at a surgical specialist's office. A new patient has filled out some forms, and is sitting in the busy waiting area.</a:t>
            </a:r>
          </a:p>
          <a:p>
            <a:pPr marL="0" indent="0">
              <a:buNone/>
            </a:pPr>
            <a:endParaRPr lang="en-NZ" sz="3200" dirty="0">
              <a:solidFill>
                <a:srgbClr val="200016"/>
              </a:solidFill>
            </a:endParaRPr>
          </a:p>
          <a:p>
            <a:pPr marL="0" indent="0">
              <a:buNone/>
            </a:pPr>
            <a:r>
              <a:rPr lang="en-NZ" sz="3200" dirty="0">
                <a:solidFill>
                  <a:srgbClr val="200016"/>
                </a:solidFill>
              </a:rPr>
              <a:t>J notices that the patient has forgotten to answer some of the questions on the form. Since the patient is in the waiting room, J goes out and asks the questions in person. The patient then has to answer their questions in a waiting room full of people. This could be a privacy breach - and it's also not very nice.</a:t>
            </a:r>
          </a:p>
          <a:p>
            <a:pPr marL="0" indent="0">
              <a:buNone/>
            </a:pPr>
            <a:endParaRPr lang="en-NZ" sz="3200" dirty="0">
              <a:solidFill>
                <a:srgbClr val="200016"/>
              </a:solidFill>
            </a:endParaRPr>
          </a:p>
          <a:p>
            <a:pPr marL="0" indent="0">
              <a:buNone/>
            </a:pPr>
            <a:r>
              <a:rPr lang="en-NZ" sz="3200" dirty="0">
                <a:solidFill>
                  <a:srgbClr val="200016"/>
                </a:solidFill>
              </a:rPr>
              <a:t>J can ask for the information, because they need it to provide health services to the patient. But J also needs to think about how they're asking for the information to make sure they're being fair and reasonable.</a:t>
            </a:r>
            <a:endParaRPr lang="en-US" sz="3200" dirty="0">
              <a:solidFill>
                <a:srgbClr val="200016"/>
              </a:solidFill>
            </a:endParaRPr>
          </a:p>
        </p:txBody>
      </p:sp>
      <p:sp>
        <p:nvSpPr>
          <p:cNvPr id="26" name="Text Placeholder 25">
            <a:extLst>
              <a:ext uri="{FF2B5EF4-FFF2-40B4-BE49-F238E27FC236}">
                <a16:creationId xmlns:a16="http://schemas.microsoft.com/office/drawing/2014/main" id="{BE13E70B-0DB6-2570-1549-D6BCC20331E1}"/>
              </a:ext>
            </a:extLst>
          </p:cNvPr>
          <p:cNvSpPr>
            <a:spLocks noGrp="1"/>
          </p:cNvSpPr>
          <p:nvPr>
            <p:ph type="body" sz="quarter" idx="31"/>
          </p:nvPr>
        </p:nvSpPr>
        <p:spPr>
          <a:xfrm>
            <a:off x="1400618" y="1967653"/>
            <a:ext cx="22006385" cy="4103780"/>
          </a:xfrm>
        </p:spPr>
        <p:txBody>
          <a:bodyPr/>
          <a:lstStyle/>
          <a:p>
            <a:r>
              <a:rPr lang="en-NZ" dirty="0"/>
              <a:t>Rule 4 of the Health Information Privacy Code (the Code) says that you cannot collect information in ways that are unfair, or intrude too much on someone's affairs.</a:t>
            </a:r>
          </a:p>
          <a:p>
            <a:endParaRPr lang="en-NZ" dirty="0"/>
          </a:p>
          <a:p>
            <a:r>
              <a:rPr lang="en-NZ" dirty="0"/>
              <a:t>					You need to take particular care to be fair and reasonable when collecting information from </a:t>
            </a:r>
          </a:p>
          <a:p>
            <a:r>
              <a:rPr lang="en-NZ" dirty="0"/>
              <a:t>					children and young people.</a:t>
            </a:r>
            <a:endParaRPr lang="en-US" dirty="0"/>
          </a:p>
        </p:txBody>
      </p:sp>
      <p:sp>
        <p:nvSpPr>
          <p:cNvPr id="8" name="Date Placeholder 7">
            <a:extLst>
              <a:ext uri="{FF2B5EF4-FFF2-40B4-BE49-F238E27FC236}">
                <a16:creationId xmlns:a16="http://schemas.microsoft.com/office/drawing/2014/main" id="{AFA5588C-A113-B614-AB0E-2FA1C42298D4}"/>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1B508EC8-E879-BB17-41A9-FCA9F43FECBC}"/>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7C83ED2B-8D83-4B0B-BE7C-C0CD980558E2}"/>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12</a:t>
            </a:fld>
            <a:endParaRPr lang="en-NZ" dirty="0"/>
          </a:p>
        </p:txBody>
      </p:sp>
      <p:sp>
        <p:nvSpPr>
          <p:cNvPr id="9" name="TextBox 8">
            <a:extLst>
              <a:ext uri="{FF2B5EF4-FFF2-40B4-BE49-F238E27FC236}">
                <a16:creationId xmlns:a16="http://schemas.microsoft.com/office/drawing/2014/main" id="{4AF7F104-33E1-E568-10B1-3E6FF2279A88}"/>
              </a:ext>
            </a:extLst>
          </p:cNvPr>
          <p:cNvSpPr txBox="1"/>
          <p:nvPr/>
        </p:nvSpPr>
        <p:spPr>
          <a:xfrm>
            <a:off x="1318511" y="549004"/>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Unfair or intrusive</a:t>
            </a:r>
          </a:p>
        </p:txBody>
      </p:sp>
      <p:pic>
        <p:nvPicPr>
          <p:cNvPr id="15" name="Picture Placeholder 14">
            <a:extLst>
              <a:ext uri="{FF2B5EF4-FFF2-40B4-BE49-F238E27FC236}">
                <a16:creationId xmlns:a16="http://schemas.microsoft.com/office/drawing/2014/main" id="{7A714964-2802-8533-089F-EB83F04DDCE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318511" y="3473624"/>
            <a:ext cx="3943350" cy="3943350"/>
          </a:xfrm>
        </p:spPr>
      </p:pic>
      <p:pic>
        <p:nvPicPr>
          <p:cNvPr id="16" name="Picture Placeholder 14">
            <a:extLst>
              <a:ext uri="{FF2B5EF4-FFF2-40B4-BE49-F238E27FC236}">
                <a16:creationId xmlns:a16="http://schemas.microsoft.com/office/drawing/2014/main" id="{CC97D5EE-DA1D-B4D7-A589-A97F9C91A87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318511" y="7889282"/>
            <a:ext cx="3943350" cy="3943350"/>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pic>
    </p:spTree>
    <p:extLst>
      <p:ext uri="{BB962C8B-B14F-4D97-AF65-F5344CB8AC3E}">
        <p14:creationId xmlns:p14="http://schemas.microsoft.com/office/powerpoint/2010/main" val="172584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E5F8-31A9-26C1-9E13-6BEC01975BD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9911427-3771-8BE9-AA6A-26F239062811}"/>
              </a:ext>
            </a:extLst>
          </p:cNvPr>
          <p:cNvSpPr>
            <a:spLocks noGrp="1"/>
          </p:cNvSpPr>
          <p:nvPr>
            <p:ph type="dt" sz="half" idx="33"/>
          </p:nvPr>
        </p:nvSpPr>
        <p:spPr>
          <a:xfrm>
            <a:off x="6934240" y="13121396"/>
            <a:ext cx="3096678" cy="385455"/>
          </a:xfrm>
        </p:spPr>
        <p:txBody>
          <a:bodyPr/>
          <a:lstStyle/>
          <a:p>
            <a:fld id="{86EAC56A-45A7-A249-83F4-60E00F299A5F}" type="datetime3">
              <a:rPr lang="en-NZ" smtClean="0"/>
              <a:t>11 February 2025</a:t>
            </a:fld>
            <a:endParaRPr lang="en-US" dirty="0"/>
          </a:p>
        </p:txBody>
      </p:sp>
      <p:sp>
        <p:nvSpPr>
          <p:cNvPr id="3" name="Footer Placeholder 2">
            <a:extLst>
              <a:ext uri="{FF2B5EF4-FFF2-40B4-BE49-F238E27FC236}">
                <a16:creationId xmlns:a16="http://schemas.microsoft.com/office/drawing/2014/main" id="{2D1EAD60-4A7C-9A74-DFE7-1DB8BF02783C}"/>
              </a:ext>
            </a:extLst>
          </p:cNvPr>
          <p:cNvSpPr>
            <a:spLocks noGrp="1"/>
          </p:cNvSpPr>
          <p:nvPr>
            <p:ph type="ftr" sz="quarter" idx="34"/>
          </p:nvPr>
        </p:nvSpPr>
        <p:spPr>
          <a:xfrm>
            <a:off x="6934239" y="12723712"/>
            <a:ext cx="13117011" cy="356932"/>
          </a:xfrm>
        </p:spPr>
        <p:txBody>
          <a:bodyPr/>
          <a:lstStyle/>
          <a:p>
            <a:r>
              <a:rPr lang="en-US" dirty="0"/>
              <a:t>HEALTH ABC e-LEARNING MODULE IN POWERPOINT</a:t>
            </a:r>
          </a:p>
        </p:txBody>
      </p:sp>
      <p:sp>
        <p:nvSpPr>
          <p:cNvPr id="4" name="Slide Number Placeholder 3">
            <a:extLst>
              <a:ext uri="{FF2B5EF4-FFF2-40B4-BE49-F238E27FC236}">
                <a16:creationId xmlns:a16="http://schemas.microsoft.com/office/drawing/2014/main" id="{88D5AC10-20FE-CB55-B70C-BCC3F334F11B}"/>
              </a:ext>
            </a:extLst>
          </p:cNvPr>
          <p:cNvSpPr>
            <a:spLocks noGrp="1"/>
          </p:cNvSpPr>
          <p:nvPr>
            <p:ph type="sldNum" sz="quarter" idx="35"/>
          </p:nvPr>
        </p:nvSpPr>
        <p:spPr>
          <a:xfrm>
            <a:off x="21219060" y="12723712"/>
            <a:ext cx="1773586" cy="729697"/>
          </a:xfrm>
        </p:spPr>
        <p:txBody>
          <a:bodyPr/>
          <a:lstStyle/>
          <a:p>
            <a:r>
              <a:rPr lang="en-US" dirty="0"/>
              <a:t>PG </a:t>
            </a:r>
            <a:fld id="{51F13DD2-D921-1447-B71A-24615C0CEC21}" type="slidenum">
              <a:rPr lang="en-US" smtClean="0"/>
              <a:t>13</a:t>
            </a:fld>
            <a:endParaRPr lang="en-US" dirty="0"/>
          </a:p>
        </p:txBody>
      </p:sp>
      <p:sp>
        <p:nvSpPr>
          <p:cNvPr id="7" name="Text Placeholder 6">
            <a:extLst>
              <a:ext uri="{FF2B5EF4-FFF2-40B4-BE49-F238E27FC236}">
                <a16:creationId xmlns:a16="http://schemas.microsoft.com/office/drawing/2014/main" id="{3D443627-B6CC-EB50-6B14-1EF5BAC84245}"/>
              </a:ext>
            </a:extLst>
          </p:cNvPr>
          <p:cNvSpPr>
            <a:spLocks noGrp="1"/>
          </p:cNvSpPr>
          <p:nvPr>
            <p:ph type="body" sz="quarter" idx="31"/>
          </p:nvPr>
        </p:nvSpPr>
        <p:spPr>
          <a:xfrm>
            <a:off x="12767270" y="2105472"/>
            <a:ext cx="10987133" cy="7189379"/>
          </a:xfrm>
        </p:spPr>
        <p:txBody>
          <a:bodyPr/>
          <a:lstStyle/>
          <a:p>
            <a:r>
              <a:rPr lang="en-NZ" dirty="0"/>
              <a:t>J could get the information in a different way. For example.</a:t>
            </a:r>
          </a:p>
          <a:p>
            <a:endParaRPr lang="en-NZ" dirty="0"/>
          </a:p>
          <a:p>
            <a:pPr marL="514350" indent="-514350">
              <a:buFont typeface="+mj-lt"/>
              <a:buAutoNum type="arabicPeriod"/>
            </a:pPr>
            <a:r>
              <a:rPr lang="en-NZ" dirty="0"/>
              <a:t>They could ask the patient to join them in a private room, then ask for the missing information. This would protect the person from having their personal information overheard.</a:t>
            </a:r>
          </a:p>
          <a:p>
            <a:pPr marL="514350" indent="-514350">
              <a:buFont typeface="+mj-lt"/>
              <a:buAutoNum type="arabicPeriod"/>
            </a:pPr>
            <a:r>
              <a:rPr lang="en-NZ" dirty="0"/>
              <a:t>J could put the form in front of the patient, give them a pen, and ask them to fill out the remaining fields, without saying what information is in the fields. This way, the patient can provide the information without saying it out loud.</a:t>
            </a:r>
          </a:p>
          <a:p>
            <a:pPr marL="514350" indent="-514350">
              <a:buFont typeface="+mj-lt"/>
              <a:buAutoNum type="arabicPeriod"/>
            </a:pPr>
            <a:r>
              <a:rPr lang="en-NZ" dirty="0"/>
              <a:t>J can send the blank form through to the doctor, and let the doctor ask the remaining questions. This is similar to the first approach, in that the patient can safely provide the information without risk of being overheard.</a:t>
            </a:r>
          </a:p>
          <a:p>
            <a:endParaRPr lang="en-NZ" dirty="0"/>
          </a:p>
          <a:p>
            <a:r>
              <a:rPr lang="en-NZ" dirty="0"/>
              <a:t>All three of these would be more fair and reasonable than asking for the information in the public waiting room, so it is up to J to choose an approach that works for them.</a:t>
            </a:r>
          </a:p>
        </p:txBody>
      </p:sp>
      <p:sp>
        <p:nvSpPr>
          <p:cNvPr id="8" name="Text Placeholder 7">
            <a:extLst>
              <a:ext uri="{FF2B5EF4-FFF2-40B4-BE49-F238E27FC236}">
                <a16:creationId xmlns:a16="http://schemas.microsoft.com/office/drawing/2014/main" id="{45CB4D4E-FDC7-443F-25D7-6393197E5D0F}"/>
              </a:ext>
            </a:extLst>
          </p:cNvPr>
          <p:cNvSpPr>
            <a:spLocks noGrp="1"/>
          </p:cNvSpPr>
          <p:nvPr>
            <p:ph type="body" sz="quarter" idx="32"/>
          </p:nvPr>
        </p:nvSpPr>
        <p:spPr>
          <a:xfrm>
            <a:off x="12767270" y="-933054"/>
            <a:ext cx="7800711" cy="2425327"/>
          </a:xfrm>
        </p:spPr>
        <p:txBody>
          <a:bodyPr/>
          <a:lstStyle/>
          <a:p>
            <a:r>
              <a:rPr lang="en-US" sz="8000" dirty="0">
                <a:solidFill>
                  <a:schemeClr val="tx2"/>
                </a:solidFill>
              </a:rPr>
              <a:t>Discreet options</a:t>
            </a:r>
          </a:p>
        </p:txBody>
      </p:sp>
      <p:pic>
        <p:nvPicPr>
          <p:cNvPr id="10" name="Picture Placeholder 9">
            <a:extLst>
              <a:ext uri="{FF2B5EF4-FFF2-40B4-BE49-F238E27FC236}">
                <a16:creationId xmlns:a16="http://schemas.microsoft.com/office/drawing/2014/main" id="{9AD124D8-AD85-E384-A33B-E6060598947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p:blipFill>
        <p:spPr>
          <a:xfrm>
            <a:off x="0" y="0"/>
            <a:ext cx="11997084" cy="12533312"/>
          </a:xfrm>
        </p:spPr>
      </p:pic>
    </p:spTree>
    <p:extLst>
      <p:ext uri="{BB962C8B-B14F-4D97-AF65-F5344CB8AC3E}">
        <p14:creationId xmlns:p14="http://schemas.microsoft.com/office/powerpoint/2010/main" val="185457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7A7337-D0F6-AE93-D2E3-F625FC42D7FB}"/>
              </a:ext>
            </a:extLst>
          </p:cNvPr>
          <p:cNvSpPr>
            <a:spLocks noGrp="1"/>
          </p:cNvSpPr>
          <p:nvPr>
            <p:ph type="body" sz="quarter" idx="31"/>
          </p:nvPr>
        </p:nvSpPr>
        <p:spPr>
          <a:xfrm>
            <a:off x="14855502" y="1872683"/>
            <a:ext cx="9073008" cy="7189379"/>
          </a:xfrm>
        </p:spPr>
        <p:txBody>
          <a:bodyPr/>
          <a:lstStyle/>
          <a:p>
            <a:r>
              <a:rPr lang="en-NZ" dirty="0"/>
              <a:t>Health professionals also need to make sure they don't collect information in a way that intrudes too much on someone's personal affairs.</a:t>
            </a:r>
          </a:p>
          <a:p>
            <a:endParaRPr lang="en-NZ" dirty="0"/>
          </a:p>
          <a:p>
            <a:r>
              <a:rPr lang="en-NZ" dirty="0"/>
              <a:t>S works at a rest home as a caregiver. They need a urine sample from a resident. They hand the resident a cup to urinate in, and ask if they can go to the bathroom to fill it. The resident doesn't move every fast, and S is in a rush so tells S they will need to fill the cup from their bed, in front of them.</a:t>
            </a:r>
          </a:p>
          <a:p>
            <a:endParaRPr lang="en-NZ" dirty="0"/>
          </a:p>
          <a:p>
            <a:r>
              <a:rPr lang="en-NZ" dirty="0"/>
              <a:t>This could definitely be a privacy breach. Even though there's nothing wrong with asking for a urine sample in some circumstances, the way you collect it can make a difference. </a:t>
            </a:r>
          </a:p>
          <a:p>
            <a:endParaRPr lang="en-NZ" dirty="0"/>
          </a:p>
          <a:p>
            <a:r>
              <a:rPr lang="en-NZ" dirty="0"/>
              <a:t>In this case, the way the nurse collected the sample would be likely to be unreasonably intrusive.</a:t>
            </a:r>
          </a:p>
        </p:txBody>
      </p:sp>
      <p:sp>
        <p:nvSpPr>
          <p:cNvPr id="5" name="Text Placeholder 4">
            <a:extLst>
              <a:ext uri="{FF2B5EF4-FFF2-40B4-BE49-F238E27FC236}">
                <a16:creationId xmlns:a16="http://schemas.microsoft.com/office/drawing/2014/main" id="{A9B67DEC-1A00-54F7-C427-8A07D4DCA903}"/>
              </a:ext>
            </a:extLst>
          </p:cNvPr>
          <p:cNvSpPr>
            <a:spLocks noGrp="1"/>
          </p:cNvSpPr>
          <p:nvPr>
            <p:ph type="body" sz="quarter" idx="32"/>
          </p:nvPr>
        </p:nvSpPr>
        <p:spPr>
          <a:xfrm>
            <a:off x="14855502" y="-950073"/>
            <a:ext cx="7800711" cy="2425327"/>
          </a:xfrm>
        </p:spPr>
        <p:txBody>
          <a:bodyPr/>
          <a:lstStyle/>
          <a:p>
            <a:r>
              <a:rPr lang="en-NZ" sz="8000" dirty="0">
                <a:solidFill>
                  <a:schemeClr val="tx2"/>
                </a:solidFill>
              </a:rPr>
              <a:t>Meet S</a:t>
            </a:r>
          </a:p>
        </p:txBody>
      </p:sp>
      <p:sp>
        <p:nvSpPr>
          <p:cNvPr id="6" name="Date Placeholder 5">
            <a:extLst>
              <a:ext uri="{FF2B5EF4-FFF2-40B4-BE49-F238E27FC236}">
                <a16:creationId xmlns:a16="http://schemas.microsoft.com/office/drawing/2014/main" id="{F8BC2411-0D46-22FD-337A-BB51AE5A490D}"/>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6308A536-AE93-4AEC-96BD-260F2768B76D}"/>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EB4A3567-434B-F8BA-0F44-178C30DB01FE}"/>
              </a:ext>
            </a:extLst>
          </p:cNvPr>
          <p:cNvSpPr>
            <a:spLocks noGrp="1"/>
          </p:cNvSpPr>
          <p:nvPr>
            <p:ph type="sldNum" sz="quarter" idx="35"/>
          </p:nvPr>
        </p:nvSpPr>
        <p:spPr/>
        <p:txBody>
          <a:bodyPr/>
          <a:lstStyle/>
          <a:p>
            <a:r>
              <a:rPr lang="en-US"/>
              <a:t>PG </a:t>
            </a:r>
            <a:fld id="{51F13DD2-D921-1447-B71A-24615C0CEC21}" type="slidenum">
              <a:rPr lang="en-US" smtClean="0"/>
              <a:pPr/>
              <a:t>14</a:t>
            </a:fld>
            <a:endParaRPr lang="en-US" dirty="0"/>
          </a:p>
        </p:txBody>
      </p:sp>
      <p:pic>
        <p:nvPicPr>
          <p:cNvPr id="10" name="Picture Placeholder 9">
            <a:extLst>
              <a:ext uri="{FF2B5EF4-FFF2-40B4-BE49-F238E27FC236}">
                <a16:creationId xmlns:a16="http://schemas.microsoft.com/office/drawing/2014/main" id="{3FAEA144-D859-64CE-E859-5FD6C726B99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7548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5473-A640-637C-9180-C4955268669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164F96-7A3D-2E41-F9C7-E55583C788C2}"/>
              </a:ext>
            </a:extLst>
          </p:cNvPr>
          <p:cNvSpPr>
            <a:spLocks noGrp="1"/>
          </p:cNvSpPr>
          <p:nvPr>
            <p:ph type="body" sz="quarter" idx="31"/>
          </p:nvPr>
        </p:nvSpPr>
        <p:spPr>
          <a:xfrm>
            <a:off x="14855502" y="1872683"/>
            <a:ext cx="9073008" cy="7189379"/>
          </a:xfrm>
        </p:spPr>
        <p:txBody>
          <a:bodyPr/>
          <a:lstStyle/>
          <a:p>
            <a:r>
              <a:rPr lang="en-NZ" dirty="0"/>
              <a:t>A health insurance company has contracted a nurse to make house calls. </a:t>
            </a:r>
          </a:p>
          <a:p>
            <a:endParaRPr lang="en-NZ" dirty="0"/>
          </a:p>
          <a:p>
            <a:r>
              <a:rPr lang="en-NZ" dirty="0"/>
              <a:t>The nurse needs to take a blood test. They are only available during working hours, so they tell their patient that they'll need to meet them at their office and that they should book a meeting room. </a:t>
            </a:r>
          </a:p>
          <a:p>
            <a:endParaRPr lang="en-NZ" dirty="0"/>
          </a:p>
          <a:p>
            <a:r>
              <a:rPr lang="en-NZ" dirty="0"/>
              <a:t>Is this appropriate?</a:t>
            </a:r>
          </a:p>
          <a:p>
            <a:endParaRPr lang="en-NZ" dirty="0"/>
          </a:p>
          <a:p>
            <a:r>
              <a:rPr lang="en-NZ" dirty="0"/>
              <a:t>No. This could be unfair, because it intrudes on the patient’s employment. The nurse can give the patient the option of having the blood test at work, but it would be inappropriate to require that the nurse be invited to the patient's office.</a:t>
            </a:r>
          </a:p>
        </p:txBody>
      </p:sp>
      <p:sp>
        <p:nvSpPr>
          <p:cNvPr id="5" name="Text Placeholder 4">
            <a:extLst>
              <a:ext uri="{FF2B5EF4-FFF2-40B4-BE49-F238E27FC236}">
                <a16:creationId xmlns:a16="http://schemas.microsoft.com/office/drawing/2014/main" id="{C30EFF9B-B24A-15FD-0F21-0089A5F94738}"/>
              </a:ext>
            </a:extLst>
          </p:cNvPr>
          <p:cNvSpPr>
            <a:spLocks noGrp="1"/>
          </p:cNvSpPr>
          <p:nvPr>
            <p:ph type="body" sz="quarter" idx="32"/>
          </p:nvPr>
        </p:nvSpPr>
        <p:spPr>
          <a:xfrm>
            <a:off x="14855502" y="-950073"/>
            <a:ext cx="7800711" cy="2425327"/>
          </a:xfrm>
        </p:spPr>
        <p:txBody>
          <a:bodyPr/>
          <a:lstStyle/>
          <a:p>
            <a:r>
              <a:rPr lang="en-NZ" sz="8000" dirty="0">
                <a:solidFill>
                  <a:schemeClr val="tx2"/>
                </a:solidFill>
              </a:rPr>
              <a:t>Learning check</a:t>
            </a:r>
          </a:p>
        </p:txBody>
      </p:sp>
      <p:sp>
        <p:nvSpPr>
          <p:cNvPr id="6" name="Date Placeholder 5">
            <a:extLst>
              <a:ext uri="{FF2B5EF4-FFF2-40B4-BE49-F238E27FC236}">
                <a16:creationId xmlns:a16="http://schemas.microsoft.com/office/drawing/2014/main" id="{76144D7F-6D71-4678-3C16-29E3095213A7}"/>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FA19EE32-50E7-44A1-8460-8ACE7A1084DF}"/>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06DE83EE-01F9-66C3-44FC-2B84A166B925}"/>
              </a:ext>
            </a:extLst>
          </p:cNvPr>
          <p:cNvSpPr>
            <a:spLocks noGrp="1"/>
          </p:cNvSpPr>
          <p:nvPr>
            <p:ph type="sldNum" sz="quarter" idx="35"/>
          </p:nvPr>
        </p:nvSpPr>
        <p:spPr/>
        <p:txBody>
          <a:bodyPr/>
          <a:lstStyle/>
          <a:p>
            <a:r>
              <a:rPr lang="en-US"/>
              <a:t>PG </a:t>
            </a:r>
            <a:fld id="{51F13DD2-D921-1447-B71A-24615C0CEC21}" type="slidenum">
              <a:rPr lang="en-US" smtClean="0"/>
              <a:pPr/>
              <a:t>15</a:t>
            </a:fld>
            <a:endParaRPr lang="en-US" dirty="0"/>
          </a:p>
        </p:txBody>
      </p:sp>
      <p:pic>
        <p:nvPicPr>
          <p:cNvPr id="10" name="Picture Placeholder 9">
            <a:extLst>
              <a:ext uri="{FF2B5EF4-FFF2-40B4-BE49-F238E27FC236}">
                <a16:creationId xmlns:a16="http://schemas.microsoft.com/office/drawing/2014/main" id="{DCA1A315-68D4-6402-DF04-73FBF269A58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5730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B262-ECC1-9FB0-1B20-10AF9BDB417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4BE1486-51B3-0FB4-A696-B574F4FE68B7}"/>
              </a:ext>
            </a:extLst>
          </p:cNvPr>
          <p:cNvSpPr>
            <a:spLocks noGrp="1"/>
          </p:cNvSpPr>
          <p:nvPr>
            <p:ph type="body" sz="quarter" idx="31"/>
          </p:nvPr>
        </p:nvSpPr>
        <p:spPr>
          <a:xfrm>
            <a:off x="14855502" y="2333013"/>
            <a:ext cx="9073008" cy="7189379"/>
          </a:xfrm>
        </p:spPr>
        <p:txBody>
          <a:bodyPr/>
          <a:lstStyle/>
          <a:p>
            <a:r>
              <a:rPr lang="en-NZ" dirty="0"/>
              <a:t>An anaesthetist is pre-assessing an adult patient for their surgery. They need to ask the patient a series of lifestyle questions. The patient has brought a friend (also an adult) with them, and the anaesthetist goes ahead and asks the questions while the friend is in the room.</a:t>
            </a:r>
          </a:p>
          <a:p>
            <a:endParaRPr lang="en-NZ" dirty="0"/>
          </a:p>
          <a:p>
            <a:r>
              <a:rPr lang="en-NZ" dirty="0"/>
              <a:t>Is this appropriate? </a:t>
            </a:r>
          </a:p>
          <a:p>
            <a:endParaRPr lang="en-NZ" dirty="0"/>
          </a:p>
          <a:p>
            <a:r>
              <a:rPr lang="en-NZ" dirty="0"/>
              <a:t>No. Questioning in front of a friend would be unfair. The anaesthetist should give the patient the option to have their friend wait outside before they ask personal questions.</a:t>
            </a:r>
          </a:p>
        </p:txBody>
      </p:sp>
      <p:sp>
        <p:nvSpPr>
          <p:cNvPr id="5" name="Text Placeholder 4">
            <a:extLst>
              <a:ext uri="{FF2B5EF4-FFF2-40B4-BE49-F238E27FC236}">
                <a16:creationId xmlns:a16="http://schemas.microsoft.com/office/drawing/2014/main" id="{8920C932-44F9-9273-4F1E-642F14D42491}"/>
              </a:ext>
            </a:extLst>
          </p:cNvPr>
          <p:cNvSpPr>
            <a:spLocks noGrp="1"/>
          </p:cNvSpPr>
          <p:nvPr>
            <p:ph type="body" sz="quarter" idx="32"/>
          </p:nvPr>
        </p:nvSpPr>
        <p:spPr>
          <a:xfrm>
            <a:off x="14855502" y="-950073"/>
            <a:ext cx="7800711" cy="2425327"/>
          </a:xfrm>
        </p:spPr>
        <p:txBody>
          <a:bodyPr/>
          <a:lstStyle/>
          <a:p>
            <a:r>
              <a:rPr lang="en-NZ" sz="8000" dirty="0">
                <a:solidFill>
                  <a:schemeClr val="tx2"/>
                </a:solidFill>
              </a:rPr>
              <a:t>Learning check</a:t>
            </a:r>
          </a:p>
        </p:txBody>
      </p:sp>
      <p:sp>
        <p:nvSpPr>
          <p:cNvPr id="6" name="Date Placeholder 5">
            <a:extLst>
              <a:ext uri="{FF2B5EF4-FFF2-40B4-BE49-F238E27FC236}">
                <a16:creationId xmlns:a16="http://schemas.microsoft.com/office/drawing/2014/main" id="{73309D96-9E66-9225-3CA7-352BD819D80C}"/>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F099D9DE-691F-1E42-3B39-6267A1E95A6C}"/>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770753FD-B47F-F6B4-F3C0-34ADFBE9F85C}"/>
              </a:ext>
            </a:extLst>
          </p:cNvPr>
          <p:cNvSpPr>
            <a:spLocks noGrp="1"/>
          </p:cNvSpPr>
          <p:nvPr>
            <p:ph type="sldNum" sz="quarter" idx="35"/>
          </p:nvPr>
        </p:nvSpPr>
        <p:spPr/>
        <p:txBody>
          <a:bodyPr/>
          <a:lstStyle/>
          <a:p>
            <a:r>
              <a:rPr lang="en-US"/>
              <a:t>PG </a:t>
            </a:r>
            <a:fld id="{51F13DD2-D921-1447-B71A-24615C0CEC21}" type="slidenum">
              <a:rPr lang="en-US" smtClean="0"/>
              <a:pPr/>
              <a:t>16</a:t>
            </a:fld>
            <a:endParaRPr lang="en-US" dirty="0"/>
          </a:p>
        </p:txBody>
      </p:sp>
      <p:pic>
        <p:nvPicPr>
          <p:cNvPr id="11" name="Picture Placeholder 10">
            <a:extLst>
              <a:ext uri="{FF2B5EF4-FFF2-40B4-BE49-F238E27FC236}">
                <a16:creationId xmlns:a16="http://schemas.microsoft.com/office/drawing/2014/main" id="{651BE141-C14C-A667-27C7-AD47FA97AE2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5463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CDAF5-234F-39BE-FDD2-189B457DB36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CBD5839-B847-3111-8758-30055CF9E8F0}"/>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EF0CB854-8C79-8758-29CC-48DD2D6D1145}"/>
              </a:ext>
            </a:extLst>
          </p:cNvPr>
          <p:cNvSpPr>
            <a:spLocks noGrp="1"/>
          </p:cNvSpPr>
          <p:nvPr>
            <p:ph type="body" sz="quarter" idx="4294967295"/>
          </p:nvPr>
        </p:nvSpPr>
        <p:spPr>
          <a:xfrm>
            <a:off x="5854502" y="2914650"/>
            <a:ext cx="17282160" cy="7083400"/>
          </a:xfrm>
        </p:spPr>
        <p:txBody>
          <a:bodyPr>
            <a:noAutofit/>
          </a:bodyPr>
          <a:lstStyle/>
          <a:p>
            <a:pPr marL="0" indent="0">
              <a:buNone/>
            </a:pPr>
            <a:r>
              <a:rPr lang="en-NZ" sz="3200" dirty="0">
                <a:solidFill>
                  <a:srgbClr val="200016"/>
                </a:solidFill>
              </a:rPr>
              <a:t>A new patient comes into a GP's office with a sore ear, and the GP asks how many sexual partners the patient has had over the past month.</a:t>
            </a:r>
          </a:p>
          <a:p>
            <a:pPr marL="0" indent="0">
              <a:buNone/>
            </a:pPr>
            <a:endParaRPr lang="en-NZ" sz="3200" dirty="0">
              <a:solidFill>
                <a:srgbClr val="200016"/>
              </a:solidFill>
            </a:endParaRPr>
          </a:p>
          <a:p>
            <a:pPr marL="0" indent="0">
              <a:buNone/>
            </a:pPr>
            <a:r>
              <a:rPr lang="en-NZ" sz="3200" dirty="0">
                <a:solidFill>
                  <a:srgbClr val="200016"/>
                </a:solidFill>
              </a:rPr>
              <a:t>Is that appropriate?</a:t>
            </a:r>
          </a:p>
          <a:p>
            <a:pPr marL="0" indent="0">
              <a:buNone/>
            </a:pPr>
            <a:endParaRPr lang="en-NZ" sz="3200" dirty="0">
              <a:solidFill>
                <a:srgbClr val="200016"/>
              </a:solidFill>
            </a:endParaRPr>
          </a:p>
          <a:p>
            <a:pPr marL="0" indent="0">
              <a:buNone/>
            </a:pPr>
            <a:r>
              <a:rPr lang="en-NZ" sz="3200" dirty="0">
                <a:solidFill>
                  <a:srgbClr val="200016"/>
                </a:solidFill>
              </a:rPr>
              <a:t>No. This seems unnecessarily intrusive in these circumstances, because the patient has come in with a specific problem. Sexual history is inherently sensitive information, so a GP needs a good reason to ask about it.</a:t>
            </a:r>
          </a:p>
          <a:p>
            <a:pPr marL="0" indent="0">
              <a:buNone/>
            </a:pPr>
            <a:endParaRPr lang="en-NZ" sz="3200" dirty="0">
              <a:solidFill>
                <a:srgbClr val="200016"/>
              </a:solidFill>
            </a:endParaRPr>
          </a:p>
          <a:p>
            <a:pPr marL="0" indent="0">
              <a:buNone/>
            </a:pPr>
            <a:r>
              <a:rPr lang="en-NZ" sz="3200" dirty="0">
                <a:solidFill>
                  <a:srgbClr val="200016"/>
                </a:solidFill>
              </a:rPr>
              <a:t>A patient comes into a GP's office with a sore ear and the GP takes their temperature. </a:t>
            </a:r>
          </a:p>
          <a:p>
            <a:pPr marL="0" indent="0">
              <a:buNone/>
            </a:pPr>
            <a:endParaRPr lang="en-NZ" sz="3200" dirty="0">
              <a:solidFill>
                <a:srgbClr val="200016"/>
              </a:solidFill>
            </a:endParaRPr>
          </a:p>
          <a:p>
            <a:pPr marL="0" indent="0">
              <a:buNone/>
            </a:pPr>
            <a:r>
              <a:rPr lang="en-NZ" sz="3200" dirty="0">
                <a:solidFill>
                  <a:srgbClr val="200016"/>
                </a:solidFill>
              </a:rPr>
              <a:t>Is this appropriate?</a:t>
            </a:r>
          </a:p>
          <a:p>
            <a:pPr marL="0" indent="0">
              <a:buNone/>
            </a:pPr>
            <a:endParaRPr lang="en-NZ" sz="3200" dirty="0">
              <a:solidFill>
                <a:srgbClr val="200016"/>
              </a:solidFill>
            </a:endParaRPr>
          </a:p>
          <a:p>
            <a:pPr marL="0" indent="0">
              <a:buNone/>
            </a:pPr>
            <a:r>
              <a:rPr lang="en-NZ" sz="3200" dirty="0">
                <a:solidFill>
                  <a:srgbClr val="200016"/>
                </a:solidFill>
              </a:rPr>
              <a:t>This would be appropriate, because a patient's temperature would be useful for diagnosing a sore ear. Taking a temperature in a doctor's office would also be a fair way to collect this information.</a:t>
            </a:r>
          </a:p>
        </p:txBody>
      </p:sp>
      <p:sp>
        <p:nvSpPr>
          <p:cNvPr id="8" name="Date Placeholder 7">
            <a:extLst>
              <a:ext uri="{FF2B5EF4-FFF2-40B4-BE49-F238E27FC236}">
                <a16:creationId xmlns:a16="http://schemas.microsoft.com/office/drawing/2014/main" id="{1D1417DF-71E0-D9C7-704D-37D34D42D825}"/>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4117E602-0BC8-5F16-B876-12F506021D15}"/>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04620ED1-C127-723E-EB43-522B1D7AB66F}"/>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17</a:t>
            </a:fld>
            <a:endParaRPr lang="en-NZ" dirty="0"/>
          </a:p>
        </p:txBody>
      </p:sp>
      <p:sp>
        <p:nvSpPr>
          <p:cNvPr id="9" name="TextBox 8">
            <a:extLst>
              <a:ext uri="{FF2B5EF4-FFF2-40B4-BE49-F238E27FC236}">
                <a16:creationId xmlns:a16="http://schemas.microsoft.com/office/drawing/2014/main" id="{DF727EB7-8653-D075-E283-5E4637B63BC6}"/>
              </a:ext>
            </a:extLst>
          </p:cNvPr>
          <p:cNvSpPr txBox="1"/>
          <p:nvPr/>
        </p:nvSpPr>
        <p:spPr>
          <a:xfrm>
            <a:off x="1421217" y="876834"/>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75491B5F-968F-57F8-3C5F-E804C8A60AF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22245" y="2914650"/>
            <a:ext cx="3943350" cy="3943350"/>
          </a:xfrm>
        </p:spPr>
      </p:pic>
    </p:spTree>
    <p:extLst>
      <p:ext uri="{BB962C8B-B14F-4D97-AF65-F5344CB8AC3E}">
        <p14:creationId xmlns:p14="http://schemas.microsoft.com/office/powerpoint/2010/main" val="407653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3910-F63E-26C4-8A05-EDBF87C0E0DD}"/>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E505863B-6A55-033D-71F3-C45C33A89DD7}"/>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Keeping information safe</a:t>
            </a:r>
          </a:p>
        </p:txBody>
      </p:sp>
      <p:sp>
        <p:nvSpPr>
          <p:cNvPr id="3" name="TextBox 2">
            <a:extLst>
              <a:ext uri="{FF2B5EF4-FFF2-40B4-BE49-F238E27FC236}">
                <a16:creationId xmlns:a16="http://schemas.microsoft.com/office/drawing/2014/main" id="{09F84B91-4FFE-8CB2-AFC3-D208AAF86C35}"/>
              </a:ext>
            </a:extLst>
          </p:cNvPr>
          <p:cNvSpPr txBox="1"/>
          <p:nvPr/>
        </p:nvSpPr>
        <p:spPr>
          <a:xfrm>
            <a:off x="1389062" y="4769768"/>
            <a:ext cx="18434992" cy="1077218"/>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In this section you'll learn about your obligations and responsibilities when storing health information.</a:t>
            </a: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06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009B5-A61D-C6DF-EE94-D0DB204DEA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A2D7CA7-2F87-78B5-F5EF-60D26E39003D}"/>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238FFA81-FED7-5B46-B3FC-C04497F8AA08}"/>
              </a:ext>
            </a:extLst>
          </p:cNvPr>
          <p:cNvSpPr>
            <a:spLocks noGrp="1"/>
          </p:cNvSpPr>
          <p:nvPr>
            <p:ph type="body" sz="quarter" idx="4294967295"/>
          </p:nvPr>
        </p:nvSpPr>
        <p:spPr>
          <a:xfrm>
            <a:off x="5768539" y="7192497"/>
            <a:ext cx="17282160" cy="5478426"/>
          </a:xfrm>
        </p:spPr>
        <p:txBody>
          <a:bodyPr>
            <a:noAutofit/>
          </a:bodyPr>
          <a:lstStyle/>
          <a:p>
            <a:pPr marL="0" indent="0">
              <a:buNone/>
            </a:pPr>
            <a:r>
              <a:rPr lang="en-NZ" sz="3200" b="1" dirty="0">
                <a:solidFill>
                  <a:srgbClr val="200016"/>
                </a:solidFill>
              </a:rPr>
              <a:t>MEET J</a:t>
            </a:r>
            <a:endParaRPr lang="en-NZ" sz="3200" dirty="0">
              <a:solidFill>
                <a:srgbClr val="200016"/>
              </a:solidFill>
            </a:endParaRPr>
          </a:p>
          <a:p>
            <a:pPr marL="0" indent="0">
              <a:buNone/>
            </a:pPr>
            <a:r>
              <a:rPr lang="en-NZ" sz="3200" dirty="0">
                <a:solidFill>
                  <a:srgbClr val="200016"/>
                </a:solidFill>
              </a:rPr>
              <a:t>J has an administrative job in the cancer ward at a hospital. J's teenager has just started dating T who their parent suspects is a drug user. </a:t>
            </a:r>
          </a:p>
          <a:p>
            <a:pPr marL="0" indent="0">
              <a:buNone/>
            </a:pPr>
            <a:endParaRPr lang="en-NZ" sz="3200" dirty="0">
              <a:solidFill>
                <a:srgbClr val="200016"/>
              </a:solidFill>
            </a:endParaRPr>
          </a:p>
          <a:p>
            <a:pPr marL="0" indent="0">
              <a:buNone/>
            </a:pPr>
            <a:r>
              <a:rPr lang="en-NZ" sz="3200" dirty="0">
                <a:solidFill>
                  <a:srgbClr val="200016"/>
                </a:solidFill>
              </a:rPr>
              <a:t>J logs into the system and quickly looks up T's medical records. They find that T has been admitted for problems related to drug use in the past. J calls their teenager and tells them what they've found out. </a:t>
            </a:r>
          </a:p>
          <a:p>
            <a:pPr marL="0" indent="0">
              <a:buNone/>
            </a:pPr>
            <a:endParaRPr lang="en-NZ" sz="3200" dirty="0">
              <a:solidFill>
                <a:srgbClr val="200016"/>
              </a:solidFill>
            </a:endParaRPr>
          </a:p>
          <a:p>
            <a:pPr marL="0" indent="0">
              <a:buNone/>
            </a:pPr>
            <a:r>
              <a:rPr lang="en-NZ" sz="3200" dirty="0">
                <a:solidFill>
                  <a:srgbClr val="200016"/>
                </a:solidFill>
              </a:rPr>
              <a:t>J's colleague overhears the phone call and makes a complaint to their supervisor. Their supervisor starts a disciplinary process, and J's employment is terminated.</a:t>
            </a:r>
          </a:p>
        </p:txBody>
      </p:sp>
      <p:sp>
        <p:nvSpPr>
          <p:cNvPr id="26" name="Text Placeholder 25">
            <a:extLst>
              <a:ext uri="{FF2B5EF4-FFF2-40B4-BE49-F238E27FC236}">
                <a16:creationId xmlns:a16="http://schemas.microsoft.com/office/drawing/2014/main" id="{46374800-229A-7DC0-C7C6-BA2722F4D03F}"/>
              </a:ext>
            </a:extLst>
          </p:cNvPr>
          <p:cNvSpPr>
            <a:spLocks noGrp="1"/>
          </p:cNvSpPr>
          <p:nvPr>
            <p:ph type="body" sz="quarter" idx="31"/>
          </p:nvPr>
        </p:nvSpPr>
        <p:spPr>
          <a:xfrm>
            <a:off x="1278840" y="2218686"/>
            <a:ext cx="22006385" cy="4103780"/>
          </a:xfrm>
        </p:spPr>
        <p:txBody>
          <a:bodyPr/>
          <a:lstStyle/>
          <a:p>
            <a:pPr marL="0" indent="0">
              <a:buNone/>
            </a:pPr>
            <a:r>
              <a:rPr lang="en-NZ" sz="3200" dirty="0">
                <a:solidFill>
                  <a:srgbClr val="200016"/>
                </a:solidFill>
              </a:rPr>
              <a:t>When you hold someone's personal information, you need to take reasonable steps to keep that information safe.</a:t>
            </a:r>
          </a:p>
          <a:p>
            <a:pPr marL="0" indent="0">
              <a:buNone/>
            </a:pPr>
            <a:endParaRPr lang="en-NZ" dirty="0">
              <a:solidFill>
                <a:srgbClr val="200016"/>
              </a:solidFill>
            </a:endParaRPr>
          </a:p>
          <a:p>
            <a:pPr marL="0" indent="0">
              <a:buNone/>
            </a:pPr>
            <a:r>
              <a:rPr lang="en-NZ" sz="3200" dirty="0">
                <a:solidFill>
                  <a:srgbClr val="200016"/>
                </a:solidFill>
              </a:rPr>
              <a:t>The key to this requirement is 'reasonable' steps. The Health Information Privacy Code only requires you to take reasonable steps to keep information safe. It does not require you to keep information safe at all costs.</a:t>
            </a:r>
          </a:p>
          <a:p>
            <a:pPr marL="0" indent="0">
              <a:buNone/>
            </a:pPr>
            <a:endParaRPr lang="en-NZ" sz="3200" dirty="0">
              <a:solidFill>
                <a:srgbClr val="200016"/>
              </a:solidFill>
            </a:endParaRPr>
          </a:p>
          <a:p>
            <a:pPr marL="0" indent="0">
              <a:buNone/>
            </a:pPr>
            <a:r>
              <a:rPr lang="en-NZ" sz="3200" dirty="0">
                <a:solidFill>
                  <a:srgbClr val="200016"/>
                </a:solidFill>
              </a:rPr>
              <a:t>The general rule of thumb about what 'reasonable' is, is that more sensitive information requires more steps to keep it safe. Health information will often be sensitive, so you will likely need to take more steps to keep it safe than you might with other types of information. </a:t>
            </a:r>
          </a:p>
          <a:p>
            <a:pPr marL="0" indent="0">
              <a:buNone/>
            </a:pPr>
            <a:endParaRPr lang="en-NZ" sz="3200" dirty="0">
              <a:solidFill>
                <a:srgbClr val="200016"/>
              </a:solidFill>
            </a:endParaRPr>
          </a:p>
        </p:txBody>
      </p:sp>
      <p:sp>
        <p:nvSpPr>
          <p:cNvPr id="8" name="Date Placeholder 7">
            <a:extLst>
              <a:ext uri="{FF2B5EF4-FFF2-40B4-BE49-F238E27FC236}">
                <a16:creationId xmlns:a16="http://schemas.microsoft.com/office/drawing/2014/main" id="{32A0026B-9B3B-6FDC-2D7B-808FD8488E6A}"/>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A5B46D61-777B-4CE5-E2EC-7A173ACB3347}"/>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1CD016F7-00C0-99ED-9DFE-ED13E2C828B0}"/>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19</a:t>
            </a:fld>
            <a:endParaRPr lang="en-NZ" dirty="0"/>
          </a:p>
        </p:txBody>
      </p:sp>
      <p:sp>
        <p:nvSpPr>
          <p:cNvPr id="9" name="TextBox 8">
            <a:extLst>
              <a:ext uri="{FF2B5EF4-FFF2-40B4-BE49-F238E27FC236}">
                <a16:creationId xmlns:a16="http://schemas.microsoft.com/office/drawing/2014/main" id="{A8719424-BA5F-9941-B6DD-C073C43EF19F}"/>
              </a:ext>
            </a:extLst>
          </p:cNvPr>
          <p:cNvSpPr txBox="1"/>
          <p:nvPr/>
        </p:nvSpPr>
        <p:spPr>
          <a:xfrm>
            <a:off x="1245990" y="622090"/>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Keep information safe</a:t>
            </a:r>
          </a:p>
        </p:txBody>
      </p:sp>
      <p:pic>
        <p:nvPicPr>
          <p:cNvPr id="10" name="Picture Placeholder 9">
            <a:extLst>
              <a:ext uri="{FF2B5EF4-FFF2-40B4-BE49-F238E27FC236}">
                <a16:creationId xmlns:a16="http://schemas.microsoft.com/office/drawing/2014/main" id="{57D0E141-73FE-B4AD-37BD-9FFA1F50938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355750" y="7381062"/>
            <a:ext cx="3943350" cy="3943350"/>
          </a:xfrm>
        </p:spPr>
      </p:pic>
    </p:spTree>
    <p:extLst>
      <p:ext uri="{BB962C8B-B14F-4D97-AF65-F5344CB8AC3E}">
        <p14:creationId xmlns:p14="http://schemas.microsoft.com/office/powerpoint/2010/main" val="67357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F999-872E-35C1-D2CC-1D4B35A1BA88}"/>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502D71D5-D1AE-72C8-F085-21EA36992255}"/>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This module is also online</a:t>
            </a:r>
          </a:p>
        </p:txBody>
      </p:sp>
      <p:sp>
        <p:nvSpPr>
          <p:cNvPr id="3" name="TextBox 2">
            <a:extLst>
              <a:ext uri="{FF2B5EF4-FFF2-40B4-BE49-F238E27FC236}">
                <a16:creationId xmlns:a16="http://schemas.microsoft.com/office/drawing/2014/main" id="{BADDEB79-B6B3-C3CC-2608-DD96129B73E5}"/>
              </a:ext>
            </a:extLst>
          </p:cNvPr>
          <p:cNvSpPr txBox="1"/>
          <p:nvPr/>
        </p:nvSpPr>
        <p:spPr>
          <a:xfrm>
            <a:off x="1389062" y="4913784"/>
            <a:ext cx="19731136" cy="584775"/>
          </a:xfrm>
          <a:prstGeom prst="rect">
            <a:avLst/>
          </a:prstGeom>
          <a:noFill/>
        </p:spPr>
        <p:txBody>
          <a:bodyPr wrap="square">
            <a:spAutoFit/>
          </a:bodyPr>
          <a:lstStyle/>
          <a:p>
            <a:r>
              <a:rPr lang="en-NZ" sz="3200" b="0" i="0" dirty="0">
                <a:solidFill>
                  <a:schemeClr val="bg1"/>
                </a:solidFill>
                <a:effectLst/>
                <a:latin typeface="Arial" panose="020B0604020202020204" pitchFamily="34" charset="0"/>
                <a:cs typeface="Arial" panose="020B0604020202020204" pitchFamily="34" charset="0"/>
              </a:rPr>
              <a:t>The content used here </a:t>
            </a:r>
            <a:r>
              <a:rPr lang="en-NZ" sz="3200" dirty="0">
                <a:solidFill>
                  <a:schemeClr val="bg1"/>
                </a:solidFill>
                <a:latin typeface="Arial" panose="020B0604020202020204" pitchFamily="34" charset="0"/>
                <a:cs typeface="Arial" panose="020B0604020202020204" pitchFamily="34" charset="0"/>
              </a:rPr>
              <a:t>comes from the Health ABC e-learning module at privacy.org.nz. It is free to use.</a:t>
            </a:r>
          </a:p>
        </p:txBody>
      </p:sp>
    </p:spTree>
    <p:extLst>
      <p:ext uri="{BB962C8B-B14F-4D97-AF65-F5344CB8AC3E}">
        <p14:creationId xmlns:p14="http://schemas.microsoft.com/office/powerpoint/2010/main" val="3757024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13549-D0C6-F710-AA25-B16F110468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8AC809-9799-69D6-F4B0-9A9CD3C2C99B}"/>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CF0BD4C5-0C58-5473-58A3-8CCF68F7D839}"/>
              </a:ext>
            </a:extLst>
          </p:cNvPr>
          <p:cNvSpPr>
            <a:spLocks noGrp="1"/>
          </p:cNvSpPr>
          <p:nvPr>
            <p:ph type="body" sz="quarter" idx="4294967295"/>
          </p:nvPr>
        </p:nvSpPr>
        <p:spPr>
          <a:xfrm>
            <a:off x="5768539" y="7192497"/>
            <a:ext cx="17282160" cy="5478426"/>
          </a:xfrm>
        </p:spPr>
        <p:txBody>
          <a:bodyPr>
            <a:noAutofit/>
          </a:bodyPr>
          <a:lstStyle/>
          <a:p>
            <a:pPr marL="0" indent="0">
              <a:buNone/>
            </a:pPr>
            <a:r>
              <a:rPr lang="en-NZ" sz="3200" b="1" dirty="0">
                <a:solidFill>
                  <a:srgbClr val="200016"/>
                </a:solidFill>
              </a:rPr>
              <a:t>MEET J</a:t>
            </a:r>
            <a:endParaRPr lang="en-NZ" sz="3200" dirty="0">
              <a:solidFill>
                <a:srgbClr val="200016"/>
              </a:solidFill>
            </a:endParaRPr>
          </a:p>
          <a:p>
            <a:pPr marL="0" indent="0">
              <a:buNone/>
            </a:pPr>
            <a:r>
              <a:rPr lang="en-NZ" sz="3200" dirty="0">
                <a:solidFill>
                  <a:srgbClr val="200016"/>
                </a:solidFill>
              </a:rPr>
              <a:t>J has an administrative job in the cancer ward at a hospital. J's teenager has just started dating T who their parent suspects is a drug user. </a:t>
            </a:r>
          </a:p>
          <a:p>
            <a:pPr marL="0" indent="0">
              <a:buNone/>
            </a:pPr>
            <a:endParaRPr lang="en-NZ" sz="3200" dirty="0">
              <a:solidFill>
                <a:srgbClr val="200016"/>
              </a:solidFill>
            </a:endParaRPr>
          </a:p>
          <a:p>
            <a:pPr marL="0" indent="0">
              <a:buNone/>
            </a:pPr>
            <a:r>
              <a:rPr lang="en-NZ" sz="3200" dirty="0">
                <a:solidFill>
                  <a:srgbClr val="200016"/>
                </a:solidFill>
              </a:rPr>
              <a:t>J logs into the system and quickly looks up T's medical records. They find that T has been admitted for problems related to drug use in the past. J calls their teenager and tells them what they've found out. </a:t>
            </a:r>
          </a:p>
          <a:p>
            <a:pPr marL="0" indent="0">
              <a:buNone/>
            </a:pPr>
            <a:endParaRPr lang="en-NZ" sz="3200" dirty="0">
              <a:solidFill>
                <a:srgbClr val="200016"/>
              </a:solidFill>
            </a:endParaRPr>
          </a:p>
          <a:p>
            <a:pPr marL="0" indent="0">
              <a:buNone/>
            </a:pPr>
            <a:r>
              <a:rPr lang="en-NZ" sz="3200" dirty="0">
                <a:solidFill>
                  <a:srgbClr val="200016"/>
                </a:solidFill>
              </a:rPr>
              <a:t>J's colleague overhears the phone call and makes a complaint to their supervisor. Their supervisor starts a disciplinary process, and J's employment is terminated.</a:t>
            </a:r>
          </a:p>
        </p:txBody>
      </p:sp>
      <p:sp>
        <p:nvSpPr>
          <p:cNvPr id="26" name="Text Placeholder 25">
            <a:extLst>
              <a:ext uri="{FF2B5EF4-FFF2-40B4-BE49-F238E27FC236}">
                <a16:creationId xmlns:a16="http://schemas.microsoft.com/office/drawing/2014/main" id="{DA45AA0B-10DA-5D88-42CB-85EC604D5FE2}"/>
              </a:ext>
            </a:extLst>
          </p:cNvPr>
          <p:cNvSpPr>
            <a:spLocks noGrp="1"/>
          </p:cNvSpPr>
          <p:nvPr>
            <p:ph type="body" sz="quarter" idx="31"/>
          </p:nvPr>
        </p:nvSpPr>
        <p:spPr>
          <a:xfrm>
            <a:off x="1278840" y="2218686"/>
            <a:ext cx="22006385" cy="4103780"/>
          </a:xfrm>
        </p:spPr>
        <p:txBody>
          <a:bodyPr/>
          <a:lstStyle/>
          <a:p>
            <a:pPr marL="0" indent="0">
              <a:buNone/>
            </a:pPr>
            <a:r>
              <a:rPr lang="en-NZ" sz="3200" dirty="0">
                <a:solidFill>
                  <a:srgbClr val="200016"/>
                </a:solidFill>
              </a:rPr>
              <a:t>When you hold someone's personal information, you need to take reasonable steps to keep that information safe.</a:t>
            </a:r>
          </a:p>
          <a:p>
            <a:pPr marL="0" indent="0">
              <a:buNone/>
            </a:pPr>
            <a:endParaRPr lang="en-NZ" dirty="0">
              <a:solidFill>
                <a:srgbClr val="200016"/>
              </a:solidFill>
            </a:endParaRPr>
          </a:p>
          <a:p>
            <a:pPr marL="0" indent="0">
              <a:buNone/>
            </a:pPr>
            <a:r>
              <a:rPr lang="en-NZ" sz="3200" dirty="0">
                <a:solidFill>
                  <a:srgbClr val="200016"/>
                </a:solidFill>
              </a:rPr>
              <a:t>The key to this requirement is 'reasonable' steps. The Health Information Privacy Code only requires you to take reasonable steps to keep information safe. It does not require you to keep information safe at all costs.</a:t>
            </a:r>
          </a:p>
          <a:p>
            <a:pPr marL="0" indent="0">
              <a:buNone/>
            </a:pPr>
            <a:endParaRPr lang="en-NZ" sz="3200" dirty="0">
              <a:solidFill>
                <a:srgbClr val="200016"/>
              </a:solidFill>
            </a:endParaRPr>
          </a:p>
          <a:p>
            <a:pPr marL="0" indent="0">
              <a:buNone/>
            </a:pPr>
            <a:r>
              <a:rPr lang="en-NZ" sz="3200" dirty="0">
                <a:solidFill>
                  <a:srgbClr val="200016"/>
                </a:solidFill>
              </a:rPr>
              <a:t>The general rule of thumb about what 'reasonable' is, is that more sensitive information requires more steps to keep it safe. Health information will often be sensitive, so you will likely need to take more steps to keep it safe than you might with other types of information. </a:t>
            </a:r>
          </a:p>
          <a:p>
            <a:pPr marL="0" indent="0">
              <a:buNone/>
            </a:pPr>
            <a:endParaRPr lang="en-NZ" sz="3200" dirty="0">
              <a:solidFill>
                <a:srgbClr val="200016"/>
              </a:solidFill>
            </a:endParaRPr>
          </a:p>
        </p:txBody>
      </p:sp>
      <p:sp>
        <p:nvSpPr>
          <p:cNvPr id="8" name="Date Placeholder 7">
            <a:extLst>
              <a:ext uri="{FF2B5EF4-FFF2-40B4-BE49-F238E27FC236}">
                <a16:creationId xmlns:a16="http://schemas.microsoft.com/office/drawing/2014/main" id="{3CF8EBE9-2D3F-7672-A95C-C8EF105A9B62}"/>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EC35B1FA-A34C-9EF9-15CD-A4F74E1ECA2F}"/>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65DC58FB-CBD8-6915-F044-DB3AD4211CB0}"/>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20</a:t>
            </a:fld>
            <a:endParaRPr lang="en-NZ" dirty="0"/>
          </a:p>
        </p:txBody>
      </p:sp>
      <p:sp>
        <p:nvSpPr>
          <p:cNvPr id="9" name="TextBox 8">
            <a:extLst>
              <a:ext uri="{FF2B5EF4-FFF2-40B4-BE49-F238E27FC236}">
                <a16:creationId xmlns:a16="http://schemas.microsoft.com/office/drawing/2014/main" id="{CBF9B895-A22B-E89D-6C0E-F43F1E395B69}"/>
              </a:ext>
            </a:extLst>
          </p:cNvPr>
          <p:cNvSpPr txBox="1"/>
          <p:nvPr/>
        </p:nvSpPr>
        <p:spPr>
          <a:xfrm>
            <a:off x="1245990" y="622090"/>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Keep information safe</a:t>
            </a:r>
          </a:p>
        </p:txBody>
      </p:sp>
      <p:pic>
        <p:nvPicPr>
          <p:cNvPr id="10" name="Picture Placeholder 9">
            <a:extLst>
              <a:ext uri="{FF2B5EF4-FFF2-40B4-BE49-F238E27FC236}">
                <a16:creationId xmlns:a16="http://schemas.microsoft.com/office/drawing/2014/main" id="{45CAA10F-AA1D-DD3C-9889-83DE0A26967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355750" y="7381062"/>
            <a:ext cx="3943350" cy="3943350"/>
          </a:xfrm>
        </p:spPr>
      </p:pic>
    </p:spTree>
    <p:extLst>
      <p:ext uri="{BB962C8B-B14F-4D97-AF65-F5344CB8AC3E}">
        <p14:creationId xmlns:p14="http://schemas.microsoft.com/office/powerpoint/2010/main" val="1125061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42236-8291-2AC8-02FB-6A94392E5F0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83A2F2E-56B1-0760-CA6A-7334F04C21DD}"/>
              </a:ext>
            </a:extLst>
          </p:cNvPr>
          <p:cNvSpPr>
            <a:spLocks noGrp="1"/>
          </p:cNvSpPr>
          <p:nvPr>
            <p:ph type="body" sz="quarter" idx="31"/>
          </p:nvPr>
        </p:nvSpPr>
        <p:spPr>
          <a:xfrm>
            <a:off x="14857684" y="3041576"/>
            <a:ext cx="9073008" cy="7189379"/>
          </a:xfrm>
        </p:spPr>
        <p:txBody>
          <a:bodyPr/>
          <a:lstStyle/>
          <a:p>
            <a:r>
              <a:rPr lang="en-NZ" dirty="0"/>
              <a:t>In this scenario, if J's teenager's partner made a privacy complaint, the hospital could still be found to have breached their privacy, even though it acted the minute it found out what J had done.</a:t>
            </a:r>
          </a:p>
          <a:p>
            <a:endParaRPr lang="en-NZ" dirty="0"/>
          </a:p>
          <a:p>
            <a:r>
              <a:rPr lang="en-NZ" dirty="0"/>
              <a:t>This is because the only reason it found out was because J's colleague overheard them on the phone. </a:t>
            </a:r>
          </a:p>
          <a:p>
            <a:endParaRPr lang="en-NZ" dirty="0"/>
          </a:p>
          <a:p>
            <a:r>
              <a:rPr lang="en-NZ" dirty="0"/>
              <a:t>There were no systems in place to stop or manage this kind of behaviour in the first place.</a:t>
            </a:r>
          </a:p>
        </p:txBody>
      </p:sp>
      <p:sp>
        <p:nvSpPr>
          <p:cNvPr id="5" name="Text Placeholder 4">
            <a:extLst>
              <a:ext uri="{FF2B5EF4-FFF2-40B4-BE49-F238E27FC236}">
                <a16:creationId xmlns:a16="http://schemas.microsoft.com/office/drawing/2014/main" id="{86758139-5AFA-8500-FA60-EF4FCEA5B3F1}"/>
              </a:ext>
            </a:extLst>
          </p:cNvPr>
          <p:cNvSpPr>
            <a:spLocks noGrp="1"/>
          </p:cNvSpPr>
          <p:nvPr>
            <p:ph type="body" sz="quarter" idx="32"/>
          </p:nvPr>
        </p:nvSpPr>
        <p:spPr>
          <a:xfrm>
            <a:off x="14856493" y="-342800"/>
            <a:ext cx="9525920" cy="2425327"/>
          </a:xfrm>
        </p:spPr>
        <p:txBody>
          <a:bodyPr/>
          <a:lstStyle/>
          <a:p>
            <a:r>
              <a:rPr lang="en-NZ" sz="8000" dirty="0">
                <a:solidFill>
                  <a:schemeClr val="tx2"/>
                </a:solidFill>
              </a:rPr>
              <a:t>Who is responsible?</a:t>
            </a:r>
          </a:p>
        </p:txBody>
      </p:sp>
      <p:sp>
        <p:nvSpPr>
          <p:cNvPr id="6" name="Date Placeholder 5">
            <a:extLst>
              <a:ext uri="{FF2B5EF4-FFF2-40B4-BE49-F238E27FC236}">
                <a16:creationId xmlns:a16="http://schemas.microsoft.com/office/drawing/2014/main" id="{24ADA548-E9C4-C10F-E5F8-E5DB7ED771C2}"/>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D49271AC-B000-E4E5-CEEC-7A952B9DADC2}"/>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A227B634-23A6-0B98-7CA1-B9E3C94E1C22}"/>
              </a:ext>
            </a:extLst>
          </p:cNvPr>
          <p:cNvSpPr>
            <a:spLocks noGrp="1"/>
          </p:cNvSpPr>
          <p:nvPr>
            <p:ph type="sldNum" sz="quarter" idx="35"/>
          </p:nvPr>
        </p:nvSpPr>
        <p:spPr/>
        <p:txBody>
          <a:bodyPr/>
          <a:lstStyle/>
          <a:p>
            <a:r>
              <a:rPr lang="en-US"/>
              <a:t>PG </a:t>
            </a:r>
            <a:fld id="{51F13DD2-D921-1447-B71A-24615C0CEC21}" type="slidenum">
              <a:rPr lang="en-US" smtClean="0"/>
              <a:pPr/>
              <a:t>21</a:t>
            </a:fld>
            <a:endParaRPr lang="en-US" dirty="0"/>
          </a:p>
        </p:txBody>
      </p:sp>
      <p:pic>
        <p:nvPicPr>
          <p:cNvPr id="10" name="Picture Placeholder 9">
            <a:extLst>
              <a:ext uri="{FF2B5EF4-FFF2-40B4-BE49-F238E27FC236}">
                <a16:creationId xmlns:a16="http://schemas.microsoft.com/office/drawing/2014/main" id="{E9CE7ACA-2801-4654-9313-0E6F7410028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6869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3ED5-1F15-6910-54DB-D9DBAA55E57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3B2C85A-CF28-1370-208E-F1691A0EE5F6}"/>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 Placeholder 25">
            <a:extLst>
              <a:ext uri="{FF2B5EF4-FFF2-40B4-BE49-F238E27FC236}">
                <a16:creationId xmlns:a16="http://schemas.microsoft.com/office/drawing/2014/main" id="{FE24F04F-94DB-78A4-07DE-2DBC76FDEE14}"/>
              </a:ext>
            </a:extLst>
          </p:cNvPr>
          <p:cNvSpPr>
            <a:spLocks noGrp="1"/>
          </p:cNvSpPr>
          <p:nvPr>
            <p:ph type="body" sz="quarter" idx="31"/>
          </p:nvPr>
        </p:nvSpPr>
        <p:spPr>
          <a:xfrm>
            <a:off x="5854502" y="2899767"/>
            <a:ext cx="17430723" cy="4103780"/>
          </a:xfrm>
        </p:spPr>
        <p:txBody>
          <a:bodyPr/>
          <a:lstStyle/>
          <a:p>
            <a:pPr marL="514350" indent="-514350">
              <a:buFont typeface="+mj-lt"/>
              <a:buAutoNum type="arabicPeriod"/>
            </a:pPr>
            <a:r>
              <a:rPr lang="en-NZ" sz="3200" dirty="0">
                <a:solidFill>
                  <a:srgbClr val="200016"/>
                </a:solidFill>
              </a:rPr>
              <a:t>Restrict access so that staff can only look up information they need for their specific job. Since the teenager's partner has never had cancer, J probably wouldn't need access to their records.</a:t>
            </a:r>
          </a:p>
          <a:p>
            <a:pPr marL="514350" indent="-514350">
              <a:buFont typeface="+mj-lt"/>
              <a:buAutoNum type="arabicPeriod"/>
            </a:pPr>
            <a:r>
              <a:rPr lang="en-NZ" sz="3200" dirty="0">
                <a:solidFill>
                  <a:srgbClr val="200016"/>
                </a:solidFill>
              </a:rPr>
              <a:t>Carry out random audits of employee browsing behaviour.</a:t>
            </a:r>
          </a:p>
          <a:p>
            <a:pPr marL="514350" indent="-514350">
              <a:buFont typeface="+mj-lt"/>
              <a:buAutoNum type="arabicPeriod"/>
            </a:pPr>
            <a:r>
              <a:rPr lang="en-NZ" sz="3200" dirty="0">
                <a:solidFill>
                  <a:srgbClr val="200016"/>
                </a:solidFill>
              </a:rPr>
              <a:t>Allow staff to look up any record, but build a system that 'flags' when they look up records of people outside their area.</a:t>
            </a:r>
          </a:p>
          <a:p>
            <a:pPr marL="514350" indent="-514350">
              <a:buFont typeface="+mj-lt"/>
              <a:buAutoNum type="arabicPeriod"/>
            </a:pPr>
            <a:r>
              <a:rPr lang="en-NZ" sz="3200" dirty="0">
                <a:solidFill>
                  <a:srgbClr val="200016"/>
                </a:solidFill>
              </a:rPr>
              <a:t>Hold training sessions about privacy obligations on a regular basis.</a:t>
            </a:r>
          </a:p>
          <a:p>
            <a:pPr marL="514350" indent="-514350">
              <a:buFont typeface="+mj-lt"/>
              <a:buAutoNum type="arabicPeriod"/>
            </a:pPr>
            <a:r>
              <a:rPr lang="en-NZ" sz="3200" dirty="0">
                <a:solidFill>
                  <a:srgbClr val="200016"/>
                </a:solidFill>
              </a:rPr>
              <a:t>Routinely remind staff members about their privacy obligations.</a:t>
            </a:r>
          </a:p>
          <a:p>
            <a:pPr marL="0" indent="0">
              <a:buNone/>
            </a:pPr>
            <a:endParaRPr lang="en-NZ" sz="3200" dirty="0">
              <a:solidFill>
                <a:srgbClr val="200016"/>
              </a:solidFill>
            </a:endParaRPr>
          </a:p>
          <a:p>
            <a:pPr marL="0" indent="0">
              <a:buNone/>
            </a:pPr>
            <a:r>
              <a:rPr lang="en-NZ" sz="3200" dirty="0">
                <a:solidFill>
                  <a:srgbClr val="200016"/>
                </a:solidFill>
              </a:rPr>
              <a:t>Relying on colleagues overhearing conversations and telling their supervisors is not likely to be enough.</a:t>
            </a:r>
          </a:p>
        </p:txBody>
      </p:sp>
      <p:sp>
        <p:nvSpPr>
          <p:cNvPr id="8" name="Date Placeholder 7">
            <a:extLst>
              <a:ext uri="{FF2B5EF4-FFF2-40B4-BE49-F238E27FC236}">
                <a16:creationId xmlns:a16="http://schemas.microsoft.com/office/drawing/2014/main" id="{A2C0590F-56C8-4E1B-B9D3-2B1C372C8417}"/>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7F286034-B982-9D84-59C5-438C40D79FF5}"/>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8BA96271-72C0-EB18-0A69-0C1700F7A6B8}"/>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22</a:t>
            </a:fld>
            <a:endParaRPr lang="en-NZ" dirty="0"/>
          </a:p>
        </p:txBody>
      </p:sp>
      <p:sp>
        <p:nvSpPr>
          <p:cNvPr id="9" name="TextBox 8">
            <a:extLst>
              <a:ext uri="{FF2B5EF4-FFF2-40B4-BE49-F238E27FC236}">
                <a16:creationId xmlns:a16="http://schemas.microsoft.com/office/drawing/2014/main" id="{D9C4CA69-F897-9FB6-F816-12655C1D0440}"/>
              </a:ext>
            </a:extLst>
          </p:cNvPr>
          <p:cNvSpPr txBox="1"/>
          <p:nvPr/>
        </p:nvSpPr>
        <p:spPr>
          <a:xfrm>
            <a:off x="1245990" y="622090"/>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Reasonable steps</a:t>
            </a:r>
          </a:p>
        </p:txBody>
      </p:sp>
      <p:pic>
        <p:nvPicPr>
          <p:cNvPr id="10" name="Picture Placeholder 9">
            <a:extLst>
              <a:ext uri="{FF2B5EF4-FFF2-40B4-BE49-F238E27FC236}">
                <a16:creationId xmlns:a16="http://schemas.microsoft.com/office/drawing/2014/main" id="{260E77BE-DA8E-F3DB-B448-3301349EB908}"/>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245990" y="2899767"/>
            <a:ext cx="3943350" cy="3943350"/>
          </a:xfrm>
        </p:spPr>
      </p:pic>
    </p:spTree>
    <p:extLst>
      <p:ext uri="{BB962C8B-B14F-4D97-AF65-F5344CB8AC3E}">
        <p14:creationId xmlns:p14="http://schemas.microsoft.com/office/powerpoint/2010/main" val="2214068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36A8-48ED-AFFE-4A44-9051A9A4CB27}"/>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D194CB37-1FCB-288F-96B0-EF8EC14D30D4}"/>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When people want to see their own information</a:t>
            </a:r>
          </a:p>
        </p:txBody>
      </p:sp>
      <p:sp>
        <p:nvSpPr>
          <p:cNvPr id="3" name="TextBox 2">
            <a:extLst>
              <a:ext uri="{FF2B5EF4-FFF2-40B4-BE49-F238E27FC236}">
                <a16:creationId xmlns:a16="http://schemas.microsoft.com/office/drawing/2014/main" id="{3540726C-3BBB-102A-DD89-FC2A1DE291CE}"/>
              </a:ext>
            </a:extLst>
          </p:cNvPr>
          <p:cNvSpPr txBox="1"/>
          <p:nvPr/>
        </p:nvSpPr>
        <p:spPr>
          <a:xfrm>
            <a:off x="1389062" y="4769768"/>
            <a:ext cx="21243304" cy="1569660"/>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In this section you'll learn about your obligations when people ask to see the information you hold about them.</a:t>
            </a: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75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CB04-5639-7E15-B87F-60F9646E6D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4904CDF-138B-622B-9CAF-36624E823AD3}"/>
              </a:ext>
            </a:extLst>
          </p:cNvPr>
          <p:cNvSpPr>
            <a:spLocks noGrp="1"/>
          </p:cNvSpPr>
          <p:nvPr>
            <p:ph type="body" sz="quarter" idx="31"/>
          </p:nvPr>
        </p:nvSpPr>
        <p:spPr>
          <a:xfrm>
            <a:off x="14857684" y="3041576"/>
            <a:ext cx="9073008" cy="7189379"/>
          </a:xfrm>
        </p:spPr>
        <p:txBody>
          <a:bodyPr/>
          <a:lstStyle/>
          <a:p>
            <a:pPr marL="0" indent="0">
              <a:buNone/>
            </a:pPr>
            <a:r>
              <a:rPr lang="en-NZ" sz="3200" dirty="0">
                <a:solidFill>
                  <a:srgbClr val="200016"/>
                </a:solidFill>
              </a:rPr>
              <a:t>The Health Information Privacy Code gives people the right to see their own information. In most cases, you must do the following:</a:t>
            </a:r>
          </a:p>
          <a:p>
            <a:pPr marL="0" indent="0">
              <a:buNone/>
            </a:pPr>
            <a:endParaRPr lang="en-NZ" sz="3200" dirty="0">
              <a:solidFill>
                <a:srgbClr val="200016"/>
              </a:solidFill>
            </a:endParaRPr>
          </a:p>
          <a:p>
            <a:pPr marL="514350" indent="-514350">
              <a:buFont typeface="+mj-lt"/>
              <a:buAutoNum type="arabicPeriod"/>
            </a:pPr>
            <a:r>
              <a:rPr lang="en-NZ" sz="3200" dirty="0">
                <a:solidFill>
                  <a:srgbClr val="200016"/>
                </a:solidFill>
              </a:rPr>
              <a:t>Confirm whether you have the information</a:t>
            </a:r>
          </a:p>
          <a:p>
            <a:pPr marL="514350" indent="-514350">
              <a:buFont typeface="+mj-lt"/>
              <a:buAutoNum type="arabicPeriod"/>
            </a:pPr>
            <a:r>
              <a:rPr lang="en-NZ" sz="3200" dirty="0">
                <a:solidFill>
                  <a:srgbClr val="200016"/>
                </a:solidFill>
              </a:rPr>
              <a:t>Give it to the person as soon as possible</a:t>
            </a:r>
          </a:p>
          <a:p>
            <a:pPr marL="514350" indent="-514350">
              <a:buFont typeface="+mj-lt"/>
              <a:buAutoNum type="arabicPeriod"/>
            </a:pPr>
            <a:r>
              <a:rPr lang="en-NZ" sz="3200" dirty="0">
                <a:solidFill>
                  <a:srgbClr val="200016"/>
                </a:solidFill>
              </a:rPr>
              <a:t>Give it to the person for free.</a:t>
            </a:r>
          </a:p>
          <a:p>
            <a:pPr marL="0" indent="0">
              <a:buNone/>
            </a:pPr>
            <a:endParaRPr lang="en-NZ" sz="3200" dirty="0">
              <a:solidFill>
                <a:srgbClr val="200016"/>
              </a:solidFill>
            </a:endParaRPr>
          </a:p>
          <a:p>
            <a:pPr marL="0" indent="0">
              <a:buNone/>
            </a:pPr>
            <a:endParaRPr lang="en-US" sz="3200" dirty="0">
              <a:solidFill>
                <a:srgbClr val="200016"/>
              </a:solidFill>
            </a:endParaRPr>
          </a:p>
        </p:txBody>
      </p:sp>
      <p:sp>
        <p:nvSpPr>
          <p:cNvPr id="5" name="Text Placeholder 4">
            <a:extLst>
              <a:ext uri="{FF2B5EF4-FFF2-40B4-BE49-F238E27FC236}">
                <a16:creationId xmlns:a16="http://schemas.microsoft.com/office/drawing/2014/main" id="{DA4ADBEC-03C5-E3F8-E64D-317CC8655624}"/>
              </a:ext>
            </a:extLst>
          </p:cNvPr>
          <p:cNvSpPr>
            <a:spLocks noGrp="1"/>
          </p:cNvSpPr>
          <p:nvPr>
            <p:ph type="body" sz="quarter" idx="32"/>
          </p:nvPr>
        </p:nvSpPr>
        <p:spPr>
          <a:xfrm>
            <a:off x="14837410" y="-342800"/>
            <a:ext cx="9525920" cy="2425327"/>
          </a:xfrm>
        </p:spPr>
        <p:txBody>
          <a:bodyPr/>
          <a:lstStyle/>
          <a:p>
            <a:r>
              <a:rPr lang="en-US" sz="8000" dirty="0">
                <a:solidFill>
                  <a:schemeClr val="tx2"/>
                </a:solidFill>
                <a:latin typeface="Arial" panose="020B0604020202020204" pitchFamily="34" charset="0"/>
                <a:cs typeface="Arial" panose="020B0604020202020204" pitchFamily="34" charset="0"/>
              </a:rPr>
              <a:t>Information requests</a:t>
            </a:r>
          </a:p>
        </p:txBody>
      </p:sp>
      <p:sp>
        <p:nvSpPr>
          <p:cNvPr id="6" name="Date Placeholder 5">
            <a:extLst>
              <a:ext uri="{FF2B5EF4-FFF2-40B4-BE49-F238E27FC236}">
                <a16:creationId xmlns:a16="http://schemas.microsoft.com/office/drawing/2014/main" id="{5DBC2FBA-8553-E83E-16A5-AF4953C8A3A6}"/>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4F4911BB-DF03-E1D7-5B6F-481B01163B62}"/>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FEA6FF19-ADFD-638C-8F78-6E67347988CA}"/>
              </a:ext>
            </a:extLst>
          </p:cNvPr>
          <p:cNvSpPr>
            <a:spLocks noGrp="1"/>
          </p:cNvSpPr>
          <p:nvPr>
            <p:ph type="sldNum" sz="quarter" idx="35"/>
          </p:nvPr>
        </p:nvSpPr>
        <p:spPr/>
        <p:txBody>
          <a:bodyPr/>
          <a:lstStyle/>
          <a:p>
            <a:r>
              <a:rPr lang="en-US"/>
              <a:t>PG </a:t>
            </a:r>
            <a:fld id="{51F13DD2-D921-1447-B71A-24615C0CEC21}" type="slidenum">
              <a:rPr lang="en-US" smtClean="0"/>
              <a:pPr/>
              <a:t>24</a:t>
            </a:fld>
            <a:endParaRPr lang="en-US" dirty="0"/>
          </a:p>
        </p:txBody>
      </p:sp>
      <p:pic>
        <p:nvPicPr>
          <p:cNvPr id="11" name="Picture Placeholder 10">
            <a:extLst>
              <a:ext uri="{FF2B5EF4-FFF2-40B4-BE49-F238E27FC236}">
                <a16:creationId xmlns:a16="http://schemas.microsoft.com/office/drawing/2014/main" id="{3347BBAF-784E-A092-E5EE-5EF48156E2F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07104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56B73-655B-E753-A7C6-0D8592631BC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A194334-10AB-DA81-163E-0B8C50298910}"/>
              </a:ext>
            </a:extLst>
          </p:cNvPr>
          <p:cNvSpPr>
            <a:spLocks noGrp="1"/>
          </p:cNvSpPr>
          <p:nvPr>
            <p:ph type="body" sz="quarter" idx="31"/>
          </p:nvPr>
        </p:nvSpPr>
        <p:spPr>
          <a:xfrm>
            <a:off x="14857684" y="3041576"/>
            <a:ext cx="9073008" cy="7189379"/>
          </a:xfrm>
        </p:spPr>
        <p:txBody>
          <a:bodyPr/>
          <a:lstStyle/>
          <a:p>
            <a:pPr marL="0" indent="0">
              <a:buNone/>
            </a:pPr>
            <a:r>
              <a:rPr lang="en-NZ" sz="3200" dirty="0">
                <a:solidFill>
                  <a:srgbClr val="200016"/>
                </a:solidFill>
              </a:rPr>
              <a:t>Test results are a common example of health information that people want to see. </a:t>
            </a:r>
          </a:p>
          <a:p>
            <a:pPr marL="0" indent="0">
              <a:buNone/>
            </a:pPr>
            <a:endParaRPr lang="en-NZ" dirty="0">
              <a:solidFill>
                <a:srgbClr val="200016"/>
              </a:solidFill>
            </a:endParaRPr>
          </a:p>
          <a:p>
            <a:pPr marL="0" indent="0">
              <a:buNone/>
            </a:pPr>
            <a:r>
              <a:rPr lang="en-NZ" sz="3200" dirty="0">
                <a:solidFill>
                  <a:srgbClr val="200016"/>
                </a:solidFill>
              </a:rPr>
              <a:t>Two years ago, M had some blood tests. Now, they want to see the results, so they call their GP office and ask for them.</a:t>
            </a:r>
          </a:p>
          <a:p>
            <a:pPr marL="0" indent="0">
              <a:buNone/>
            </a:pPr>
            <a:endParaRPr lang="en-NZ" sz="3200" dirty="0">
              <a:solidFill>
                <a:srgbClr val="200016"/>
              </a:solidFill>
            </a:endParaRPr>
          </a:p>
          <a:p>
            <a:pPr marL="0" indent="0">
              <a:buNone/>
            </a:pPr>
            <a:r>
              <a:rPr lang="en-NZ" sz="3200" dirty="0">
                <a:solidFill>
                  <a:srgbClr val="200016"/>
                </a:solidFill>
              </a:rPr>
              <a:t>This information is in M's file and the GP's office is able to quickly find the information M wants, then email it to them.</a:t>
            </a:r>
            <a:endParaRPr lang="en-US" sz="3200" dirty="0">
              <a:solidFill>
                <a:srgbClr val="200016"/>
              </a:solidFill>
            </a:endParaRPr>
          </a:p>
        </p:txBody>
      </p:sp>
      <p:sp>
        <p:nvSpPr>
          <p:cNvPr id="5" name="Text Placeholder 4">
            <a:extLst>
              <a:ext uri="{FF2B5EF4-FFF2-40B4-BE49-F238E27FC236}">
                <a16:creationId xmlns:a16="http://schemas.microsoft.com/office/drawing/2014/main" id="{24F3C85F-CA4B-E520-FC2A-8D30A0FCABFE}"/>
              </a:ext>
            </a:extLst>
          </p:cNvPr>
          <p:cNvSpPr>
            <a:spLocks noGrp="1"/>
          </p:cNvSpPr>
          <p:nvPr>
            <p:ph type="body" sz="quarter" idx="32"/>
          </p:nvPr>
        </p:nvSpPr>
        <p:spPr>
          <a:xfrm>
            <a:off x="14856493" y="-342800"/>
            <a:ext cx="8783985" cy="2425327"/>
          </a:xfrm>
        </p:spPr>
        <p:txBody>
          <a:bodyPr/>
          <a:lstStyle/>
          <a:p>
            <a:r>
              <a:rPr lang="en-US" sz="8000" dirty="0">
                <a:solidFill>
                  <a:schemeClr val="tx2"/>
                </a:solidFill>
                <a:latin typeface="Arial" panose="020B0604020202020204" pitchFamily="34" charset="0"/>
                <a:cs typeface="Arial" panose="020B0604020202020204" pitchFamily="34" charset="0"/>
              </a:rPr>
              <a:t>Test results</a:t>
            </a:r>
          </a:p>
        </p:txBody>
      </p:sp>
      <p:sp>
        <p:nvSpPr>
          <p:cNvPr id="6" name="Date Placeholder 5">
            <a:extLst>
              <a:ext uri="{FF2B5EF4-FFF2-40B4-BE49-F238E27FC236}">
                <a16:creationId xmlns:a16="http://schemas.microsoft.com/office/drawing/2014/main" id="{5ED0F33C-C861-6A7D-93F5-BAC7A0E8BC99}"/>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215F7BE3-1CF8-88D1-61B3-934ED16C5806}"/>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29A7037E-8074-DEBB-7A8D-EA8BB3939CD0}"/>
              </a:ext>
            </a:extLst>
          </p:cNvPr>
          <p:cNvSpPr>
            <a:spLocks noGrp="1"/>
          </p:cNvSpPr>
          <p:nvPr>
            <p:ph type="sldNum" sz="quarter" idx="35"/>
          </p:nvPr>
        </p:nvSpPr>
        <p:spPr/>
        <p:txBody>
          <a:bodyPr/>
          <a:lstStyle/>
          <a:p>
            <a:r>
              <a:rPr lang="en-US"/>
              <a:t>PG </a:t>
            </a:r>
            <a:fld id="{51F13DD2-D921-1447-B71A-24615C0CEC21}" type="slidenum">
              <a:rPr lang="en-US" smtClean="0"/>
              <a:pPr/>
              <a:t>25</a:t>
            </a:fld>
            <a:endParaRPr lang="en-US" dirty="0"/>
          </a:p>
        </p:txBody>
      </p:sp>
      <p:pic>
        <p:nvPicPr>
          <p:cNvPr id="10" name="Picture Placeholder 9">
            <a:extLst>
              <a:ext uri="{FF2B5EF4-FFF2-40B4-BE49-F238E27FC236}">
                <a16:creationId xmlns:a16="http://schemas.microsoft.com/office/drawing/2014/main" id="{2867D904-8FDF-AA0D-7416-9F50B3AF04D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3032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A2185-5E2E-F952-AF0A-570E6AEB09C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8DAA384-F9EF-43ED-C15A-7A2C9DC87E40}"/>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 Placeholder 25">
            <a:extLst>
              <a:ext uri="{FF2B5EF4-FFF2-40B4-BE49-F238E27FC236}">
                <a16:creationId xmlns:a16="http://schemas.microsoft.com/office/drawing/2014/main" id="{A3A150CB-69C9-0208-1FFD-00D0C6ACD65D}"/>
              </a:ext>
            </a:extLst>
          </p:cNvPr>
          <p:cNvSpPr>
            <a:spLocks noGrp="1"/>
          </p:cNvSpPr>
          <p:nvPr>
            <p:ph type="body" sz="quarter" idx="31"/>
          </p:nvPr>
        </p:nvSpPr>
        <p:spPr>
          <a:xfrm>
            <a:off x="5854502" y="2899767"/>
            <a:ext cx="17430723" cy="4103780"/>
          </a:xfrm>
        </p:spPr>
        <p:txBody>
          <a:bodyPr/>
          <a:lstStyle/>
          <a:p>
            <a:r>
              <a:rPr lang="en-NZ" sz="3200" dirty="0">
                <a:solidFill>
                  <a:srgbClr val="200016"/>
                </a:solidFill>
              </a:rPr>
              <a:t>J has started a new job, and needs proof of their vaccinations. They call their GP's office on a Monday and ask for the records.</a:t>
            </a:r>
          </a:p>
          <a:p>
            <a:endParaRPr lang="en-NZ" dirty="0">
              <a:solidFill>
                <a:srgbClr val="200016"/>
              </a:solidFill>
            </a:endParaRPr>
          </a:p>
          <a:p>
            <a:r>
              <a:rPr lang="en-NZ" sz="3200" dirty="0">
                <a:solidFill>
                  <a:srgbClr val="200016"/>
                </a:solidFill>
              </a:rPr>
              <a:t>The GP has them, but the records are old and they're in the paper file. The office won't have time to look for them and photocopy them until Friday.</a:t>
            </a:r>
          </a:p>
          <a:p>
            <a:endParaRPr lang="en-NZ" dirty="0">
              <a:solidFill>
                <a:srgbClr val="200016"/>
              </a:solidFill>
            </a:endParaRPr>
          </a:p>
          <a:p>
            <a:r>
              <a:rPr lang="en-NZ" sz="3200" dirty="0">
                <a:solidFill>
                  <a:srgbClr val="200016"/>
                </a:solidFill>
              </a:rPr>
              <a:t>How should the office respond?</a:t>
            </a:r>
          </a:p>
          <a:p>
            <a:pPr marL="514350" indent="-514350">
              <a:buFont typeface="+mj-lt"/>
              <a:buAutoNum type="alphaUcPeriod"/>
            </a:pPr>
            <a:r>
              <a:rPr lang="en-NZ" sz="3200" dirty="0">
                <a:solidFill>
                  <a:srgbClr val="200016"/>
                </a:solidFill>
              </a:rPr>
              <a:t>Tell J that they have the records but it's too hard to get them.</a:t>
            </a:r>
          </a:p>
          <a:p>
            <a:pPr marL="514350" indent="-514350">
              <a:buFont typeface="+mj-lt"/>
              <a:buAutoNum type="alphaUcPeriod"/>
            </a:pPr>
            <a:r>
              <a:rPr lang="en-NZ" sz="3200" dirty="0">
                <a:solidFill>
                  <a:srgbClr val="200016"/>
                </a:solidFill>
              </a:rPr>
              <a:t>Tell J that they have the records, and that J will get the records in a few days. </a:t>
            </a:r>
          </a:p>
          <a:p>
            <a:endParaRPr lang="en-NZ" dirty="0">
              <a:solidFill>
                <a:srgbClr val="200016"/>
              </a:solidFill>
            </a:endParaRPr>
          </a:p>
          <a:p>
            <a:r>
              <a:rPr lang="en-NZ" sz="3200" dirty="0">
                <a:solidFill>
                  <a:srgbClr val="200016"/>
                </a:solidFill>
              </a:rPr>
              <a:t>The correct answer is B. The records are available, and a few day's delay is as fast as is practical in this situation.</a:t>
            </a:r>
          </a:p>
        </p:txBody>
      </p:sp>
      <p:sp>
        <p:nvSpPr>
          <p:cNvPr id="8" name="Date Placeholder 7">
            <a:extLst>
              <a:ext uri="{FF2B5EF4-FFF2-40B4-BE49-F238E27FC236}">
                <a16:creationId xmlns:a16="http://schemas.microsoft.com/office/drawing/2014/main" id="{F376B889-99D0-C2D4-3383-F9755FAAA9E9}"/>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EAF1EBA8-8A36-D083-2B8A-E44DB78EB295}"/>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D2FBBF85-4A16-00A4-FF4F-9745A2D695AF}"/>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26</a:t>
            </a:fld>
            <a:endParaRPr lang="en-NZ" dirty="0"/>
          </a:p>
        </p:txBody>
      </p:sp>
      <p:sp>
        <p:nvSpPr>
          <p:cNvPr id="9" name="TextBox 8">
            <a:extLst>
              <a:ext uri="{FF2B5EF4-FFF2-40B4-BE49-F238E27FC236}">
                <a16:creationId xmlns:a16="http://schemas.microsoft.com/office/drawing/2014/main" id="{5E99BD29-E594-409D-123B-ECDE314D7063}"/>
              </a:ext>
            </a:extLst>
          </p:cNvPr>
          <p:cNvSpPr txBox="1"/>
          <p:nvPr/>
        </p:nvSpPr>
        <p:spPr>
          <a:xfrm>
            <a:off x="1245990" y="622090"/>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1" name="Picture Placeholder 10">
            <a:extLst>
              <a:ext uri="{FF2B5EF4-FFF2-40B4-BE49-F238E27FC236}">
                <a16:creationId xmlns:a16="http://schemas.microsoft.com/office/drawing/2014/main" id="{857A8D1D-F8F3-9F1B-30B8-D38FCE37E107}"/>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245990" y="2899767"/>
            <a:ext cx="3943350" cy="3943350"/>
          </a:xfrm>
        </p:spPr>
      </p:pic>
    </p:spTree>
    <p:extLst>
      <p:ext uri="{BB962C8B-B14F-4D97-AF65-F5344CB8AC3E}">
        <p14:creationId xmlns:p14="http://schemas.microsoft.com/office/powerpoint/2010/main" val="167269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0BAB2-D793-4DB1-0CFD-285254475F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3020FB-FCF0-B426-679F-0CA62C28A5E1}"/>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 Placeholder 25">
            <a:extLst>
              <a:ext uri="{FF2B5EF4-FFF2-40B4-BE49-F238E27FC236}">
                <a16:creationId xmlns:a16="http://schemas.microsoft.com/office/drawing/2014/main" id="{CFB2B5B1-932D-F765-7931-6B00469C22FD}"/>
              </a:ext>
            </a:extLst>
          </p:cNvPr>
          <p:cNvSpPr>
            <a:spLocks noGrp="1"/>
          </p:cNvSpPr>
          <p:nvPr>
            <p:ph type="body" sz="quarter" idx="31"/>
          </p:nvPr>
        </p:nvSpPr>
        <p:spPr>
          <a:xfrm>
            <a:off x="5854502" y="2899767"/>
            <a:ext cx="17430723" cy="4103780"/>
          </a:xfrm>
        </p:spPr>
        <p:txBody>
          <a:bodyPr/>
          <a:lstStyle/>
          <a:p>
            <a:r>
              <a:rPr lang="en-NZ" sz="3200" dirty="0">
                <a:solidFill>
                  <a:srgbClr val="200016"/>
                </a:solidFill>
              </a:rPr>
              <a:t>Sometimes it's not easy to satisfy someone's information request. There are a number of cases where it may be difficult, or impossible, to give someone their personal information. </a:t>
            </a:r>
          </a:p>
          <a:p>
            <a:endParaRPr lang="en-NZ" dirty="0">
              <a:solidFill>
                <a:srgbClr val="200016"/>
              </a:solidFill>
            </a:endParaRPr>
          </a:p>
          <a:p>
            <a:r>
              <a:rPr lang="en-NZ" sz="3200" dirty="0">
                <a:solidFill>
                  <a:srgbClr val="200016"/>
                </a:solidFill>
              </a:rPr>
              <a:t>Some of the more common examples are:</a:t>
            </a:r>
          </a:p>
          <a:p>
            <a:pPr marL="457200" indent="-457200">
              <a:buFont typeface="Arial" panose="020B0604020202020204" pitchFamily="34" charset="0"/>
              <a:buChar char="•"/>
            </a:pPr>
            <a:r>
              <a:rPr lang="en-NZ" sz="3200" dirty="0">
                <a:solidFill>
                  <a:srgbClr val="200016"/>
                </a:solidFill>
              </a:rPr>
              <a:t>The information is too hard to find.</a:t>
            </a:r>
          </a:p>
          <a:p>
            <a:pPr marL="457200" indent="-457200">
              <a:buFont typeface="Arial" panose="020B0604020202020204" pitchFamily="34" charset="0"/>
              <a:buChar char="•"/>
            </a:pPr>
            <a:r>
              <a:rPr lang="en-NZ" sz="3200" dirty="0">
                <a:solidFill>
                  <a:srgbClr val="200016"/>
                </a:solidFill>
              </a:rPr>
              <a:t>The information doesn't exist.</a:t>
            </a:r>
          </a:p>
          <a:p>
            <a:pPr marL="457200" indent="-457200">
              <a:buFont typeface="Arial" panose="020B0604020202020204" pitchFamily="34" charset="0"/>
              <a:buChar char="•"/>
            </a:pPr>
            <a:r>
              <a:rPr lang="en-NZ" sz="3200" dirty="0">
                <a:solidFill>
                  <a:srgbClr val="200016"/>
                </a:solidFill>
              </a:rPr>
              <a:t>Giving the person the information would breach someone else's privacy.</a:t>
            </a:r>
          </a:p>
          <a:p>
            <a:endParaRPr lang="en-NZ" sz="3200" dirty="0">
              <a:solidFill>
                <a:srgbClr val="200016"/>
              </a:solidFill>
            </a:endParaRPr>
          </a:p>
          <a:p>
            <a:r>
              <a:rPr lang="en-NZ" sz="3200" dirty="0">
                <a:solidFill>
                  <a:srgbClr val="200016"/>
                </a:solidFill>
              </a:rPr>
              <a:t>In theses cases, you should try to find a way to give the patient some of their health information. </a:t>
            </a:r>
          </a:p>
          <a:p>
            <a:endParaRPr lang="en-NZ" sz="3200" dirty="0">
              <a:solidFill>
                <a:srgbClr val="200016"/>
              </a:solidFill>
            </a:endParaRPr>
          </a:p>
          <a:p>
            <a:r>
              <a:rPr lang="en-NZ" sz="3200" dirty="0">
                <a:solidFill>
                  <a:srgbClr val="200016"/>
                </a:solidFill>
              </a:rPr>
              <a:t>There are more exceptions to this rule. Our Ask Us database has a question called, '</a:t>
            </a:r>
            <a:r>
              <a:rPr lang="en-NZ" sz="3200" dirty="0">
                <a:solidFill>
                  <a:srgbClr val="200016"/>
                </a:solidFill>
                <a:hlinkClick r:id="rId2"/>
              </a:rPr>
              <a:t>When can I refuse access to personal information?</a:t>
            </a:r>
            <a:r>
              <a:rPr lang="en-NZ" sz="3200" dirty="0">
                <a:solidFill>
                  <a:srgbClr val="200016"/>
                </a:solidFill>
              </a:rPr>
              <a:t>', which has more detail. As does our longer health e-learning module Health 101, which can be completed online at </a:t>
            </a:r>
            <a:r>
              <a:rPr lang="en-NZ" sz="3200" dirty="0">
                <a:solidFill>
                  <a:srgbClr val="200016"/>
                </a:solidFill>
                <a:hlinkClick r:id="rId3"/>
              </a:rPr>
              <a:t>https://elearning.privacy.org.nz</a:t>
            </a:r>
            <a:endParaRPr lang="en-NZ" sz="3200" dirty="0">
              <a:solidFill>
                <a:srgbClr val="200016"/>
              </a:solidFill>
            </a:endParaRPr>
          </a:p>
        </p:txBody>
      </p:sp>
      <p:sp>
        <p:nvSpPr>
          <p:cNvPr id="8" name="Date Placeholder 7">
            <a:extLst>
              <a:ext uri="{FF2B5EF4-FFF2-40B4-BE49-F238E27FC236}">
                <a16:creationId xmlns:a16="http://schemas.microsoft.com/office/drawing/2014/main" id="{76C75A46-311F-4AA4-B6DD-CDB972C3AFAB}"/>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26BEDBBB-0267-15FA-B1A8-059ADE6D29B1}"/>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5F6A069A-3FBE-D013-9EEF-3B1360DE1D57}"/>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27</a:t>
            </a:fld>
            <a:endParaRPr lang="en-NZ" dirty="0"/>
          </a:p>
        </p:txBody>
      </p:sp>
      <p:sp>
        <p:nvSpPr>
          <p:cNvPr id="9" name="TextBox 8">
            <a:extLst>
              <a:ext uri="{FF2B5EF4-FFF2-40B4-BE49-F238E27FC236}">
                <a16:creationId xmlns:a16="http://schemas.microsoft.com/office/drawing/2014/main" id="{480AB76F-1F8E-6D05-1E92-B1CB0CCB7DB2}"/>
              </a:ext>
            </a:extLst>
          </p:cNvPr>
          <p:cNvSpPr txBox="1"/>
          <p:nvPr/>
        </p:nvSpPr>
        <p:spPr>
          <a:xfrm>
            <a:off x="1278251" y="756049"/>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Some is better than none</a:t>
            </a:r>
          </a:p>
        </p:txBody>
      </p:sp>
      <p:pic>
        <p:nvPicPr>
          <p:cNvPr id="11" name="Picture Placeholder 10">
            <a:extLst>
              <a:ext uri="{FF2B5EF4-FFF2-40B4-BE49-F238E27FC236}">
                <a16:creationId xmlns:a16="http://schemas.microsoft.com/office/drawing/2014/main" id="{DC2ABB49-418B-8EC4-BD83-4872428CD423}"/>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p:blipFill>
        <p:spPr>
          <a:xfrm>
            <a:off x="1278251" y="2897497"/>
            <a:ext cx="3943350" cy="3943350"/>
          </a:xfrm>
        </p:spPr>
      </p:pic>
    </p:spTree>
    <p:extLst>
      <p:ext uri="{BB962C8B-B14F-4D97-AF65-F5344CB8AC3E}">
        <p14:creationId xmlns:p14="http://schemas.microsoft.com/office/powerpoint/2010/main" val="2499185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17A6-0581-78D0-8598-6D8E152919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78A897D-0F2B-FFB1-E278-BAA71C23EEE4}"/>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 Placeholder 25">
            <a:extLst>
              <a:ext uri="{FF2B5EF4-FFF2-40B4-BE49-F238E27FC236}">
                <a16:creationId xmlns:a16="http://schemas.microsoft.com/office/drawing/2014/main" id="{B4F53F6C-7BA8-C12F-C6C4-A2F1344E8655}"/>
              </a:ext>
            </a:extLst>
          </p:cNvPr>
          <p:cNvSpPr>
            <a:spLocks noGrp="1"/>
          </p:cNvSpPr>
          <p:nvPr>
            <p:ph type="body" sz="quarter" idx="31"/>
          </p:nvPr>
        </p:nvSpPr>
        <p:spPr>
          <a:xfrm>
            <a:off x="5854502" y="2899767"/>
            <a:ext cx="17430723" cy="4103780"/>
          </a:xfrm>
        </p:spPr>
        <p:txBody>
          <a:bodyPr/>
          <a:lstStyle/>
          <a:p>
            <a:r>
              <a:rPr lang="en-NZ" sz="3200" dirty="0">
                <a:solidFill>
                  <a:srgbClr val="200016"/>
                </a:solidFill>
              </a:rPr>
              <a:t>D goes to group therapy, where the counsellor takes extensive notes. After a few weeks, D asks to see these notes, as they contain information about them.</a:t>
            </a:r>
          </a:p>
          <a:p>
            <a:endParaRPr lang="en-NZ" sz="3200" dirty="0">
              <a:solidFill>
                <a:srgbClr val="200016"/>
              </a:solidFill>
            </a:endParaRPr>
          </a:p>
          <a:p>
            <a:r>
              <a:rPr lang="en-NZ" sz="3200" dirty="0">
                <a:solidFill>
                  <a:srgbClr val="200016"/>
                </a:solidFill>
              </a:rPr>
              <a:t>These notes contain information about D, but they also contain information about the other people in the group therapy session. </a:t>
            </a:r>
          </a:p>
          <a:p>
            <a:endParaRPr lang="en-NZ" dirty="0">
              <a:solidFill>
                <a:srgbClr val="200016"/>
              </a:solidFill>
            </a:endParaRPr>
          </a:p>
          <a:p>
            <a:r>
              <a:rPr lang="en-NZ" sz="3200" dirty="0">
                <a:solidFill>
                  <a:srgbClr val="200016"/>
                </a:solidFill>
              </a:rPr>
              <a:t>What should the counsellor do?</a:t>
            </a:r>
          </a:p>
          <a:p>
            <a:pPr marL="514350" indent="-514350">
              <a:buFont typeface="+mj-lt"/>
              <a:buAutoNum type="alphaUcPeriod"/>
            </a:pPr>
            <a:r>
              <a:rPr lang="en-NZ" sz="3200" dirty="0">
                <a:solidFill>
                  <a:srgbClr val="200016"/>
                </a:solidFill>
              </a:rPr>
              <a:t>Give the notes to D as they are.</a:t>
            </a:r>
          </a:p>
          <a:p>
            <a:r>
              <a:rPr lang="en-NZ" sz="3200" dirty="0">
                <a:solidFill>
                  <a:srgbClr val="200016"/>
                </a:solidFill>
              </a:rPr>
              <a:t>B. Give the notes to D, but take out anyone else's personal information.</a:t>
            </a:r>
          </a:p>
          <a:p>
            <a:r>
              <a:rPr lang="en-NZ" sz="3200" dirty="0">
                <a:solidFill>
                  <a:srgbClr val="200016"/>
                </a:solidFill>
              </a:rPr>
              <a:t>C. Refuse to give anything to D.</a:t>
            </a:r>
          </a:p>
          <a:p>
            <a:endParaRPr lang="en-NZ" sz="3200" dirty="0">
              <a:solidFill>
                <a:srgbClr val="200016"/>
              </a:solidFill>
            </a:endParaRPr>
          </a:p>
          <a:p>
            <a:r>
              <a:rPr lang="en-NZ" sz="3200" dirty="0">
                <a:solidFill>
                  <a:srgbClr val="200016"/>
                </a:solidFill>
              </a:rPr>
              <a:t>B is the correct answer. Taking out other people's information lets the counsellor give D their information without intruding on someone else's privacy. The counsellor could do this by making a photocopy of the notes, then carefully removing or deleting other people's personal information.</a:t>
            </a:r>
          </a:p>
        </p:txBody>
      </p:sp>
      <p:sp>
        <p:nvSpPr>
          <p:cNvPr id="8" name="Date Placeholder 7">
            <a:extLst>
              <a:ext uri="{FF2B5EF4-FFF2-40B4-BE49-F238E27FC236}">
                <a16:creationId xmlns:a16="http://schemas.microsoft.com/office/drawing/2014/main" id="{865A306E-0686-F72A-B754-FE03F215F014}"/>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DA2F41D5-6B8B-06E3-A9CF-B5C939ACB1C3}"/>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4A3012B6-8233-95A4-0F53-AF4393E07B1B}"/>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28</a:t>
            </a:fld>
            <a:endParaRPr lang="en-NZ" dirty="0"/>
          </a:p>
        </p:txBody>
      </p:sp>
      <p:sp>
        <p:nvSpPr>
          <p:cNvPr id="9" name="TextBox 8">
            <a:extLst>
              <a:ext uri="{FF2B5EF4-FFF2-40B4-BE49-F238E27FC236}">
                <a16:creationId xmlns:a16="http://schemas.microsoft.com/office/drawing/2014/main" id="{707D30BA-C736-FD8A-7EED-F45B6F61569F}"/>
              </a:ext>
            </a:extLst>
          </p:cNvPr>
          <p:cNvSpPr txBox="1"/>
          <p:nvPr/>
        </p:nvSpPr>
        <p:spPr>
          <a:xfrm>
            <a:off x="1278251" y="756049"/>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B9472621-84E2-E384-13ED-9B83B0632021}"/>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312863" y="2898775"/>
            <a:ext cx="3943350" cy="3943350"/>
          </a:xfrm>
        </p:spPr>
      </p:pic>
    </p:spTree>
    <p:extLst>
      <p:ext uri="{BB962C8B-B14F-4D97-AF65-F5344CB8AC3E}">
        <p14:creationId xmlns:p14="http://schemas.microsoft.com/office/powerpoint/2010/main" val="215032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47947-D8EE-0EB9-F6E4-4341E05619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951B270-BC80-D7FD-F4E0-41D822543607}"/>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When people want to change their information</a:t>
            </a:r>
          </a:p>
        </p:txBody>
      </p:sp>
      <p:sp>
        <p:nvSpPr>
          <p:cNvPr id="3" name="TextBox 2">
            <a:extLst>
              <a:ext uri="{FF2B5EF4-FFF2-40B4-BE49-F238E27FC236}">
                <a16:creationId xmlns:a16="http://schemas.microsoft.com/office/drawing/2014/main" id="{09FD8F8D-FD56-E502-ABD2-B8B16ABBED2B}"/>
              </a:ext>
            </a:extLst>
          </p:cNvPr>
          <p:cNvSpPr txBox="1"/>
          <p:nvPr/>
        </p:nvSpPr>
        <p:spPr>
          <a:xfrm>
            <a:off x="1389062" y="4769768"/>
            <a:ext cx="19371096" cy="1569660"/>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This section explains your obligations when people ask to correct their information that they think is wrong.</a:t>
            </a: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22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6422-CF06-43C5-571B-8145D20CB41B}"/>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4B066-35FC-C22F-C1E6-3302096072F5}"/>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What to collect when you’re collecting</a:t>
            </a:r>
          </a:p>
        </p:txBody>
      </p:sp>
      <p:sp>
        <p:nvSpPr>
          <p:cNvPr id="3" name="TextBox 2">
            <a:extLst>
              <a:ext uri="{FF2B5EF4-FFF2-40B4-BE49-F238E27FC236}">
                <a16:creationId xmlns:a16="http://schemas.microsoft.com/office/drawing/2014/main" id="{621B51BC-2735-9B49-F8B1-4545CD5F6E4E}"/>
              </a:ext>
            </a:extLst>
          </p:cNvPr>
          <p:cNvSpPr txBox="1"/>
          <p:nvPr/>
        </p:nvSpPr>
        <p:spPr>
          <a:xfrm>
            <a:off x="1389062" y="4913784"/>
            <a:ext cx="17974754" cy="584775"/>
          </a:xfrm>
          <a:prstGeom prst="rect">
            <a:avLst/>
          </a:prstGeom>
          <a:noFill/>
        </p:spPr>
        <p:txBody>
          <a:bodyPr wrap="square">
            <a:spAutoFit/>
          </a:bodyPr>
          <a:lstStyle/>
          <a:p>
            <a:r>
              <a:rPr lang="en-NZ" sz="3200" b="0" i="0" dirty="0">
                <a:solidFill>
                  <a:schemeClr val="bg1"/>
                </a:solidFill>
                <a:effectLst/>
                <a:latin typeface="Arial" panose="020B0604020202020204" pitchFamily="34" charset="0"/>
                <a:cs typeface="Arial" panose="020B0604020202020204" pitchFamily="34" charset="0"/>
              </a:rPr>
              <a:t>This section gives you an understanding of what health information you can collect from people.</a:t>
            </a:r>
            <a:endParaRPr lang="en-NZ"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666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FF070-9CC1-0195-CECA-32AA1D97EBF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410E158-7B92-99F9-C675-780D7CEB3F88}"/>
              </a:ext>
            </a:extLst>
          </p:cNvPr>
          <p:cNvSpPr>
            <a:spLocks noGrp="1"/>
          </p:cNvSpPr>
          <p:nvPr>
            <p:ph type="body" sz="quarter" idx="31"/>
          </p:nvPr>
        </p:nvSpPr>
        <p:spPr>
          <a:xfrm>
            <a:off x="14856493" y="2671967"/>
            <a:ext cx="9073008" cy="7189379"/>
          </a:xfrm>
        </p:spPr>
        <p:txBody>
          <a:bodyPr/>
          <a:lstStyle/>
          <a:p>
            <a:pPr marL="0" indent="0">
              <a:buNone/>
            </a:pPr>
            <a:r>
              <a:rPr lang="en-NZ" sz="3200" dirty="0">
                <a:solidFill>
                  <a:srgbClr val="200016"/>
                </a:solidFill>
              </a:rPr>
              <a:t>R becomes very unwell after they eat some bad meat. The hospital diagnoses them with botulism. Six weeks later, a sample of the meat comes back from the pathology lab, where it has tested negative for botulism.</a:t>
            </a:r>
          </a:p>
          <a:p>
            <a:pPr marL="0" indent="0">
              <a:buNone/>
            </a:pPr>
            <a:endParaRPr lang="en-NZ" sz="3200" dirty="0">
              <a:solidFill>
                <a:srgbClr val="200016"/>
              </a:solidFill>
            </a:endParaRPr>
          </a:p>
          <a:p>
            <a:pPr marL="0" indent="0">
              <a:buNone/>
            </a:pPr>
            <a:r>
              <a:rPr lang="en-NZ" sz="3200" dirty="0">
                <a:solidFill>
                  <a:srgbClr val="200016"/>
                </a:solidFill>
              </a:rPr>
              <a:t>R asks the hospital to change their records, and remove the diagnosis of botulism. Does the hospital have to change the records?</a:t>
            </a:r>
          </a:p>
          <a:p>
            <a:pPr marL="0" indent="0">
              <a:buNone/>
            </a:pPr>
            <a:endParaRPr lang="en-NZ" sz="3200" dirty="0">
              <a:solidFill>
                <a:srgbClr val="200016"/>
              </a:solidFill>
            </a:endParaRPr>
          </a:p>
          <a:p>
            <a:pPr marL="0" indent="0">
              <a:buNone/>
            </a:pPr>
            <a:r>
              <a:rPr lang="en-NZ" sz="3200" dirty="0">
                <a:solidFill>
                  <a:srgbClr val="200016"/>
                </a:solidFill>
              </a:rPr>
              <a:t>No, they don't. The medical records show what the diagnosis was at that time, based on the information they had at that time. If R wants, they can attach a note to the initial diagnosis clarifying that they ultimately did not have botulism.</a:t>
            </a:r>
            <a:endParaRPr lang="en-US" sz="3200" dirty="0">
              <a:solidFill>
                <a:srgbClr val="200016"/>
              </a:solidFill>
            </a:endParaRPr>
          </a:p>
        </p:txBody>
      </p:sp>
      <p:sp>
        <p:nvSpPr>
          <p:cNvPr id="5" name="Text Placeholder 4">
            <a:extLst>
              <a:ext uri="{FF2B5EF4-FFF2-40B4-BE49-F238E27FC236}">
                <a16:creationId xmlns:a16="http://schemas.microsoft.com/office/drawing/2014/main" id="{A39D3051-DEE6-04EB-D646-003C1FD38993}"/>
              </a:ext>
            </a:extLst>
          </p:cNvPr>
          <p:cNvSpPr>
            <a:spLocks noGrp="1"/>
          </p:cNvSpPr>
          <p:nvPr>
            <p:ph type="body" sz="quarter" idx="32"/>
          </p:nvPr>
        </p:nvSpPr>
        <p:spPr>
          <a:xfrm>
            <a:off x="14856493" y="-342800"/>
            <a:ext cx="8783985" cy="2425327"/>
          </a:xfrm>
        </p:spPr>
        <p:txBody>
          <a:bodyPr/>
          <a:lstStyle/>
          <a:p>
            <a:r>
              <a:rPr lang="en-US" sz="8000" dirty="0">
                <a:solidFill>
                  <a:schemeClr val="tx2"/>
                </a:solidFill>
              </a:rPr>
              <a:t>Learning check</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3F562712-F5B0-E2B5-46A0-35E9C61C9FA5}"/>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0D2EF41A-3469-42F3-11CD-472CC0A24E31}"/>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BB4C284D-02E1-FADA-4298-800265480122}"/>
              </a:ext>
            </a:extLst>
          </p:cNvPr>
          <p:cNvSpPr>
            <a:spLocks noGrp="1"/>
          </p:cNvSpPr>
          <p:nvPr>
            <p:ph type="sldNum" sz="quarter" idx="35"/>
          </p:nvPr>
        </p:nvSpPr>
        <p:spPr/>
        <p:txBody>
          <a:bodyPr/>
          <a:lstStyle/>
          <a:p>
            <a:r>
              <a:rPr lang="en-US"/>
              <a:t>PG </a:t>
            </a:r>
            <a:fld id="{51F13DD2-D921-1447-B71A-24615C0CEC21}" type="slidenum">
              <a:rPr lang="en-US" smtClean="0"/>
              <a:pPr/>
              <a:t>30</a:t>
            </a:fld>
            <a:endParaRPr lang="en-US" dirty="0"/>
          </a:p>
        </p:txBody>
      </p:sp>
      <p:pic>
        <p:nvPicPr>
          <p:cNvPr id="11" name="Picture Placeholder 10">
            <a:extLst>
              <a:ext uri="{FF2B5EF4-FFF2-40B4-BE49-F238E27FC236}">
                <a16:creationId xmlns:a16="http://schemas.microsoft.com/office/drawing/2014/main" id="{D711831E-A694-04A1-E6B0-7B9D34747C8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09858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90CC3-270E-0CD8-1134-DF11AF5DF65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A1580B-864C-BFA8-63B0-FFEE4B7BBE12}"/>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 Placeholder 25">
            <a:extLst>
              <a:ext uri="{FF2B5EF4-FFF2-40B4-BE49-F238E27FC236}">
                <a16:creationId xmlns:a16="http://schemas.microsoft.com/office/drawing/2014/main" id="{CFE066E5-9F0B-C098-47D8-2FA3B5E4B882}"/>
              </a:ext>
            </a:extLst>
          </p:cNvPr>
          <p:cNvSpPr>
            <a:spLocks noGrp="1"/>
          </p:cNvSpPr>
          <p:nvPr>
            <p:ph type="body" sz="quarter" idx="31"/>
          </p:nvPr>
        </p:nvSpPr>
        <p:spPr>
          <a:xfrm>
            <a:off x="5854502" y="2899766"/>
            <a:ext cx="17430723" cy="8422729"/>
          </a:xfrm>
        </p:spPr>
        <p:txBody>
          <a:bodyPr/>
          <a:lstStyle/>
          <a:p>
            <a:pPr marL="0" indent="0">
              <a:buNone/>
            </a:pPr>
            <a:r>
              <a:rPr lang="en-NZ" sz="3200" dirty="0"/>
              <a:t>G previously had a long-term medical condition that they feel they’ve recovered from.</a:t>
            </a:r>
          </a:p>
          <a:p>
            <a:pPr marL="0" indent="0">
              <a:buNone/>
            </a:pPr>
            <a:endParaRPr lang="en-NZ" dirty="0"/>
          </a:p>
          <a:p>
            <a:pPr marL="0" indent="0">
              <a:buNone/>
            </a:pPr>
            <a:r>
              <a:rPr lang="en-NZ" dirty="0"/>
              <a:t>They</a:t>
            </a:r>
            <a:r>
              <a:rPr lang="en-NZ" sz="3200" dirty="0"/>
              <a:t> notice that the condition is still listed as a current condition in their GP’s patient portal. They ask the GP to remove the health condition completely from their file because they believe it’s not right. The GP considers that the past medical condition is still clinically relevant to the person’s future healthcare. </a:t>
            </a:r>
          </a:p>
          <a:p>
            <a:pPr marL="0" indent="0">
              <a:buNone/>
            </a:pPr>
            <a:endParaRPr lang="en-NZ" dirty="0"/>
          </a:p>
          <a:p>
            <a:pPr marL="0" indent="0">
              <a:buNone/>
            </a:pPr>
            <a:r>
              <a:rPr lang="en-NZ" sz="3200" dirty="0"/>
              <a:t>What should the GP’s office do?</a:t>
            </a:r>
          </a:p>
          <a:p>
            <a:pPr marL="0" indent="0">
              <a:buNone/>
            </a:pPr>
            <a:endParaRPr lang="en-NZ" sz="3200" dirty="0"/>
          </a:p>
          <a:p>
            <a:pPr marL="514350" indent="-514350">
              <a:buFont typeface="+mj-lt"/>
              <a:buAutoNum type="alphaUcPeriod"/>
            </a:pPr>
            <a:r>
              <a:rPr lang="en-NZ" sz="3200" dirty="0"/>
              <a:t>Tell the person that the GP won’t remove the medical condition because they believe it’s still relevant to their healthcare.</a:t>
            </a:r>
          </a:p>
          <a:p>
            <a:pPr marL="514350" indent="-514350">
              <a:buFont typeface="+mj-lt"/>
              <a:buAutoNum type="alphaUcPeriod"/>
            </a:pPr>
            <a:r>
              <a:rPr lang="en-NZ" sz="3200" dirty="0"/>
              <a:t>Move the medical condition to the “past conditions” part of the patient portal and add a note that the patient believes the information is no longer correct. </a:t>
            </a:r>
          </a:p>
          <a:p>
            <a:pPr marL="0" indent="0">
              <a:buNone/>
            </a:pPr>
            <a:endParaRPr lang="en-NZ" sz="3200" dirty="0"/>
          </a:p>
          <a:p>
            <a:pPr marL="0" indent="0">
              <a:buNone/>
            </a:pPr>
            <a:r>
              <a:rPr lang="en-NZ" sz="3200" dirty="0"/>
              <a:t>B is th</a:t>
            </a:r>
            <a:r>
              <a:rPr lang="en-NZ" dirty="0"/>
              <a:t>e </a:t>
            </a:r>
            <a:r>
              <a:rPr lang="en-NZ" sz="3200" dirty="0"/>
              <a:t>correct answer. Even though the GP considers that the medical condition is still clinically relevant, the person has a right to a note explaining their health information.</a:t>
            </a:r>
          </a:p>
        </p:txBody>
      </p:sp>
      <p:sp>
        <p:nvSpPr>
          <p:cNvPr id="8" name="Date Placeholder 7">
            <a:extLst>
              <a:ext uri="{FF2B5EF4-FFF2-40B4-BE49-F238E27FC236}">
                <a16:creationId xmlns:a16="http://schemas.microsoft.com/office/drawing/2014/main" id="{E56F1609-19EB-AAA9-9814-F17A8F7D5002}"/>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31572B28-A2BA-D55F-F7C1-507F39E3BCCB}"/>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275BC780-5DC4-A66D-B0FC-44B5B6833281}"/>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31</a:t>
            </a:fld>
            <a:endParaRPr lang="en-NZ" dirty="0"/>
          </a:p>
        </p:txBody>
      </p:sp>
      <p:sp>
        <p:nvSpPr>
          <p:cNvPr id="9" name="TextBox 8">
            <a:extLst>
              <a:ext uri="{FF2B5EF4-FFF2-40B4-BE49-F238E27FC236}">
                <a16:creationId xmlns:a16="http://schemas.microsoft.com/office/drawing/2014/main" id="{63F79B72-27FA-D818-AC00-89709FEB236D}"/>
              </a:ext>
            </a:extLst>
          </p:cNvPr>
          <p:cNvSpPr txBox="1"/>
          <p:nvPr/>
        </p:nvSpPr>
        <p:spPr>
          <a:xfrm>
            <a:off x="1278251" y="756049"/>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Condition change</a:t>
            </a:r>
          </a:p>
        </p:txBody>
      </p:sp>
      <p:pic>
        <p:nvPicPr>
          <p:cNvPr id="10" name="Picture Placeholder 9">
            <a:extLst>
              <a:ext uri="{FF2B5EF4-FFF2-40B4-BE49-F238E27FC236}">
                <a16:creationId xmlns:a16="http://schemas.microsoft.com/office/drawing/2014/main" id="{C98F9334-8DA7-E541-A9CD-DD7F495883B2}"/>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312863" y="2898775"/>
            <a:ext cx="3943350" cy="3943350"/>
          </a:xfrm>
        </p:spPr>
      </p:pic>
    </p:spTree>
    <p:extLst>
      <p:ext uri="{BB962C8B-B14F-4D97-AF65-F5344CB8AC3E}">
        <p14:creationId xmlns:p14="http://schemas.microsoft.com/office/powerpoint/2010/main" val="4187291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80E2-A283-A3BF-0E04-75474821CD2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BDCA27EC-0B3D-5E5C-16FC-8A0A53901D32}"/>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When you think there’s a threat</a:t>
            </a:r>
          </a:p>
        </p:txBody>
      </p:sp>
      <p:sp>
        <p:nvSpPr>
          <p:cNvPr id="3" name="TextBox 2">
            <a:extLst>
              <a:ext uri="{FF2B5EF4-FFF2-40B4-BE49-F238E27FC236}">
                <a16:creationId xmlns:a16="http://schemas.microsoft.com/office/drawing/2014/main" id="{C78D1777-C7CA-8CDD-F378-EEF0F3CB9097}"/>
              </a:ext>
            </a:extLst>
          </p:cNvPr>
          <p:cNvSpPr txBox="1"/>
          <p:nvPr/>
        </p:nvSpPr>
        <p:spPr>
          <a:xfrm>
            <a:off x="1389062" y="4769768"/>
            <a:ext cx="21963384" cy="2062103"/>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In this section you'll learn about what you can do when you think someone is a threat to themselves or to somebody else.</a:t>
            </a: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75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CA5AE-A46C-FAFE-1176-0A0CA91DA75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B4027BC-526C-201E-1674-2AD4AF84DF02}"/>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A539FB7E-110A-65ED-4BA8-889812DD1424}"/>
              </a:ext>
            </a:extLst>
          </p:cNvPr>
          <p:cNvSpPr>
            <a:spLocks noGrp="1"/>
          </p:cNvSpPr>
          <p:nvPr>
            <p:ph type="body" sz="quarter" idx="4294967295"/>
          </p:nvPr>
        </p:nvSpPr>
        <p:spPr>
          <a:xfrm>
            <a:off x="5831643" y="6222607"/>
            <a:ext cx="17282160" cy="4248471"/>
          </a:xfrm>
        </p:spPr>
        <p:txBody>
          <a:bodyPr>
            <a:normAutofit/>
          </a:bodyPr>
          <a:lstStyle/>
          <a:p>
            <a:pPr marL="0" indent="0">
              <a:buNone/>
            </a:pPr>
            <a:r>
              <a:rPr lang="en-NZ" sz="3200" b="1" dirty="0">
                <a:solidFill>
                  <a:srgbClr val="200016"/>
                </a:solidFill>
              </a:rPr>
              <a:t>WHAT IS A SERIOUS THREAT?</a:t>
            </a:r>
            <a:r>
              <a:rPr lang="en-NZ" sz="3200" dirty="0">
                <a:solidFill>
                  <a:srgbClr val="200016"/>
                </a:solidFill>
              </a:rPr>
              <a:t> </a:t>
            </a:r>
          </a:p>
          <a:p>
            <a:pPr marL="0" indent="0">
              <a:buNone/>
            </a:pPr>
            <a:r>
              <a:rPr lang="en-NZ" sz="3200" dirty="0">
                <a:solidFill>
                  <a:srgbClr val="200016"/>
                </a:solidFill>
              </a:rPr>
              <a:t>To assess whether there is a good reason to disclose someone's information, you should think about:</a:t>
            </a:r>
          </a:p>
          <a:p>
            <a:pPr marL="0" indent="0">
              <a:buNone/>
            </a:pPr>
            <a:endParaRPr lang="en-NZ" sz="3200" dirty="0">
              <a:solidFill>
                <a:srgbClr val="200016"/>
              </a:solidFill>
            </a:endParaRPr>
          </a:p>
          <a:p>
            <a:pPr marL="514350" indent="-514350">
              <a:buFont typeface="+mj-lt"/>
              <a:buAutoNum type="arabicPeriod"/>
            </a:pPr>
            <a:r>
              <a:rPr lang="en-NZ" sz="3200" dirty="0">
                <a:solidFill>
                  <a:srgbClr val="200016"/>
                </a:solidFill>
              </a:rPr>
              <a:t>How likely the threat is.</a:t>
            </a:r>
          </a:p>
          <a:p>
            <a:pPr marL="514350" indent="-514350">
              <a:buFont typeface="+mj-lt"/>
              <a:buAutoNum type="arabicPeriod"/>
            </a:pPr>
            <a:r>
              <a:rPr lang="en-NZ" sz="3200" dirty="0">
                <a:solidFill>
                  <a:srgbClr val="200016"/>
                </a:solidFill>
              </a:rPr>
              <a:t>How severe the consequences would be if the threat was carried out.</a:t>
            </a:r>
          </a:p>
          <a:p>
            <a:pPr marL="514350" indent="-514350">
              <a:buFont typeface="+mj-lt"/>
              <a:buAutoNum type="arabicPeriod"/>
            </a:pPr>
            <a:r>
              <a:rPr lang="en-NZ" sz="3200" dirty="0">
                <a:solidFill>
                  <a:srgbClr val="200016"/>
                </a:solidFill>
              </a:rPr>
              <a:t>When the threat may happen.</a:t>
            </a:r>
            <a:endParaRPr lang="en-US" sz="3200" dirty="0">
              <a:solidFill>
                <a:srgbClr val="200016"/>
              </a:solidFill>
            </a:endParaRPr>
          </a:p>
        </p:txBody>
      </p:sp>
      <p:sp>
        <p:nvSpPr>
          <p:cNvPr id="26" name="Text Placeholder 25">
            <a:extLst>
              <a:ext uri="{FF2B5EF4-FFF2-40B4-BE49-F238E27FC236}">
                <a16:creationId xmlns:a16="http://schemas.microsoft.com/office/drawing/2014/main" id="{CA9EBB91-A015-719A-3606-8741467F83A2}"/>
              </a:ext>
            </a:extLst>
          </p:cNvPr>
          <p:cNvSpPr>
            <a:spLocks noGrp="1"/>
          </p:cNvSpPr>
          <p:nvPr>
            <p:ph type="body" sz="quarter" idx="31"/>
          </p:nvPr>
        </p:nvSpPr>
        <p:spPr>
          <a:xfrm>
            <a:off x="1406848" y="3064969"/>
            <a:ext cx="22006385" cy="3072951"/>
          </a:xfrm>
        </p:spPr>
        <p:txBody>
          <a:bodyPr/>
          <a:lstStyle/>
          <a:p>
            <a:r>
              <a:rPr lang="en-NZ" dirty="0"/>
              <a:t>You can share information about people when you think there is a serious threat. A serious threat is when someone's life or health is in danger.</a:t>
            </a:r>
          </a:p>
          <a:p>
            <a:endParaRPr lang="en-NZ" dirty="0"/>
          </a:p>
          <a:p>
            <a:r>
              <a:rPr lang="en-NZ" dirty="0"/>
              <a:t>In these situations, you need good reasons to think that there is a threat, but you are allowed to be wrong.</a:t>
            </a:r>
          </a:p>
        </p:txBody>
      </p:sp>
      <p:sp>
        <p:nvSpPr>
          <p:cNvPr id="8" name="Date Placeholder 7">
            <a:extLst>
              <a:ext uri="{FF2B5EF4-FFF2-40B4-BE49-F238E27FC236}">
                <a16:creationId xmlns:a16="http://schemas.microsoft.com/office/drawing/2014/main" id="{91BEC239-7580-BFC2-AA5B-8EE3298AF2DC}"/>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6E1DA7DA-1445-2C95-FC69-565C15627EE5}"/>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316B9624-7EFA-75B5-EBCF-01C549B0FF61}"/>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33</a:t>
            </a:fld>
            <a:endParaRPr lang="en-NZ" dirty="0"/>
          </a:p>
        </p:txBody>
      </p:sp>
      <p:sp>
        <p:nvSpPr>
          <p:cNvPr id="9" name="TextBox 8">
            <a:extLst>
              <a:ext uri="{FF2B5EF4-FFF2-40B4-BE49-F238E27FC236}">
                <a16:creationId xmlns:a16="http://schemas.microsoft.com/office/drawing/2014/main" id="{0F72D20C-2B57-7717-6A35-514E914AE3E1}"/>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Serious threat</a:t>
            </a:r>
          </a:p>
        </p:txBody>
      </p:sp>
      <p:pic>
        <p:nvPicPr>
          <p:cNvPr id="11" name="Picture Placeholder 10">
            <a:extLst>
              <a:ext uri="{FF2B5EF4-FFF2-40B4-BE49-F238E27FC236}">
                <a16:creationId xmlns:a16="http://schemas.microsoft.com/office/drawing/2014/main" id="{D3999ECF-FC24-828B-57E7-C070A6A866A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6222607"/>
            <a:ext cx="3943350" cy="3943350"/>
          </a:xfrm>
        </p:spPr>
      </p:pic>
    </p:spTree>
    <p:extLst>
      <p:ext uri="{BB962C8B-B14F-4D97-AF65-F5344CB8AC3E}">
        <p14:creationId xmlns:p14="http://schemas.microsoft.com/office/powerpoint/2010/main" val="1867685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CF9D-CD90-5817-F284-5A447963FE8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D587CED-4824-7672-5F5C-FB3383BFCFF0}"/>
              </a:ext>
            </a:extLst>
          </p:cNvPr>
          <p:cNvSpPr>
            <a:spLocks noGrp="1"/>
          </p:cNvSpPr>
          <p:nvPr>
            <p:ph type="body" sz="quarter" idx="31"/>
          </p:nvPr>
        </p:nvSpPr>
        <p:spPr>
          <a:xfrm>
            <a:off x="14856493" y="2671967"/>
            <a:ext cx="9073008" cy="7189379"/>
          </a:xfrm>
        </p:spPr>
        <p:txBody>
          <a:bodyPr/>
          <a:lstStyle/>
          <a:p>
            <a:pPr marL="0" indent="0">
              <a:buNone/>
            </a:pPr>
            <a:r>
              <a:rPr lang="en-NZ" sz="3200" dirty="0">
                <a:solidFill>
                  <a:srgbClr val="200016"/>
                </a:solidFill>
              </a:rPr>
              <a:t>R is a care worker for the elderly who has several clients in the community. They go into people’s homes a couple of times a week to help with day-to-day tasks, such as the shopping, cleaning, and preparing meals.</a:t>
            </a:r>
          </a:p>
          <a:p>
            <a:pPr marL="0" indent="0">
              <a:buNone/>
            </a:pPr>
            <a:endParaRPr lang="en-NZ" sz="3200" dirty="0">
              <a:solidFill>
                <a:srgbClr val="200016"/>
              </a:solidFill>
            </a:endParaRPr>
          </a:p>
          <a:p>
            <a:pPr marL="0" indent="0">
              <a:buNone/>
            </a:pPr>
            <a:r>
              <a:rPr lang="en-NZ" sz="3200" dirty="0">
                <a:solidFill>
                  <a:srgbClr val="200016"/>
                </a:solidFill>
              </a:rPr>
              <a:t>One of R's clients is an older person named L.</a:t>
            </a:r>
          </a:p>
          <a:p>
            <a:pPr marL="0" indent="0">
              <a:buNone/>
            </a:pPr>
            <a:endParaRPr lang="en-NZ" dirty="0">
              <a:solidFill>
                <a:srgbClr val="200016"/>
              </a:solidFill>
            </a:endParaRPr>
          </a:p>
          <a:p>
            <a:pPr marL="0" indent="0">
              <a:buNone/>
            </a:pPr>
            <a:r>
              <a:rPr lang="en-NZ" sz="3200" dirty="0">
                <a:solidFill>
                  <a:srgbClr val="200016"/>
                </a:solidFill>
              </a:rPr>
              <a:t>One day, L tells R that he's feeling very lonely, and is thinking about killing himself. L also outlines how they would do it. He swears R to secrecy.</a:t>
            </a:r>
          </a:p>
          <a:p>
            <a:pPr marL="0" indent="0">
              <a:buNone/>
            </a:pPr>
            <a:endParaRPr lang="en-NZ" sz="3200" dirty="0">
              <a:solidFill>
                <a:srgbClr val="200016"/>
              </a:solidFill>
            </a:endParaRPr>
          </a:p>
          <a:p>
            <a:pPr marL="0" indent="0">
              <a:buNone/>
            </a:pPr>
            <a:r>
              <a:rPr lang="en-NZ" sz="3200" dirty="0">
                <a:solidFill>
                  <a:srgbClr val="200016"/>
                </a:solidFill>
              </a:rPr>
              <a:t>What are R's options for what can be done next? </a:t>
            </a:r>
            <a:endParaRPr lang="en-US" sz="3200" dirty="0">
              <a:solidFill>
                <a:srgbClr val="200016"/>
              </a:solidFill>
            </a:endParaRPr>
          </a:p>
        </p:txBody>
      </p:sp>
      <p:sp>
        <p:nvSpPr>
          <p:cNvPr id="5" name="Text Placeholder 4">
            <a:extLst>
              <a:ext uri="{FF2B5EF4-FFF2-40B4-BE49-F238E27FC236}">
                <a16:creationId xmlns:a16="http://schemas.microsoft.com/office/drawing/2014/main" id="{ADE7211A-3A5D-0D69-E057-B746BA3E2BAB}"/>
              </a:ext>
            </a:extLst>
          </p:cNvPr>
          <p:cNvSpPr>
            <a:spLocks noGrp="1"/>
          </p:cNvSpPr>
          <p:nvPr>
            <p:ph type="body" sz="quarter" idx="32"/>
          </p:nvPr>
        </p:nvSpPr>
        <p:spPr>
          <a:xfrm>
            <a:off x="14856493" y="-342800"/>
            <a:ext cx="8783985" cy="2425327"/>
          </a:xfrm>
        </p:spPr>
        <p:txBody>
          <a:bodyPr/>
          <a:lstStyle/>
          <a:p>
            <a:r>
              <a:rPr lang="en-US" sz="8000" dirty="0">
                <a:solidFill>
                  <a:schemeClr val="tx2"/>
                </a:solidFill>
              </a:rPr>
              <a:t>Meet R</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05B12D2C-BBBD-C199-5F9E-3DEAF355C571}"/>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E8A267F4-8820-B562-78EC-410F8C67F2B0}"/>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F06A6C8E-E8A7-152A-3697-CB1969C704B7}"/>
              </a:ext>
            </a:extLst>
          </p:cNvPr>
          <p:cNvSpPr>
            <a:spLocks noGrp="1"/>
          </p:cNvSpPr>
          <p:nvPr>
            <p:ph type="sldNum" sz="quarter" idx="35"/>
          </p:nvPr>
        </p:nvSpPr>
        <p:spPr/>
        <p:txBody>
          <a:bodyPr/>
          <a:lstStyle/>
          <a:p>
            <a:r>
              <a:rPr lang="en-US"/>
              <a:t>PG </a:t>
            </a:r>
            <a:fld id="{51F13DD2-D921-1447-B71A-24615C0CEC21}" type="slidenum">
              <a:rPr lang="en-US" smtClean="0"/>
              <a:pPr/>
              <a:t>34</a:t>
            </a:fld>
            <a:endParaRPr lang="en-US" dirty="0"/>
          </a:p>
        </p:txBody>
      </p:sp>
      <p:pic>
        <p:nvPicPr>
          <p:cNvPr id="15" name="Picture Placeholder 14">
            <a:extLst>
              <a:ext uri="{FF2B5EF4-FFF2-40B4-BE49-F238E27FC236}">
                <a16:creationId xmlns:a16="http://schemas.microsoft.com/office/drawing/2014/main" id="{3F8D8E75-7116-3949-6727-C210AE73C3F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679358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77A89-4B97-35C9-6408-2FBE3E56A67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E948D9A-53C6-35AF-A200-832C565A48DB}"/>
              </a:ext>
            </a:extLst>
          </p:cNvPr>
          <p:cNvSpPr>
            <a:spLocks noGrp="1"/>
          </p:cNvSpPr>
          <p:nvPr>
            <p:ph type="body" sz="quarter" idx="31"/>
          </p:nvPr>
        </p:nvSpPr>
        <p:spPr>
          <a:xfrm>
            <a:off x="14856493" y="2671967"/>
            <a:ext cx="9073008" cy="7189379"/>
          </a:xfrm>
        </p:spPr>
        <p:txBody>
          <a:bodyPr/>
          <a:lstStyle/>
          <a:p>
            <a:pPr marL="0" indent="0">
              <a:buNone/>
            </a:pPr>
            <a:r>
              <a:rPr lang="en-NZ" sz="3200" dirty="0">
                <a:solidFill>
                  <a:srgbClr val="200016"/>
                </a:solidFill>
              </a:rPr>
              <a:t>This is clearly a serious threat: </a:t>
            </a:r>
          </a:p>
          <a:p>
            <a:pPr marL="0" indent="0">
              <a:buNone/>
            </a:pPr>
            <a:endParaRPr lang="en-NZ" sz="3200" dirty="0">
              <a:solidFill>
                <a:srgbClr val="200016"/>
              </a:solidFill>
            </a:endParaRPr>
          </a:p>
          <a:p>
            <a:pPr marL="0" indent="0">
              <a:buNone/>
            </a:pPr>
            <a:r>
              <a:rPr lang="en-NZ" sz="3200" b="1" dirty="0">
                <a:solidFill>
                  <a:srgbClr val="200016"/>
                </a:solidFill>
              </a:rPr>
              <a:t>LIKELIHOOD: </a:t>
            </a:r>
            <a:r>
              <a:rPr lang="en-NZ" sz="3200" dirty="0">
                <a:solidFill>
                  <a:srgbClr val="200016"/>
                </a:solidFill>
              </a:rPr>
              <a:t>R does not know exactly how likely the threat is, but it is more likely than if L had told him nothing.</a:t>
            </a:r>
            <a:br>
              <a:rPr lang="en-NZ" sz="3200" dirty="0">
                <a:solidFill>
                  <a:srgbClr val="200016"/>
                </a:solidFill>
              </a:rPr>
            </a:br>
            <a:endParaRPr lang="en-NZ" sz="3200" dirty="0">
              <a:solidFill>
                <a:srgbClr val="200016"/>
              </a:solidFill>
            </a:endParaRPr>
          </a:p>
          <a:p>
            <a:pPr marL="0" indent="0">
              <a:buNone/>
            </a:pPr>
            <a:r>
              <a:rPr lang="en-NZ" b="1" dirty="0">
                <a:solidFill>
                  <a:srgbClr val="200016"/>
                </a:solidFill>
              </a:rPr>
              <a:t>CONSEQUENCES:</a:t>
            </a:r>
            <a:r>
              <a:rPr lang="en-NZ" dirty="0">
                <a:solidFill>
                  <a:srgbClr val="200016"/>
                </a:solidFill>
              </a:rPr>
              <a:t> </a:t>
            </a:r>
            <a:r>
              <a:rPr lang="en-NZ" sz="3200" dirty="0">
                <a:solidFill>
                  <a:srgbClr val="200016"/>
                </a:solidFill>
              </a:rPr>
              <a:t>The consequences are very severe - L's life is potentially at stake.</a:t>
            </a:r>
            <a:br>
              <a:rPr lang="en-NZ" sz="3200" dirty="0">
                <a:solidFill>
                  <a:srgbClr val="200016"/>
                </a:solidFill>
              </a:rPr>
            </a:br>
            <a:br>
              <a:rPr lang="en-NZ" sz="3200" dirty="0">
                <a:solidFill>
                  <a:srgbClr val="200016"/>
                </a:solidFill>
              </a:rPr>
            </a:br>
            <a:r>
              <a:rPr lang="en-NZ" sz="3200" b="1" dirty="0">
                <a:solidFill>
                  <a:srgbClr val="200016"/>
                </a:solidFill>
              </a:rPr>
              <a:t>WHEN MIGHT THIS HAPPEN: </a:t>
            </a:r>
            <a:r>
              <a:rPr lang="en-NZ" sz="3200" dirty="0">
                <a:solidFill>
                  <a:srgbClr val="200016"/>
                </a:solidFill>
              </a:rPr>
              <a:t>R does not know when this might happen.</a:t>
            </a:r>
          </a:p>
          <a:p>
            <a:pPr marL="0" indent="0">
              <a:buNone/>
            </a:pPr>
            <a:endParaRPr lang="en-NZ" sz="3200" dirty="0">
              <a:solidFill>
                <a:srgbClr val="200016"/>
              </a:solidFill>
            </a:endParaRPr>
          </a:p>
          <a:p>
            <a:pPr marL="0" indent="0">
              <a:buNone/>
            </a:pPr>
            <a:r>
              <a:rPr lang="en-NZ" sz="3200" dirty="0">
                <a:solidFill>
                  <a:srgbClr val="200016"/>
                </a:solidFill>
              </a:rPr>
              <a:t>Since the consequences are potentially so severe, R decides to tell someone, even though they don't know exactly how likely it is, or when it might happen. This is allowed under the Code.</a:t>
            </a:r>
            <a:endParaRPr lang="en-US" sz="3200" dirty="0">
              <a:solidFill>
                <a:srgbClr val="200016"/>
              </a:solidFill>
            </a:endParaRPr>
          </a:p>
        </p:txBody>
      </p:sp>
      <p:sp>
        <p:nvSpPr>
          <p:cNvPr id="5" name="Text Placeholder 4">
            <a:extLst>
              <a:ext uri="{FF2B5EF4-FFF2-40B4-BE49-F238E27FC236}">
                <a16:creationId xmlns:a16="http://schemas.microsoft.com/office/drawing/2014/main" id="{00AD0AAB-BFB9-D6B0-7CC4-F0C1218E0463}"/>
              </a:ext>
            </a:extLst>
          </p:cNvPr>
          <p:cNvSpPr>
            <a:spLocks noGrp="1"/>
          </p:cNvSpPr>
          <p:nvPr>
            <p:ph type="body" sz="quarter" idx="32"/>
          </p:nvPr>
        </p:nvSpPr>
        <p:spPr>
          <a:xfrm>
            <a:off x="14856493" y="-342800"/>
            <a:ext cx="8783985" cy="2425327"/>
          </a:xfrm>
        </p:spPr>
        <p:txBody>
          <a:bodyPr/>
          <a:lstStyle/>
          <a:p>
            <a:r>
              <a:rPr lang="en-US" sz="8000" dirty="0">
                <a:solidFill>
                  <a:schemeClr val="tx2"/>
                </a:solidFill>
                <a:latin typeface="Arial" panose="020B0604020202020204" pitchFamily="34" charset="0"/>
                <a:cs typeface="Arial" panose="020B0604020202020204" pitchFamily="34" charset="0"/>
              </a:rPr>
              <a:t>R’s options</a:t>
            </a:r>
          </a:p>
        </p:txBody>
      </p:sp>
      <p:sp>
        <p:nvSpPr>
          <p:cNvPr id="6" name="Date Placeholder 5">
            <a:extLst>
              <a:ext uri="{FF2B5EF4-FFF2-40B4-BE49-F238E27FC236}">
                <a16:creationId xmlns:a16="http://schemas.microsoft.com/office/drawing/2014/main" id="{E488797F-F087-3AD0-9A64-EF11242FE79F}"/>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5CEBCE01-68F1-5502-B2DE-CC4739113168}"/>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5472F001-1241-F240-3114-1724AD1B53BA}"/>
              </a:ext>
            </a:extLst>
          </p:cNvPr>
          <p:cNvSpPr>
            <a:spLocks noGrp="1"/>
          </p:cNvSpPr>
          <p:nvPr>
            <p:ph type="sldNum" sz="quarter" idx="35"/>
          </p:nvPr>
        </p:nvSpPr>
        <p:spPr/>
        <p:txBody>
          <a:bodyPr/>
          <a:lstStyle/>
          <a:p>
            <a:r>
              <a:rPr lang="en-US"/>
              <a:t>PG </a:t>
            </a:r>
            <a:fld id="{51F13DD2-D921-1447-B71A-24615C0CEC21}" type="slidenum">
              <a:rPr lang="en-US" smtClean="0"/>
              <a:pPr/>
              <a:t>35</a:t>
            </a:fld>
            <a:endParaRPr lang="en-US" dirty="0"/>
          </a:p>
        </p:txBody>
      </p:sp>
      <p:pic>
        <p:nvPicPr>
          <p:cNvPr id="15" name="Picture Placeholder 14">
            <a:extLst>
              <a:ext uri="{FF2B5EF4-FFF2-40B4-BE49-F238E27FC236}">
                <a16:creationId xmlns:a16="http://schemas.microsoft.com/office/drawing/2014/main" id="{4E0F41C2-27F1-8682-6721-6D5AF54B637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63530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FA66-D6B3-1866-CCC2-CDA637851B9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333CFD9-27FC-5CEB-1B55-D4052C7DCDC5}"/>
              </a:ext>
            </a:extLst>
          </p:cNvPr>
          <p:cNvSpPr>
            <a:spLocks noGrp="1"/>
          </p:cNvSpPr>
          <p:nvPr>
            <p:ph type="body" sz="quarter" idx="31"/>
          </p:nvPr>
        </p:nvSpPr>
        <p:spPr>
          <a:xfrm>
            <a:off x="14856493" y="2671967"/>
            <a:ext cx="9073008" cy="7189379"/>
          </a:xfrm>
        </p:spPr>
        <p:txBody>
          <a:bodyPr/>
          <a:lstStyle/>
          <a:p>
            <a:pPr marL="0" indent="0">
              <a:buNone/>
            </a:pPr>
            <a:r>
              <a:rPr lang="en-NZ" sz="3200" dirty="0">
                <a:solidFill>
                  <a:srgbClr val="200016"/>
                </a:solidFill>
              </a:rPr>
              <a:t>R now needs to decide who to tell about this threat. The rule of thumb is that you should only tell someone who can do something to prevent the threat. </a:t>
            </a:r>
          </a:p>
          <a:p>
            <a:pPr marL="0" indent="0">
              <a:buNone/>
            </a:pPr>
            <a:endParaRPr lang="en-NZ" dirty="0">
              <a:solidFill>
                <a:srgbClr val="200016"/>
              </a:solidFill>
            </a:endParaRPr>
          </a:p>
          <a:p>
            <a:pPr marL="0" indent="0">
              <a:buNone/>
            </a:pPr>
            <a:r>
              <a:rPr lang="en-NZ" sz="3200" dirty="0">
                <a:solidFill>
                  <a:srgbClr val="200016"/>
                </a:solidFill>
              </a:rPr>
              <a:t>Some options could include:</a:t>
            </a:r>
          </a:p>
          <a:p>
            <a:pPr marL="457200" indent="-457200">
              <a:buFont typeface="Arial" panose="020B0604020202020204" pitchFamily="34" charset="0"/>
              <a:buChar char="•"/>
            </a:pPr>
            <a:r>
              <a:rPr lang="en-NZ" sz="3200" dirty="0">
                <a:solidFill>
                  <a:srgbClr val="200016"/>
                </a:solidFill>
              </a:rPr>
              <a:t>The Police</a:t>
            </a:r>
          </a:p>
          <a:p>
            <a:pPr marL="457200" indent="-457200">
              <a:buFont typeface="Arial" panose="020B0604020202020204" pitchFamily="34" charset="0"/>
              <a:buChar char="•"/>
            </a:pPr>
            <a:r>
              <a:rPr lang="en-NZ" sz="3200" dirty="0">
                <a:solidFill>
                  <a:srgbClr val="200016"/>
                </a:solidFill>
              </a:rPr>
              <a:t>A social worker who works with R</a:t>
            </a:r>
          </a:p>
          <a:p>
            <a:pPr marL="457200" indent="-457200">
              <a:buFont typeface="Arial" panose="020B0604020202020204" pitchFamily="34" charset="0"/>
              <a:buChar char="•"/>
            </a:pPr>
            <a:r>
              <a:rPr lang="en-NZ" sz="3200" dirty="0">
                <a:solidFill>
                  <a:srgbClr val="200016"/>
                </a:solidFill>
              </a:rPr>
              <a:t>R's own supervisor</a:t>
            </a:r>
          </a:p>
          <a:p>
            <a:pPr marL="457200" indent="-457200">
              <a:buFont typeface="Arial" panose="020B0604020202020204" pitchFamily="34" charset="0"/>
              <a:buChar char="•"/>
            </a:pPr>
            <a:r>
              <a:rPr lang="en-NZ" sz="3200" dirty="0">
                <a:solidFill>
                  <a:srgbClr val="200016"/>
                </a:solidFill>
              </a:rPr>
              <a:t>The local mental health crisis team (if R doesn't know how to contact his local crisis team, he can ring Healthline on 0800 611 116).</a:t>
            </a:r>
          </a:p>
          <a:p>
            <a:pPr marL="0" indent="0">
              <a:buNone/>
            </a:pPr>
            <a:endParaRPr lang="en-NZ" sz="3200" dirty="0">
              <a:solidFill>
                <a:srgbClr val="200016"/>
              </a:solidFill>
            </a:endParaRPr>
          </a:p>
          <a:p>
            <a:pPr marL="0" indent="0">
              <a:buNone/>
            </a:pPr>
            <a:r>
              <a:rPr lang="en-NZ" sz="3200" dirty="0">
                <a:solidFill>
                  <a:srgbClr val="200016"/>
                </a:solidFill>
              </a:rPr>
              <a:t>The person he tells doesn't need to be able to directly help L. But they do need to be able to pass on the information to someone who can. </a:t>
            </a:r>
            <a:endParaRPr lang="en-US" sz="3200" dirty="0">
              <a:solidFill>
                <a:srgbClr val="200016"/>
              </a:solidFill>
            </a:endParaRPr>
          </a:p>
        </p:txBody>
      </p:sp>
      <p:sp>
        <p:nvSpPr>
          <p:cNvPr id="5" name="Text Placeholder 4">
            <a:extLst>
              <a:ext uri="{FF2B5EF4-FFF2-40B4-BE49-F238E27FC236}">
                <a16:creationId xmlns:a16="http://schemas.microsoft.com/office/drawing/2014/main" id="{256D8E31-6380-5805-45D7-BC9ACCA356DD}"/>
              </a:ext>
            </a:extLst>
          </p:cNvPr>
          <p:cNvSpPr>
            <a:spLocks noGrp="1"/>
          </p:cNvSpPr>
          <p:nvPr>
            <p:ph type="body" sz="quarter" idx="32"/>
          </p:nvPr>
        </p:nvSpPr>
        <p:spPr>
          <a:xfrm>
            <a:off x="14856493" y="-342800"/>
            <a:ext cx="8783985" cy="2425327"/>
          </a:xfrm>
        </p:spPr>
        <p:txBody>
          <a:bodyPr/>
          <a:lstStyle/>
          <a:p>
            <a:r>
              <a:rPr lang="en-US" sz="8000" dirty="0">
                <a:solidFill>
                  <a:schemeClr val="tx2"/>
                </a:solidFill>
                <a:latin typeface="Arial" panose="020B0604020202020204" pitchFamily="34" charset="0"/>
                <a:cs typeface="Arial" panose="020B0604020202020204" pitchFamily="34" charset="0"/>
              </a:rPr>
              <a:t>Who to tel</a:t>
            </a:r>
            <a:r>
              <a:rPr lang="en-US" sz="8000" dirty="0">
                <a:solidFill>
                  <a:schemeClr val="tx2"/>
                </a:solidFill>
              </a:rPr>
              <a:t>l?</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A4C2F3D2-287A-68F4-DDC6-63FF3B7D458C}"/>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302ED79B-AD99-23A7-57C7-C4A952576ED9}"/>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A3A102F7-0A97-11E0-B024-7C90A7D901E0}"/>
              </a:ext>
            </a:extLst>
          </p:cNvPr>
          <p:cNvSpPr>
            <a:spLocks noGrp="1"/>
          </p:cNvSpPr>
          <p:nvPr>
            <p:ph type="sldNum" sz="quarter" idx="35"/>
          </p:nvPr>
        </p:nvSpPr>
        <p:spPr/>
        <p:txBody>
          <a:bodyPr/>
          <a:lstStyle/>
          <a:p>
            <a:r>
              <a:rPr lang="en-US"/>
              <a:t>PG </a:t>
            </a:r>
            <a:fld id="{51F13DD2-D921-1447-B71A-24615C0CEC21}" type="slidenum">
              <a:rPr lang="en-US" smtClean="0"/>
              <a:pPr/>
              <a:t>36</a:t>
            </a:fld>
            <a:endParaRPr lang="en-US" dirty="0"/>
          </a:p>
        </p:txBody>
      </p:sp>
      <p:pic>
        <p:nvPicPr>
          <p:cNvPr id="10" name="Picture Placeholder 9">
            <a:extLst>
              <a:ext uri="{FF2B5EF4-FFF2-40B4-BE49-F238E27FC236}">
                <a16:creationId xmlns:a16="http://schemas.microsoft.com/office/drawing/2014/main" id="{FC66D712-E928-F129-F1EC-02418E5E269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1705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A0AF1-8FBD-F31F-C501-669A3BDD044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4722F5-C154-BC29-AAD1-A8C07D070107}"/>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747561C9-1E3F-FE55-CCAF-A75AB6E0E5EB}"/>
              </a:ext>
            </a:extLst>
          </p:cNvPr>
          <p:cNvSpPr>
            <a:spLocks noGrp="1"/>
          </p:cNvSpPr>
          <p:nvPr>
            <p:ph type="body" sz="quarter" idx="4294967295"/>
          </p:nvPr>
        </p:nvSpPr>
        <p:spPr>
          <a:xfrm>
            <a:off x="5841365" y="6402560"/>
            <a:ext cx="17282160" cy="4248471"/>
          </a:xfrm>
        </p:spPr>
        <p:txBody>
          <a:bodyPr>
            <a:normAutofit/>
          </a:bodyPr>
          <a:lstStyle/>
          <a:p>
            <a:pPr marL="0" indent="0">
              <a:buNone/>
            </a:pPr>
            <a:r>
              <a:rPr lang="en-NZ" sz="3200" b="1" dirty="0">
                <a:solidFill>
                  <a:srgbClr val="200016"/>
                </a:solidFill>
              </a:rPr>
              <a:t>WHO SHOULD THE GP TELL ABOUT THIS?</a:t>
            </a:r>
          </a:p>
          <a:p>
            <a:pPr marL="0" indent="0">
              <a:buNone/>
            </a:pPr>
            <a:endParaRPr lang="en-NZ" sz="3200" dirty="0">
              <a:solidFill>
                <a:srgbClr val="200016"/>
              </a:solidFill>
            </a:endParaRPr>
          </a:p>
          <a:p>
            <a:pPr marL="514350" indent="-514350">
              <a:buFont typeface="+mj-lt"/>
              <a:buAutoNum type="alphaUcPeriod"/>
            </a:pPr>
            <a:r>
              <a:rPr lang="en-NZ" sz="3200" dirty="0">
                <a:solidFill>
                  <a:srgbClr val="200016"/>
                </a:solidFill>
              </a:rPr>
              <a:t>The Police</a:t>
            </a:r>
          </a:p>
          <a:p>
            <a:pPr marL="514350" indent="-514350">
              <a:buFont typeface="+mj-lt"/>
              <a:buAutoNum type="alphaUcPeriod"/>
            </a:pPr>
            <a:r>
              <a:rPr lang="en-NZ" sz="3200" dirty="0">
                <a:solidFill>
                  <a:srgbClr val="200016"/>
                </a:solidFill>
              </a:rPr>
              <a:t>The pharmacist</a:t>
            </a:r>
          </a:p>
          <a:p>
            <a:pPr marL="514350" indent="-514350">
              <a:buFont typeface="+mj-lt"/>
              <a:buAutoNum type="alphaUcPeriod"/>
            </a:pPr>
            <a:r>
              <a:rPr lang="en-NZ" sz="3200" dirty="0">
                <a:solidFill>
                  <a:srgbClr val="200016"/>
                </a:solidFill>
              </a:rPr>
              <a:t>The practice nurse.</a:t>
            </a:r>
          </a:p>
          <a:p>
            <a:pPr marL="0" indent="0">
              <a:buNone/>
            </a:pPr>
            <a:endParaRPr lang="en-NZ" sz="3200" dirty="0">
              <a:solidFill>
                <a:srgbClr val="200016"/>
              </a:solidFill>
            </a:endParaRPr>
          </a:p>
          <a:p>
            <a:pPr marL="0" indent="0">
              <a:buNone/>
            </a:pPr>
            <a:r>
              <a:rPr lang="en-NZ" sz="3200" dirty="0">
                <a:solidFill>
                  <a:srgbClr val="200016"/>
                </a:solidFill>
              </a:rPr>
              <a:t>The correct answer is A. The Police can take action to prevent this from happening.</a:t>
            </a:r>
            <a:endParaRPr lang="en-US" sz="3200" dirty="0">
              <a:solidFill>
                <a:srgbClr val="200016"/>
              </a:solidFill>
            </a:endParaRPr>
          </a:p>
        </p:txBody>
      </p:sp>
      <p:sp>
        <p:nvSpPr>
          <p:cNvPr id="26" name="Text Placeholder 25">
            <a:extLst>
              <a:ext uri="{FF2B5EF4-FFF2-40B4-BE49-F238E27FC236}">
                <a16:creationId xmlns:a16="http://schemas.microsoft.com/office/drawing/2014/main" id="{8A9E6AA7-3A34-4001-62B2-2B2F9AC4CD2D}"/>
              </a:ext>
            </a:extLst>
          </p:cNvPr>
          <p:cNvSpPr>
            <a:spLocks noGrp="1"/>
          </p:cNvSpPr>
          <p:nvPr>
            <p:ph type="body" sz="quarter" idx="31"/>
          </p:nvPr>
        </p:nvSpPr>
        <p:spPr>
          <a:xfrm>
            <a:off x="1406848" y="3064969"/>
            <a:ext cx="22006385" cy="3072951"/>
          </a:xfrm>
        </p:spPr>
        <p:txBody>
          <a:bodyPr/>
          <a:lstStyle/>
          <a:p>
            <a:pPr marL="0" indent="0">
              <a:buNone/>
            </a:pPr>
            <a:r>
              <a:rPr lang="en-NZ" sz="3200" dirty="0">
                <a:solidFill>
                  <a:srgbClr val="200016"/>
                </a:solidFill>
              </a:rPr>
              <a:t>A person goes to their GP for some routine care. </a:t>
            </a:r>
          </a:p>
          <a:p>
            <a:pPr marL="0" indent="0">
              <a:buNone/>
            </a:pPr>
            <a:endParaRPr lang="en-NZ" dirty="0">
              <a:solidFill>
                <a:srgbClr val="200016"/>
              </a:solidFill>
            </a:endParaRPr>
          </a:p>
          <a:p>
            <a:pPr marL="0" indent="0">
              <a:buNone/>
            </a:pPr>
            <a:r>
              <a:rPr lang="en-NZ" sz="3200" dirty="0">
                <a:solidFill>
                  <a:srgbClr val="200016"/>
                </a:solidFill>
              </a:rPr>
              <a:t>During their appointment, they tell their GP that they are thinking about kidnapping their children from their estranged ex-partner. The GP thinks this is more than just blowing off steam, and it's a serious threat.</a:t>
            </a:r>
          </a:p>
        </p:txBody>
      </p:sp>
      <p:sp>
        <p:nvSpPr>
          <p:cNvPr id="8" name="Date Placeholder 7">
            <a:extLst>
              <a:ext uri="{FF2B5EF4-FFF2-40B4-BE49-F238E27FC236}">
                <a16:creationId xmlns:a16="http://schemas.microsoft.com/office/drawing/2014/main" id="{C7F35369-740D-8907-E654-6F6614FB90DC}"/>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251E241D-A85C-E80D-E5E0-38ABCA9BD28E}"/>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33940B05-95EF-8DC9-388C-A56294FFD712}"/>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37</a:t>
            </a:fld>
            <a:endParaRPr lang="en-NZ" dirty="0"/>
          </a:p>
        </p:txBody>
      </p:sp>
      <p:sp>
        <p:nvSpPr>
          <p:cNvPr id="9" name="TextBox 8">
            <a:extLst>
              <a:ext uri="{FF2B5EF4-FFF2-40B4-BE49-F238E27FC236}">
                <a16:creationId xmlns:a16="http://schemas.microsoft.com/office/drawing/2014/main" id="{688A3450-AE18-5A42-C08C-508AB8AFF1CD}"/>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F4B62191-6D3A-5436-F126-B22E099E4D8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258888" y="6402560"/>
            <a:ext cx="3943350" cy="3943350"/>
          </a:xfrm>
        </p:spPr>
      </p:pic>
    </p:spTree>
    <p:extLst>
      <p:ext uri="{BB962C8B-B14F-4D97-AF65-F5344CB8AC3E}">
        <p14:creationId xmlns:p14="http://schemas.microsoft.com/office/powerpoint/2010/main" val="3395589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9FC2-DB15-F8B7-252D-62B3FFF772B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171EFA-34AA-6274-3752-421A50852ED4}"/>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713B05EE-3250-2519-3C9D-5122003F29AA}"/>
              </a:ext>
            </a:extLst>
          </p:cNvPr>
          <p:cNvSpPr>
            <a:spLocks noGrp="1"/>
          </p:cNvSpPr>
          <p:nvPr>
            <p:ph type="body" sz="quarter" idx="4294967295"/>
          </p:nvPr>
        </p:nvSpPr>
        <p:spPr>
          <a:xfrm>
            <a:off x="5738785" y="5290210"/>
            <a:ext cx="17282160" cy="4248471"/>
          </a:xfrm>
        </p:spPr>
        <p:txBody>
          <a:bodyPr>
            <a:noAutofit/>
          </a:bodyPr>
          <a:lstStyle/>
          <a:p>
            <a:pPr marL="0" indent="0">
              <a:buNone/>
            </a:pPr>
            <a:r>
              <a:rPr lang="en-NZ" sz="3200" b="1" dirty="0">
                <a:solidFill>
                  <a:srgbClr val="200016"/>
                </a:solidFill>
              </a:rPr>
              <a:t>EXAMPLE</a:t>
            </a:r>
          </a:p>
          <a:p>
            <a:pPr marL="0" indent="0">
              <a:buNone/>
            </a:pPr>
            <a:r>
              <a:rPr lang="en-NZ" sz="3200" dirty="0">
                <a:solidFill>
                  <a:srgbClr val="200016"/>
                </a:solidFill>
              </a:rPr>
              <a:t>A Plunket nurse is doing an in-home visit for a new parent. They see some bruises on the newborn, and suspect the baby is being abused. The nurse calls </a:t>
            </a:r>
            <a:r>
              <a:rPr lang="en-NZ" sz="3200" dirty="0" err="1">
                <a:solidFill>
                  <a:srgbClr val="200016"/>
                </a:solidFill>
              </a:rPr>
              <a:t>Oranga</a:t>
            </a:r>
            <a:r>
              <a:rPr lang="en-NZ" sz="3200" dirty="0">
                <a:solidFill>
                  <a:srgbClr val="200016"/>
                </a:solidFill>
              </a:rPr>
              <a:t> Tamariki - Ministry for Children.</a:t>
            </a:r>
          </a:p>
          <a:p>
            <a:pPr marL="0" indent="0">
              <a:buNone/>
            </a:pPr>
            <a:endParaRPr lang="en-NZ" sz="3200" dirty="0">
              <a:solidFill>
                <a:srgbClr val="200016"/>
              </a:solidFill>
            </a:endParaRPr>
          </a:p>
          <a:p>
            <a:pPr marL="0" indent="0">
              <a:buNone/>
            </a:pPr>
            <a:r>
              <a:rPr lang="en-NZ" sz="3200" dirty="0" err="1">
                <a:solidFill>
                  <a:srgbClr val="200016"/>
                </a:solidFill>
              </a:rPr>
              <a:t>Oranga</a:t>
            </a:r>
            <a:r>
              <a:rPr lang="en-NZ" sz="3200" dirty="0">
                <a:solidFill>
                  <a:srgbClr val="200016"/>
                </a:solidFill>
              </a:rPr>
              <a:t> Tamariki launches an investigation, and finds that the child is being raised in a loving home, with no abuse. The bruises were from an accident.</a:t>
            </a:r>
          </a:p>
          <a:p>
            <a:pPr marL="0" indent="0">
              <a:buNone/>
            </a:pPr>
            <a:endParaRPr lang="en-NZ" sz="3200" dirty="0">
              <a:solidFill>
                <a:srgbClr val="200016"/>
              </a:solidFill>
            </a:endParaRPr>
          </a:p>
          <a:p>
            <a:pPr marL="0" indent="0">
              <a:buNone/>
            </a:pPr>
            <a:r>
              <a:rPr lang="en-NZ" sz="3200" dirty="0">
                <a:solidFill>
                  <a:srgbClr val="200016"/>
                </a:solidFill>
              </a:rPr>
              <a:t>The Plunket nurse will face no consequences. They thought there was a threat, so they disclosed the information they needed to disclose. They were still right to tell the Ministry and spark and investigation, even if that investigation did not ultimately find anything.</a:t>
            </a:r>
            <a:endParaRPr lang="en-US" sz="3200" dirty="0">
              <a:solidFill>
                <a:srgbClr val="200016"/>
              </a:solidFill>
            </a:endParaRPr>
          </a:p>
        </p:txBody>
      </p:sp>
      <p:sp>
        <p:nvSpPr>
          <p:cNvPr id="26" name="Text Placeholder 25">
            <a:extLst>
              <a:ext uri="{FF2B5EF4-FFF2-40B4-BE49-F238E27FC236}">
                <a16:creationId xmlns:a16="http://schemas.microsoft.com/office/drawing/2014/main" id="{3DCE78CF-30EA-133C-AF21-E22DCAA47059}"/>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When you disclose information because you suspect there is a serious threat, you do not have to be correct. The information also does not have to be relevant - you just have to have a good reasons to think that it is relevant.</a:t>
            </a:r>
          </a:p>
        </p:txBody>
      </p:sp>
      <p:sp>
        <p:nvSpPr>
          <p:cNvPr id="8" name="Date Placeholder 7">
            <a:extLst>
              <a:ext uri="{FF2B5EF4-FFF2-40B4-BE49-F238E27FC236}">
                <a16:creationId xmlns:a16="http://schemas.microsoft.com/office/drawing/2014/main" id="{A4B2B2AB-4D82-FC84-907D-683126411482}"/>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0E003469-B2A4-1760-FC45-6B45C2FE0FC7}"/>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9062AFBE-566D-B653-9428-34EEE0642DC5}"/>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38</a:t>
            </a:fld>
            <a:endParaRPr lang="en-NZ" dirty="0"/>
          </a:p>
        </p:txBody>
      </p:sp>
      <p:sp>
        <p:nvSpPr>
          <p:cNvPr id="9" name="TextBox 8">
            <a:extLst>
              <a:ext uri="{FF2B5EF4-FFF2-40B4-BE49-F238E27FC236}">
                <a16:creationId xmlns:a16="http://schemas.microsoft.com/office/drawing/2014/main" id="{0D51A2A3-0A25-6927-1285-9C2C8833FE84}"/>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Suspected abuse</a:t>
            </a:r>
          </a:p>
        </p:txBody>
      </p:sp>
      <p:pic>
        <p:nvPicPr>
          <p:cNvPr id="10" name="Picture Placeholder 9">
            <a:extLst>
              <a:ext uri="{FF2B5EF4-FFF2-40B4-BE49-F238E27FC236}">
                <a16:creationId xmlns:a16="http://schemas.microsoft.com/office/drawing/2014/main" id="{57EBDC91-5C79-B10F-0313-24BACC183BE9}"/>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406848" y="5442771"/>
            <a:ext cx="3943350" cy="3943350"/>
          </a:xfrm>
        </p:spPr>
      </p:pic>
    </p:spTree>
    <p:extLst>
      <p:ext uri="{BB962C8B-B14F-4D97-AF65-F5344CB8AC3E}">
        <p14:creationId xmlns:p14="http://schemas.microsoft.com/office/powerpoint/2010/main" val="3124258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0FFB9-6FC9-EDAF-E11D-FB99978ED3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6993D8-661A-59DB-4E41-7D5673FF3D7E}"/>
              </a:ext>
            </a:extLst>
          </p:cNvPr>
          <p:cNvSpPr>
            <a:spLocks noGrp="1"/>
          </p:cNvSpPr>
          <p:nvPr>
            <p:ph type="body" sz="quarter" idx="31"/>
          </p:nvPr>
        </p:nvSpPr>
        <p:spPr>
          <a:xfrm>
            <a:off x="14856493" y="2322970"/>
            <a:ext cx="9073008" cy="7189379"/>
          </a:xfrm>
        </p:spPr>
        <p:txBody>
          <a:bodyPr/>
          <a:lstStyle/>
          <a:p>
            <a:pPr marL="0" indent="0">
              <a:buNone/>
            </a:pPr>
            <a:r>
              <a:rPr lang="en-NZ" sz="3200" dirty="0">
                <a:solidFill>
                  <a:srgbClr val="200016"/>
                </a:solidFill>
              </a:rPr>
              <a:t>A counsellor is seeing one of their clients. The client makes an offhand remark about abusing </a:t>
            </a:r>
            <a:r>
              <a:rPr lang="en-NZ" dirty="0">
                <a:solidFill>
                  <a:srgbClr val="200016"/>
                </a:solidFill>
              </a:rPr>
              <a:t>their</a:t>
            </a:r>
            <a:r>
              <a:rPr lang="en-NZ" sz="3200" dirty="0">
                <a:solidFill>
                  <a:srgbClr val="200016"/>
                </a:solidFill>
              </a:rPr>
              <a:t> partner when they get home.</a:t>
            </a:r>
          </a:p>
          <a:p>
            <a:pPr marL="0" indent="0">
              <a:buNone/>
            </a:pPr>
            <a:endParaRPr lang="en-NZ" sz="3200" dirty="0">
              <a:solidFill>
                <a:srgbClr val="200016"/>
              </a:solidFill>
            </a:endParaRPr>
          </a:p>
          <a:p>
            <a:pPr marL="0" indent="0">
              <a:buNone/>
            </a:pPr>
            <a:r>
              <a:rPr lang="en-NZ" sz="3200" dirty="0">
                <a:solidFill>
                  <a:srgbClr val="200016"/>
                </a:solidFill>
              </a:rPr>
              <a:t>The counsellor challenges them about this remark, and the client backtracks, and insists that they were just joking. The counsellor is not convinced. What can they do?</a:t>
            </a:r>
          </a:p>
          <a:p>
            <a:pPr marL="0" indent="0">
              <a:buNone/>
            </a:pPr>
            <a:endParaRPr lang="en-NZ" sz="3200" dirty="0">
              <a:solidFill>
                <a:srgbClr val="200016"/>
              </a:solidFill>
            </a:endParaRPr>
          </a:p>
          <a:p>
            <a:pPr marL="514350" indent="-514350">
              <a:buFont typeface="+mj-lt"/>
              <a:buAutoNum type="alphaUcPeriod"/>
            </a:pPr>
            <a:r>
              <a:rPr lang="en-NZ" sz="3200" dirty="0">
                <a:solidFill>
                  <a:srgbClr val="200016"/>
                </a:solidFill>
              </a:rPr>
              <a:t>Tell someone, such as a Police officer.</a:t>
            </a:r>
          </a:p>
          <a:p>
            <a:pPr marL="0" indent="0">
              <a:buNone/>
            </a:pPr>
            <a:r>
              <a:rPr lang="en-NZ" sz="3200" dirty="0">
                <a:solidFill>
                  <a:srgbClr val="200016"/>
                </a:solidFill>
              </a:rPr>
              <a:t>B. Keep the information to themselves.</a:t>
            </a:r>
          </a:p>
          <a:p>
            <a:pPr marL="0" indent="0">
              <a:buNone/>
            </a:pPr>
            <a:endParaRPr lang="en-NZ" sz="3200" dirty="0">
              <a:solidFill>
                <a:srgbClr val="200016"/>
              </a:solidFill>
            </a:endParaRPr>
          </a:p>
          <a:p>
            <a:pPr marL="0" indent="0">
              <a:buNone/>
            </a:pPr>
            <a:r>
              <a:rPr lang="en-NZ" sz="3200" dirty="0">
                <a:solidFill>
                  <a:srgbClr val="200016"/>
                </a:solidFill>
              </a:rPr>
              <a:t>The correct answer is A. Since the counsellor thinks there is a serious threat to their client's partner, they can tell someone. Even if it turns out the client was joking, the counsellor will not be in breach of the Health Information Privacy Code.</a:t>
            </a:r>
            <a:endParaRPr lang="en-US" sz="3200" dirty="0">
              <a:solidFill>
                <a:srgbClr val="200016"/>
              </a:solidFill>
            </a:endParaRPr>
          </a:p>
        </p:txBody>
      </p:sp>
      <p:sp>
        <p:nvSpPr>
          <p:cNvPr id="5" name="Text Placeholder 4">
            <a:extLst>
              <a:ext uri="{FF2B5EF4-FFF2-40B4-BE49-F238E27FC236}">
                <a16:creationId xmlns:a16="http://schemas.microsoft.com/office/drawing/2014/main" id="{1C840A05-0818-234D-E597-6F429C8CE6E6}"/>
              </a:ext>
            </a:extLst>
          </p:cNvPr>
          <p:cNvSpPr>
            <a:spLocks noGrp="1"/>
          </p:cNvSpPr>
          <p:nvPr>
            <p:ph type="body" sz="quarter" idx="32"/>
          </p:nvPr>
        </p:nvSpPr>
        <p:spPr>
          <a:xfrm>
            <a:off x="14856493" y="-577308"/>
            <a:ext cx="8783985" cy="2425327"/>
          </a:xfrm>
        </p:spPr>
        <p:txBody>
          <a:bodyPr/>
          <a:lstStyle/>
          <a:p>
            <a:r>
              <a:rPr lang="en-US" sz="8000" dirty="0">
                <a:solidFill>
                  <a:schemeClr val="tx2"/>
                </a:solidFill>
              </a:rPr>
              <a:t>Learning check</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B18D75BB-58FB-E275-5F2C-9C240130B3D4}"/>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781CCA3C-5B43-40E1-1EFA-3DA665376B0C}"/>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12EBFDA3-EA09-13B2-3964-BD46A521B495}"/>
              </a:ext>
            </a:extLst>
          </p:cNvPr>
          <p:cNvSpPr>
            <a:spLocks noGrp="1"/>
          </p:cNvSpPr>
          <p:nvPr>
            <p:ph type="sldNum" sz="quarter" idx="35"/>
          </p:nvPr>
        </p:nvSpPr>
        <p:spPr/>
        <p:txBody>
          <a:bodyPr/>
          <a:lstStyle/>
          <a:p>
            <a:r>
              <a:rPr lang="en-US"/>
              <a:t>PG </a:t>
            </a:r>
            <a:fld id="{51F13DD2-D921-1447-B71A-24615C0CEC21}" type="slidenum">
              <a:rPr lang="en-US" smtClean="0"/>
              <a:pPr/>
              <a:t>39</a:t>
            </a:fld>
            <a:endParaRPr lang="en-US" dirty="0"/>
          </a:p>
        </p:txBody>
      </p:sp>
      <p:pic>
        <p:nvPicPr>
          <p:cNvPr id="9" name="Picture Placeholder 8">
            <a:extLst>
              <a:ext uri="{FF2B5EF4-FFF2-40B4-BE49-F238E27FC236}">
                <a16:creationId xmlns:a16="http://schemas.microsoft.com/office/drawing/2014/main" id="{FCDE8564-E5F2-B56F-1563-4BD519E7DDE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1525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2AB9D5-762D-9EEA-16F9-516EE9578367}"/>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Placeholder 4">
            <a:extLst>
              <a:ext uri="{FF2B5EF4-FFF2-40B4-BE49-F238E27FC236}">
                <a16:creationId xmlns:a16="http://schemas.microsoft.com/office/drawing/2014/main" id="{77406676-F687-1CDB-3D00-889C74CBD256}"/>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288696" y="6858000"/>
            <a:ext cx="3943350" cy="3943350"/>
          </a:xfrm>
        </p:spPr>
      </p:pic>
      <p:sp>
        <p:nvSpPr>
          <p:cNvPr id="24" name="Text Placeholder 23">
            <a:extLst>
              <a:ext uri="{FF2B5EF4-FFF2-40B4-BE49-F238E27FC236}">
                <a16:creationId xmlns:a16="http://schemas.microsoft.com/office/drawing/2014/main" id="{FF77E2CC-09F9-D684-675E-803356C5AB3A}"/>
              </a:ext>
            </a:extLst>
          </p:cNvPr>
          <p:cNvSpPr>
            <a:spLocks noGrp="1"/>
          </p:cNvSpPr>
          <p:nvPr>
            <p:ph type="body" sz="quarter" idx="4294967295"/>
          </p:nvPr>
        </p:nvSpPr>
        <p:spPr>
          <a:xfrm>
            <a:off x="5811557" y="6858000"/>
            <a:ext cx="17282160" cy="4248471"/>
          </a:xfrm>
        </p:spPr>
        <p:txBody>
          <a:bodyPr>
            <a:normAutofit/>
          </a:bodyPr>
          <a:lstStyle/>
          <a:p>
            <a:pPr marL="0" indent="0">
              <a:buNone/>
            </a:pPr>
            <a:r>
              <a:rPr lang="en-NZ" sz="3200" b="1" dirty="0">
                <a:solidFill>
                  <a:srgbClr val="200016"/>
                </a:solidFill>
              </a:rPr>
              <a:t>EXAMPLE</a:t>
            </a:r>
          </a:p>
          <a:p>
            <a:pPr marL="0" indent="0">
              <a:buNone/>
            </a:pPr>
            <a:r>
              <a:rPr lang="en-NZ" sz="3200" dirty="0">
                <a:solidFill>
                  <a:srgbClr val="200016"/>
                </a:solidFill>
              </a:rPr>
              <a:t>A patient visits a GP for the first time. They have a bruise on their arm that is taking a long time to heal. The GP looks at the bruise. They also measure the patient's height, weight, and blood pressure.</a:t>
            </a:r>
            <a:br>
              <a:rPr lang="en-NZ" sz="3200" dirty="0">
                <a:solidFill>
                  <a:srgbClr val="200016"/>
                </a:solidFill>
              </a:rPr>
            </a:br>
            <a:endParaRPr lang="en-NZ" sz="3200" dirty="0">
              <a:solidFill>
                <a:srgbClr val="200016"/>
              </a:solidFill>
            </a:endParaRPr>
          </a:p>
          <a:p>
            <a:pPr marL="0" indent="0">
              <a:buNone/>
            </a:pPr>
            <a:r>
              <a:rPr lang="en-NZ" sz="3200" dirty="0">
                <a:solidFill>
                  <a:srgbClr val="200016"/>
                </a:solidFill>
              </a:rPr>
              <a:t>The GP is responsible for a wide range of health services, so it is appropriate for her to collect information related to aspects of health other than just the bruise.</a:t>
            </a:r>
            <a:endParaRPr lang="en-US" sz="3200" dirty="0">
              <a:solidFill>
                <a:srgbClr val="200016"/>
              </a:solidFill>
            </a:endParaRPr>
          </a:p>
        </p:txBody>
      </p:sp>
      <p:sp>
        <p:nvSpPr>
          <p:cNvPr id="26" name="Text Placeholder 25">
            <a:extLst>
              <a:ext uri="{FF2B5EF4-FFF2-40B4-BE49-F238E27FC236}">
                <a16:creationId xmlns:a16="http://schemas.microsoft.com/office/drawing/2014/main" id="{41D6CEB8-4F1C-56FA-4762-00E0889CC5E9}"/>
              </a:ext>
            </a:extLst>
          </p:cNvPr>
          <p:cNvSpPr>
            <a:spLocks noGrp="1"/>
          </p:cNvSpPr>
          <p:nvPr>
            <p:ph type="body" sz="quarter" idx="31"/>
          </p:nvPr>
        </p:nvSpPr>
        <p:spPr>
          <a:xfrm>
            <a:off x="1406848" y="3064969"/>
            <a:ext cx="22006385" cy="4103780"/>
          </a:xfrm>
        </p:spPr>
        <p:txBody>
          <a:bodyPr/>
          <a:lstStyle/>
          <a:p>
            <a:r>
              <a:rPr lang="en-NZ" dirty="0"/>
              <a:t>As a health or disability professional, you need information about your patients or clients to do your job. The Health Information Privacy Code (the Code) sets rules on what you can ask for, how you can get it, and how you can use it. </a:t>
            </a:r>
          </a:p>
          <a:p>
            <a:endParaRPr lang="en-NZ" dirty="0"/>
          </a:p>
          <a:p>
            <a:r>
              <a:rPr lang="en-NZ" dirty="0"/>
              <a:t>The Code allows you to collect information if you need it for a purpose connected to what your agency goes. The rule of thumb for collecting information is: only collect information you need to do your job.</a:t>
            </a:r>
            <a:endParaRPr lang="en-US" dirty="0"/>
          </a:p>
        </p:txBody>
      </p:sp>
      <p:sp>
        <p:nvSpPr>
          <p:cNvPr id="8" name="Date Placeholder 7">
            <a:extLst>
              <a:ext uri="{FF2B5EF4-FFF2-40B4-BE49-F238E27FC236}">
                <a16:creationId xmlns:a16="http://schemas.microsoft.com/office/drawing/2014/main" id="{5BEBD0DD-CCEE-428E-7839-9F22E0E6C469}"/>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00DEEBC4-051F-C4DF-E052-041C794284B7}"/>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4A70C52C-4B80-54BF-2A78-BB3579D3251D}"/>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4</a:t>
            </a:fld>
            <a:endParaRPr lang="en-NZ" dirty="0"/>
          </a:p>
        </p:txBody>
      </p:sp>
      <p:sp>
        <p:nvSpPr>
          <p:cNvPr id="9" name="TextBox 8">
            <a:extLst>
              <a:ext uri="{FF2B5EF4-FFF2-40B4-BE49-F238E27FC236}">
                <a16:creationId xmlns:a16="http://schemas.microsoft.com/office/drawing/2014/main" id="{7C9D2727-0D39-594F-0839-08061D8212AC}"/>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What to collect when you’re collecting</a:t>
            </a:r>
          </a:p>
        </p:txBody>
      </p:sp>
    </p:spTree>
    <p:extLst>
      <p:ext uri="{BB962C8B-B14F-4D97-AF65-F5344CB8AC3E}">
        <p14:creationId xmlns:p14="http://schemas.microsoft.com/office/powerpoint/2010/main" val="972274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C04C-2C5D-D181-0A18-AC8B293FED08}"/>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94171C6A-54BF-CD5B-7DA0-91329FEBEBEA}"/>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When patients want to record you</a:t>
            </a:r>
          </a:p>
        </p:txBody>
      </p:sp>
      <p:sp>
        <p:nvSpPr>
          <p:cNvPr id="3" name="TextBox 2">
            <a:extLst>
              <a:ext uri="{FF2B5EF4-FFF2-40B4-BE49-F238E27FC236}">
                <a16:creationId xmlns:a16="http://schemas.microsoft.com/office/drawing/2014/main" id="{B7B094EA-A82F-FEFE-B058-D891D760758A}"/>
              </a:ext>
            </a:extLst>
          </p:cNvPr>
          <p:cNvSpPr txBox="1"/>
          <p:nvPr/>
        </p:nvSpPr>
        <p:spPr>
          <a:xfrm>
            <a:off x="1389062" y="4769768"/>
            <a:ext cx="21963384" cy="2554545"/>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This section explains what you can do when patients and patients' families record medical professionals.</a:t>
            </a: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41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C29F-ED4B-D09E-7F69-B0231656869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A59582-A36C-9EF2-E8FC-AABE28936EAD}"/>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5C8F6A46-4864-C536-B3F1-85594BA981D0}"/>
              </a:ext>
            </a:extLst>
          </p:cNvPr>
          <p:cNvSpPr>
            <a:spLocks noGrp="1"/>
          </p:cNvSpPr>
          <p:nvPr>
            <p:ph type="body" sz="quarter" idx="4294967295"/>
          </p:nvPr>
        </p:nvSpPr>
        <p:spPr>
          <a:xfrm>
            <a:off x="5739663" y="4776686"/>
            <a:ext cx="17282160" cy="4248471"/>
          </a:xfrm>
        </p:spPr>
        <p:txBody>
          <a:bodyPr>
            <a:noAutofit/>
          </a:bodyPr>
          <a:lstStyle/>
          <a:p>
            <a:pPr marL="0" indent="0">
              <a:buNone/>
            </a:pPr>
            <a:r>
              <a:rPr lang="en-NZ" sz="3200" dirty="0">
                <a:solidFill>
                  <a:srgbClr val="200016"/>
                </a:solidFill>
              </a:rPr>
              <a:t>A private organisation, such as a GP's office, can require patients to not take pictures or videos as a condition of receiving services from that organisation. </a:t>
            </a:r>
          </a:p>
          <a:p>
            <a:pPr marL="0" indent="0">
              <a:buNone/>
            </a:pPr>
            <a:endParaRPr lang="en-NZ" sz="3200" dirty="0">
              <a:solidFill>
                <a:srgbClr val="200016"/>
              </a:solidFill>
            </a:endParaRPr>
          </a:p>
          <a:p>
            <a:pPr marL="0" indent="0">
              <a:buNone/>
            </a:pPr>
            <a:r>
              <a:rPr lang="en-NZ" sz="3200" dirty="0">
                <a:solidFill>
                  <a:srgbClr val="200016"/>
                </a:solidFill>
              </a:rPr>
              <a:t>This can be more difficult for public organisations, such as public hospitals. You are unlikely to deny patients chemotherapy for filming a nurse.</a:t>
            </a:r>
          </a:p>
          <a:p>
            <a:pPr marL="0" indent="0">
              <a:buNone/>
            </a:pPr>
            <a:endParaRPr lang="en-NZ" sz="3200" dirty="0">
              <a:solidFill>
                <a:srgbClr val="200016"/>
              </a:solidFill>
            </a:endParaRPr>
          </a:p>
          <a:p>
            <a:pPr marL="0" indent="0">
              <a:buNone/>
            </a:pPr>
            <a:r>
              <a:rPr lang="en-NZ" sz="3200" dirty="0">
                <a:solidFill>
                  <a:srgbClr val="200016"/>
                </a:solidFill>
              </a:rPr>
              <a:t>In general, it is better to approach situations on a case-by-case basis, rather than setting blanket rules.</a:t>
            </a:r>
            <a:endParaRPr lang="en-US" sz="3200" dirty="0">
              <a:solidFill>
                <a:srgbClr val="200016"/>
              </a:solidFill>
            </a:endParaRPr>
          </a:p>
        </p:txBody>
      </p:sp>
      <p:sp>
        <p:nvSpPr>
          <p:cNvPr id="26" name="Text Placeholder 25">
            <a:extLst>
              <a:ext uri="{FF2B5EF4-FFF2-40B4-BE49-F238E27FC236}">
                <a16:creationId xmlns:a16="http://schemas.microsoft.com/office/drawing/2014/main" id="{A2AB439D-8B5E-EC54-19BF-27026F73BD32}"/>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Sometimes, patients may want to record health professionals. These circumstances are generally not covered by the Health Information Privacy Code, but you can still resolve them using other methods.</a:t>
            </a:r>
          </a:p>
        </p:txBody>
      </p:sp>
      <p:sp>
        <p:nvSpPr>
          <p:cNvPr id="8" name="Date Placeholder 7">
            <a:extLst>
              <a:ext uri="{FF2B5EF4-FFF2-40B4-BE49-F238E27FC236}">
                <a16:creationId xmlns:a16="http://schemas.microsoft.com/office/drawing/2014/main" id="{17687D80-B88E-6DF3-5901-00DEC50243CE}"/>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7BD14D89-42EB-2920-3D1C-BC2EBD78715B}"/>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3A529F06-B5AA-F5B6-203E-1F9C2EC9E4CC}"/>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41</a:t>
            </a:fld>
            <a:endParaRPr lang="en-NZ" dirty="0"/>
          </a:p>
        </p:txBody>
      </p:sp>
      <p:sp>
        <p:nvSpPr>
          <p:cNvPr id="9" name="TextBox 8">
            <a:extLst>
              <a:ext uri="{FF2B5EF4-FFF2-40B4-BE49-F238E27FC236}">
                <a16:creationId xmlns:a16="http://schemas.microsoft.com/office/drawing/2014/main" id="{948A6ABA-176B-4AB1-1C66-04D2A1DFD578}"/>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Recording staff</a:t>
            </a:r>
          </a:p>
        </p:txBody>
      </p:sp>
      <p:pic>
        <p:nvPicPr>
          <p:cNvPr id="10" name="Picture Placeholder 9">
            <a:extLst>
              <a:ext uri="{FF2B5EF4-FFF2-40B4-BE49-F238E27FC236}">
                <a16:creationId xmlns:a16="http://schemas.microsoft.com/office/drawing/2014/main" id="{DC130263-A76F-A9E8-B5B0-A11EC4A0C7BF}"/>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5442771"/>
            <a:ext cx="3943350" cy="3943350"/>
          </a:xfrm>
        </p:spPr>
      </p:pic>
    </p:spTree>
    <p:extLst>
      <p:ext uri="{BB962C8B-B14F-4D97-AF65-F5344CB8AC3E}">
        <p14:creationId xmlns:p14="http://schemas.microsoft.com/office/powerpoint/2010/main" val="3845246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B28E9-72CB-6637-8E6C-D4D96533CB6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203130A-7FCF-2462-7A45-A6102425A735}"/>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0C99E6BC-2D46-C617-0C48-FE65CD9DD30E}"/>
              </a:ext>
            </a:extLst>
          </p:cNvPr>
          <p:cNvSpPr>
            <a:spLocks noGrp="1"/>
          </p:cNvSpPr>
          <p:nvPr>
            <p:ph type="body" sz="quarter" idx="4294967295"/>
          </p:nvPr>
        </p:nvSpPr>
        <p:spPr>
          <a:xfrm>
            <a:off x="5724266" y="4234804"/>
            <a:ext cx="17282160" cy="4248471"/>
          </a:xfrm>
        </p:spPr>
        <p:txBody>
          <a:bodyPr>
            <a:noAutofit/>
          </a:bodyPr>
          <a:lstStyle/>
          <a:p>
            <a:pPr marL="0" indent="0">
              <a:buNone/>
            </a:pPr>
            <a:r>
              <a:rPr lang="en-NZ" sz="3200" dirty="0">
                <a:solidFill>
                  <a:srgbClr val="200016"/>
                </a:solidFill>
              </a:rPr>
              <a:t>This is limited to situations where the information collected would be 'highly offensive'. For example, recording a nurse as they use the bathroom would probably meet the 'highly offensive' threshold.</a:t>
            </a:r>
          </a:p>
          <a:p>
            <a:pPr marL="0" indent="0">
              <a:buNone/>
            </a:pPr>
            <a:endParaRPr lang="en-NZ" sz="3200" dirty="0">
              <a:solidFill>
                <a:srgbClr val="200016"/>
              </a:solidFill>
            </a:endParaRPr>
          </a:p>
          <a:p>
            <a:pPr marL="0" indent="0">
              <a:buNone/>
            </a:pPr>
            <a:r>
              <a:rPr lang="en-NZ" sz="3200" dirty="0">
                <a:solidFill>
                  <a:srgbClr val="200016"/>
                </a:solidFill>
              </a:rPr>
              <a:t>This also applies to the way a patient uses information. Recording something for personal use may not be highly offensive, but posting it all over the internet may be highly offensive.</a:t>
            </a:r>
          </a:p>
          <a:p>
            <a:pPr marL="0" indent="0">
              <a:buNone/>
            </a:pPr>
            <a:endParaRPr lang="en-NZ" sz="3200" dirty="0">
              <a:solidFill>
                <a:srgbClr val="200016"/>
              </a:solidFill>
            </a:endParaRPr>
          </a:p>
          <a:p>
            <a:pPr marL="0" indent="0">
              <a:buNone/>
            </a:pPr>
            <a:r>
              <a:rPr lang="en-NZ" sz="3200" dirty="0">
                <a:solidFill>
                  <a:srgbClr val="200016"/>
                </a:solidFill>
              </a:rPr>
              <a:t>These are determined on a case-by-case basis. They do not come up very often.</a:t>
            </a:r>
            <a:endParaRPr lang="en-US" sz="3200" dirty="0">
              <a:solidFill>
                <a:srgbClr val="200016"/>
              </a:solidFill>
            </a:endParaRPr>
          </a:p>
        </p:txBody>
      </p:sp>
      <p:sp>
        <p:nvSpPr>
          <p:cNvPr id="26" name="Text Placeholder 25">
            <a:extLst>
              <a:ext uri="{FF2B5EF4-FFF2-40B4-BE49-F238E27FC236}">
                <a16:creationId xmlns:a16="http://schemas.microsoft.com/office/drawing/2014/main" id="{29ABAAF2-2A62-688C-73B3-F2E1F5A67659}"/>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In some cases, a patient might breach a health or disability professional's privacy.</a:t>
            </a:r>
          </a:p>
        </p:txBody>
      </p:sp>
      <p:sp>
        <p:nvSpPr>
          <p:cNvPr id="8" name="Date Placeholder 7">
            <a:extLst>
              <a:ext uri="{FF2B5EF4-FFF2-40B4-BE49-F238E27FC236}">
                <a16:creationId xmlns:a16="http://schemas.microsoft.com/office/drawing/2014/main" id="{7BE057AB-85CD-5FAE-984E-5049505A201C}"/>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97797884-4198-408A-304A-9E9DC4C82B21}"/>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3A3AE1BF-7D7C-116A-338E-BA63237BC7E8}"/>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42</a:t>
            </a:fld>
            <a:endParaRPr lang="en-NZ" dirty="0"/>
          </a:p>
        </p:txBody>
      </p:sp>
      <p:sp>
        <p:nvSpPr>
          <p:cNvPr id="9" name="TextBox 8">
            <a:extLst>
              <a:ext uri="{FF2B5EF4-FFF2-40B4-BE49-F238E27FC236}">
                <a16:creationId xmlns:a16="http://schemas.microsoft.com/office/drawing/2014/main" id="{42CD86CB-F085-FB1C-C658-B99D81D919F9}"/>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One exception</a:t>
            </a:r>
          </a:p>
        </p:txBody>
      </p:sp>
      <p:pic>
        <p:nvPicPr>
          <p:cNvPr id="10" name="Picture Placeholder 9">
            <a:extLst>
              <a:ext uri="{FF2B5EF4-FFF2-40B4-BE49-F238E27FC236}">
                <a16:creationId xmlns:a16="http://schemas.microsoft.com/office/drawing/2014/main" id="{FE44FCEA-927F-33B9-7379-258B9168D2C8}"/>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42043" y="4267730"/>
            <a:ext cx="3943350" cy="3943350"/>
          </a:xfrm>
        </p:spPr>
      </p:pic>
    </p:spTree>
    <p:extLst>
      <p:ext uri="{BB962C8B-B14F-4D97-AF65-F5344CB8AC3E}">
        <p14:creationId xmlns:p14="http://schemas.microsoft.com/office/powerpoint/2010/main" val="900899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501ED-E0B7-37AA-5C30-9D81443C537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424C10B-B2A5-A5E1-DE18-779CECB08929}"/>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8430A15D-CD11-E115-7074-E827CC28ED7D}"/>
              </a:ext>
            </a:extLst>
          </p:cNvPr>
          <p:cNvSpPr>
            <a:spLocks noGrp="1"/>
          </p:cNvSpPr>
          <p:nvPr>
            <p:ph type="body" sz="quarter" idx="4294967295"/>
          </p:nvPr>
        </p:nvSpPr>
        <p:spPr>
          <a:xfrm>
            <a:off x="5730333" y="4646807"/>
            <a:ext cx="17282160" cy="4248471"/>
          </a:xfrm>
        </p:spPr>
        <p:txBody>
          <a:bodyPr>
            <a:noAutofit/>
          </a:bodyPr>
          <a:lstStyle/>
          <a:p>
            <a:pPr marL="0" indent="0">
              <a:buNone/>
            </a:pPr>
            <a:r>
              <a:rPr lang="en-NZ" sz="3200" dirty="0">
                <a:solidFill>
                  <a:srgbClr val="200016"/>
                </a:solidFill>
              </a:rPr>
              <a:t>You should try to find out:</a:t>
            </a:r>
            <a:br>
              <a:rPr lang="en-NZ" sz="3200" dirty="0">
                <a:solidFill>
                  <a:srgbClr val="200016"/>
                </a:solidFill>
              </a:rPr>
            </a:br>
            <a:endParaRPr lang="en-NZ" sz="3200" dirty="0">
              <a:solidFill>
                <a:srgbClr val="200016"/>
              </a:solidFill>
            </a:endParaRPr>
          </a:p>
          <a:p>
            <a:pPr marL="514350" indent="-514350">
              <a:buFont typeface="+mj-lt"/>
              <a:buAutoNum type="arabicPeriod"/>
            </a:pPr>
            <a:r>
              <a:rPr lang="en-NZ" sz="3200" dirty="0">
                <a:solidFill>
                  <a:srgbClr val="200016"/>
                </a:solidFill>
              </a:rPr>
              <a:t>What they want to record</a:t>
            </a:r>
          </a:p>
          <a:p>
            <a:pPr marL="514350" indent="-514350">
              <a:buFont typeface="+mj-lt"/>
              <a:buAutoNum type="arabicPeriod"/>
            </a:pPr>
            <a:r>
              <a:rPr lang="en-NZ" sz="3200" dirty="0">
                <a:solidFill>
                  <a:srgbClr val="200016"/>
                </a:solidFill>
              </a:rPr>
              <a:t>Why they want to record it</a:t>
            </a:r>
          </a:p>
          <a:p>
            <a:pPr marL="514350" indent="-514350">
              <a:buFont typeface="+mj-lt"/>
              <a:buAutoNum type="arabicPeriod"/>
            </a:pPr>
            <a:r>
              <a:rPr lang="en-NZ" sz="3200" dirty="0">
                <a:solidFill>
                  <a:srgbClr val="200016"/>
                </a:solidFill>
              </a:rPr>
              <a:t>How they will use the recording.</a:t>
            </a:r>
          </a:p>
          <a:p>
            <a:pPr marL="0" indent="0">
              <a:buNone/>
            </a:pPr>
            <a:endParaRPr lang="en-NZ" sz="3200" dirty="0">
              <a:solidFill>
                <a:srgbClr val="200016"/>
              </a:solidFill>
            </a:endParaRPr>
          </a:p>
        </p:txBody>
      </p:sp>
      <p:sp>
        <p:nvSpPr>
          <p:cNvPr id="26" name="Text Placeholder 25">
            <a:extLst>
              <a:ext uri="{FF2B5EF4-FFF2-40B4-BE49-F238E27FC236}">
                <a16:creationId xmlns:a16="http://schemas.microsoft.com/office/drawing/2014/main" id="{38ED9D6E-8BB4-EDEC-EA00-3124067291D7}"/>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The best way to assess a situation where a patient is recording is to have a conversation. </a:t>
            </a:r>
          </a:p>
        </p:txBody>
      </p:sp>
      <p:sp>
        <p:nvSpPr>
          <p:cNvPr id="8" name="Date Placeholder 7">
            <a:extLst>
              <a:ext uri="{FF2B5EF4-FFF2-40B4-BE49-F238E27FC236}">
                <a16:creationId xmlns:a16="http://schemas.microsoft.com/office/drawing/2014/main" id="{53BA3020-FEA8-F2B6-618C-E0E1E2ECD88D}"/>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E644B6BE-8357-87BD-9A6F-BF1D37AB9964}"/>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64EC66BB-0C9D-F5D3-D96A-81BEC75F9A5E}"/>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43</a:t>
            </a:fld>
            <a:endParaRPr lang="en-NZ" dirty="0"/>
          </a:p>
        </p:txBody>
      </p:sp>
      <p:sp>
        <p:nvSpPr>
          <p:cNvPr id="9" name="TextBox 8">
            <a:extLst>
              <a:ext uri="{FF2B5EF4-FFF2-40B4-BE49-F238E27FC236}">
                <a16:creationId xmlns:a16="http://schemas.microsoft.com/office/drawing/2014/main" id="{656A7B05-4E16-C365-9DE4-683DCAA3A895}"/>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Have a conversation</a:t>
            </a:r>
          </a:p>
        </p:txBody>
      </p:sp>
      <p:pic>
        <p:nvPicPr>
          <p:cNvPr id="10" name="Picture Placeholder 9">
            <a:extLst>
              <a:ext uri="{FF2B5EF4-FFF2-40B4-BE49-F238E27FC236}">
                <a16:creationId xmlns:a16="http://schemas.microsoft.com/office/drawing/2014/main" id="{56D7DDE7-F9D5-AB33-9BAA-1C4C4AAA909C}"/>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42043" y="4267730"/>
            <a:ext cx="3943350" cy="3943350"/>
          </a:xfrm>
        </p:spPr>
      </p:pic>
    </p:spTree>
    <p:extLst>
      <p:ext uri="{BB962C8B-B14F-4D97-AF65-F5344CB8AC3E}">
        <p14:creationId xmlns:p14="http://schemas.microsoft.com/office/powerpoint/2010/main" val="168124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EE2F-DDB6-A70B-89B1-1F2BECBE256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01E6EF-D694-3CA6-42E2-A3BE0D2477F5}"/>
              </a:ext>
            </a:extLst>
          </p:cNvPr>
          <p:cNvSpPr>
            <a:spLocks noGrp="1"/>
          </p:cNvSpPr>
          <p:nvPr>
            <p:ph type="body" sz="quarter" idx="31"/>
          </p:nvPr>
        </p:nvSpPr>
        <p:spPr>
          <a:xfrm>
            <a:off x="14829636" y="3041576"/>
            <a:ext cx="9073008" cy="7189379"/>
          </a:xfrm>
        </p:spPr>
        <p:txBody>
          <a:bodyPr/>
          <a:lstStyle/>
          <a:p>
            <a:pPr marL="0" indent="0">
              <a:buNone/>
            </a:pPr>
            <a:r>
              <a:rPr lang="en-NZ" sz="3200" dirty="0">
                <a:solidFill>
                  <a:srgbClr val="200016"/>
                </a:solidFill>
              </a:rPr>
              <a:t>A teenager has cancer and needs to spend several weeks in the oncology ward. On their birthday, their friends visit and video them opening presents. A nurse is incidentally caught in the frame in the background.</a:t>
            </a:r>
          </a:p>
          <a:p>
            <a:pPr marL="0" indent="0">
              <a:buNone/>
            </a:pPr>
            <a:endParaRPr lang="en-NZ" sz="3200" dirty="0">
              <a:solidFill>
                <a:srgbClr val="200016"/>
              </a:solidFill>
            </a:endParaRPr>
          </a:p>
          <a:p>
            <a:pPr marL="0" indent="0">
              <a:buNone/>
            </a:pPr>
            <a:r>
              <a:rPr lang="en-NZ" sz="3200" dirty="0">
                <a:solidFill>
                  <a:srgbClr val="200016"/>
                </a:solidFill>
              </a:rPr>
              <a:t>The nurse tells the teenagers that they aren't comfortable being recorded. </a:t>
            </a:r>
          </a:p>
          <a:p>
            <a:pPr marL="0" indent="0">
              <a:buNone/>
            </a:pPr>
            <a:endParaRPr lang="en-NZ" dirty="0">
              <a:solidFill>
                <a:srgbClr val="200016"/>
              </a:solidFill>
            </a:endParaRPr>
          </a:p>
          <a:p>
            <a:pPr marL="0" indent="0">
              <a:buNone/>
            </a:pPr>
            <a:r>
              <a:rPr lang="en-NZ" sz="3200" dirty="0">
                <a:solidFill>
                  <a:srgbClr val="200016"/>
                </a:solidFill>
              </a:rPr>
              <a:t>They show the nurse the footage, agree not to put it on social media, and agree to let staff know if they want to record anything in the ward in future.</a:t>
            </a:r>
            <a:endParaRPr lang="en-US" sz="3200" dirty="0">
              <a:solidFill>
                <a:srgbClr val="200016"/>
              </a:solidFill>
            </a:endParaRPr>
          </a:p>
        </p:txBody>
      </p:sp>
      <p:sp>
        <p:nvSpPr>
          <p:cNvPr id="5" name="Text Placeholder 4">
            <a:extLst>
              <a:ext uri="{FF2B5EF4-FFF2-40B4-BE49-F238E27FC236}">
                <a16:creationId xmlns:a16="http://schemas.microsoft.com/office/drawing/2014/main" id="{2257E65F-CDCB-17A6-5B87-D2ABF377C743}"/>
              </a:ext>
            </a:extLst>
          </p:cNvPr>
          <p:cNvSpPr>
            <a:spLocks noGrp="1"/>
          </p:cNvSpPr>
          <p:nvPr>
            <p:ph type="body" sz="quarter" idx="32"/>
          </p:nvPr>
        </p:nvSpPr>
        <p:spPr>
          <a:xfrm>
            <a:off x="14829636" y="267656"/>
            <a:ext cx="9525920" cy="2425327"/>
          </a:xfrm>
        </p:spPr>
        <p:txBody>
          <a:bodyPr/>
          <a:lstStyle/>
          <a:p>
            <a:r>
              <a:rPr lang="en-US" sz="8000" dirty="0">
                <a:solidFill>
                  <a:schemeClr val="tx2"/>
                </a:solidFill>
              </a:rPr>
              <a:t>Teenagers in the</a:t>
            </a:r>
          </a:p>
          <a:p>
            <a:r>
              <a:rPr lang="en-US" sz="8000" dirty="0">
                <a:solidFill>
                  <a:schemeClr val="tx2"/>
                </a:solidFill>
              </a:rPr>
              <a:t> ward</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782D6156-C8AA-E0C7-BB12-39ADE52B0295}"/>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22687171-3944-8BBD-350F-C362211F0D0F}"/>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1B545E76-1374-A9E7-A6B6-D6BE5121B7B5}"/>
              </a:ext>
            </a:extLst>
          </p:cNvPr>
          <p:cNvSpPr>
            <a:spLocks noGrp="1"/>
          </p:cNvSpPr>
          <p:nvPr>
            <p:ph type="sldNum" sz="quarter" idx="35"/>
          </p:nvPr>
        </p:nvSpPr>
        <p:spPr/>
        <p:txBody>
          <a:bodyPr/>
          <a:lstStyle/>
          <a:p>
            <a:r>
              <a:rPr lang="en-US"/>
              <a:t>PG </a:t>
            </a:r>
            <a:fld id="{51F13DD2-D921-1447-B71A-24615C0CEC21}" type="slidenum">
              <a:rPr lang="en-US" smtClean="0"/>
              <a:pPr/>
              <a:t>44</a:t>
            </a:fld>
            <a:endParaRPr lang="en-US" dirty="0"/>
          </a:p>
        </p:txBody>
      </p:sp>
      <p:pic>
        <p:nvPicPr>
          <p:cNvPr id="11" name="Picture Placeholder 10">
            <a:extLst>
              <a:ext uri="{FF2B5EF4-FFF2-40B4-BE49-F238E27FC236}">
                <a16:creationId xmlns:a16="http://schemas.microsoft.com/office/drawing/2014/main" id="{23B9AAD6-DCE0-6429-776F-672CBE18D1D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98031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FE27-31C6-F680-4569-0A05D4D5920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074AFB0-7416-916A-7A5E-1A9D7BB236CB}"/>
              </a:ext>
            </a:extLst>
          </p:cNvPr>
          <p:cNvSpPr>
            <a:spLocks noGrp="1"/>
          </p:cNvSpPr>
          <p:nvPr>
            <p:ph type="body" sz="quarter" idx="31"/>
          </p:nvPr>
        </p:nvSpPr>
        <p:spPr>
          <a:xfrm>
            <a:off x="14866888" y="3263310"/>
            <a:ext cx="9073008" cy="7189379"/>
          </a:xfrm>
        </p:spPr>
        <p:txBody>
          <a:bodyPr/>
          <a:lstStyle/>
          <a:p>
            <a:pPr marL="0" indent="0">
              <a:buNone/>
            </a:pPr>
            <a:r>
              <a:rPr lang="en-NZ" sz="3200" dirty="0">
                <a:solidFill>
                  <a:srgbClr val="200016"/>
                </a:solidFill>
              </a:rPr>
              <a:t>A patient is seeing their GP. They have lot of questions, and want to make sure they remember the answers after the appointment is over. </a:t>
            </a:r>
          </a:p>
          <a:p>
            <a:pPr marL="0" indent="0">
              <a:buNone/>
            </a:pPr>
            <a:endParaRPr lang="en-NZ" sz="3200" dirty="0">
              <a:solidFill>
                <a:srgbClr val="200016"/>
              </a:solidFill>
            </a:endParaRPr>
          </a:p>
          <a:p>
            <a:pPr marL="0" indent="0">
              <a:buNone/>
            </a:pPr>
            <a:r>
              <a:rPr lang="en-NZ" dirty="0">
                <a:solidFill>
                  <a:srgbClr val="200016"/>
                </a:solidFill>
              </a:rPr>
              <a:t>They </a:t>
            </a:r>
            <a:r>
              <a:rPr lang="en-NZ" sz="3200" dirty="0">
                <a:solidFill>
                  <a:srgbClr val="200016"/>
                </a:solidFill>
              </a:rPr>
              <a:t>tell the GP they intend on recording the appointment on their phone for this reason. The GP agrees, but asks them to just record audio, not video. They agree to these terms.</a:t>
            </a:r>
            <a:endParaRPr lang="en-US" sz="3200" dirty="0">
              <a:solidFill>
                <a:srgbClr val="200016"/>
              </a:solidFill>
            </a:endParaRPr>
          </a:p>
        </p:txBody>
      </p:sp>
      <p:sp>
        <p:nvSpPr>
          <p:cNvPr id="5" name="Text Placeholder 4">
            <a:extLst>
              <a:ext uri="{FF2B5EF4-FFF2-40B4-BE49-F238E27FC236}">
                <a16:creationId xmlns:a16="http://schemas.microsoft.com/office/drawing/2014/main" id="{8418806F-AC19-7685-EB74-9D51F1B35F61}"/>
              </a:ext>
            </a:extLst>
          </p:cNvPr>
          <p:cNvSpPr>
            <a:spLocks noGrp="1"/>
          </p:cNvSpPr>
          <p:nvPr>
            <p:ph type="body" sz="quarter" idx="32"/>
          </p:nvPr>
        </p:nvSpPr>
        <p:spPr>
          <a:xfrm>
            <a:off x="14856493" y="293761"/>
            <a:ext cx="9525920" cy="2425327"/>
          </a:xfrm>
        </p:spPr>
        <p:txBody>
          <a:bodyPr/>
          <a:lstStyle/>
          <a:p>
            <a:r>
              <a:rPr lang="en-US" sz="8000" dirty="0">
                <a:solidFill>
                  <a:schemeClr val="tx2"/>
                </a:solidFill>
              </a:rPr>
              <a:t>Keeping personal records</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64DD3AA7-8A17-9ADB-111C-37747373DD2A}"/>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81E1A3E1-7746-69DA-F199-CFACACEB2EEE}"/>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3E8D669B-62ED-7EE1-F60D-6C90DC247E2F}"/>
              </a:ext>
            </a:extLst>
          </p:cNvPr>
          <p:cNvSpPr>
            <a:spLocks noGrp="1"/>
          </p:cNvSpPr>
          <p:nvPr>
            <p:ph type="sldNum" sz="quarter" idx="35"/>
          </p:nvPr>
        </p:nvSpPr>
        <p:spPr/>
        <p:txBody>
          <a:bodyPr/>
          <a:lstStyle/>
          <a:p>
            <a:r>
              <a:rPr lang="en-US"/>
              <a:t>PG </a:t>
            </a:r>
            <a:fld id="{51F13DD2-D921-1447-B71A-24615C0CEC21}" type="slidenum">
              <a:rPr lang="en-US" smtClean="0"/>
              <a:pPr/>
              <a:t>45</a:t>
            </a:fld>
            <a:endParaRPr lang="en-US" dirty="0"/>
          </a:p>
        </p:txBody>
      </p:sp>
      <p:pic>
        <p:nvPicPr>
          <p:cNvPr id="10" name="Picture Placeholder 9">
            <a:extLst>
              <a:ext uri="{FF2B5EF4-FFF2-40B4-BE49-F238E27FC236}">
                <a16:creationId xmlns:a16="http://schemas.microsoft.com/office/drawing/2014/main" id="{EB1D7D87-D9F0-D524-C6AE-70BCA789A02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45527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C82FE-C5F9-E5A7-0E23-AA0AC5A438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A94DDA2-5A72-3936-C09F-D1E1F49BBC38}"/>
              </a:ext>
            </a:extLst>
          </p:cNvPr>
          <p:cNvSpPr>
            <a:spLocks noGrp="1"/>
          </p:cNvSpPr>
          <p:nvPr>
            <p:ph type="body" sz="quarter" idx="31"/>
          </p:nvPr>
        </p:nvSpPr>
        <p:spPr>
          <a:xfrm>
            <a:off x="14866888" y="3263310"/>
            <a:ext cx="9073008" cy="7189379"/>
          </a:xfrm>
        </p:spPr>
        <p:txBody>
          <a:bodyPr/>
          <a:lstStyle/>
          <a:p>
            <a:pPr marL="0" indent="0">
              <a:buNone/>
            </a:pPr>
            <a:r>
              <a:rPr lang="en-NZ" sz="3200" dirty="0">
                <a:solidFill>
                  <a:srgbClr val="200016"/>
                </a:solidFill>
              </a:rPr>
              <a:t>The relationship between a midwife and their patient is breaking down. One day, the patient says that they will be recording all appointments from now on.</a:t>
            </a:r>
          </a:p>
          <a:p>
            <a:pPr marL="0" indent="0">
              <a:buNone/>
            </a:pPr>
            <a:endParaRPr lang="en-NZ" sz="3200" dirty="0">
              <a:solidFill>
                <a:srgbClr val="200016"/>
              </a:solidFill>
            </a:endParaRPr>
          </a:p>
          <a:p>
            <a:pPr marL="0" indent="0">
              <a:buNone/>
            </a:pPr>
            <a:r>
              <a:rPr lang="en-NZ" sz="3200" dirty="0">
                <a:solidFill>
                  <a:srgbClr val="200016"/>
                </a:solidFill>
              </a:rPr>
              <a:t>The midwife has allowed themselves to be recorded by patients in the past, but they are not comfortable with this patient recording them, due to the context of the relationship breakdown.</a:t>
            </a:r>
          </a:p>
          <a:p>
            <a:pPr marL="0" indent="0">
              <a:buNone/>
            </a:pPr>
            <a:endParaRPr lang="en-NZ" sz="3200" dirty="0">
              <a:solidFill>
                <a:srgbClr val="200016"/>
              </a:solidFill>
            </a:endParaRPr>
          </a:p>
          <a:p>
            <a:pPr marL="0" indent="0">
              <a:buNone/>
            </a:pPr>
            <a:r>
              <a:rPr lang="en-NZ" sz="3200" dirty="0">
                <a:solidFill>
                  <a:srgbClr val="200016"/>
                </a:solidFill>
              </a:rPr>
              <a:t>They tell the patient that they need to find a new midwife if they need want to record appointments.</a:t>
            </a:r>
            <a:endParaRPr lang="en-US" sz="3200" dirty="0">
              <a:solidFill>
                <a:srgbClr val="200016"/>
              </a:solidFill>
            </a:endParaRPr>
          </a:p>
        </p:txBody>
      </p:sp>
      <p:sp>
        <p:nvSpPr>
          <p:cNvPr id="5" name="Text Placeholder 4">
            <a:extLst>
              <a:ext uri="{FF2B5EF4-FFF2-40B4-BE49-F238E27FC236}">
                <a16:creationId xmlns:a16="http://schemas.microsoft.com/office/drawing/2014/main" id="{5E0C68DD-096A-909C-B152-2C2B4E5B70CB}"/>
              </a:ext>
            </a:extLst>
          </p:cNvPr>
          <p:cNvSpPr>
            <a:spLocks noGrp="1"/>
          </p:cNvSpPr>
          <p:nvPr>
            <p:ph type="body" sz="quarter" idx="32"/>
          </p:nvPr>
        </p:nvSpPr>
        <p:spPr>
          <a:xfrm>
            <a:off x="14856493" y="293761"/>
            <a:ext cx="9525920" cy="2425327"/>
          </a:xfrm>
        </p:spPr>
        <p:txBody>
          <a:bodyPr/>
          <a:lstStyle/>
          <a:p>
            <a:r>
              <a:rPr lang="en-US" sz="8000" dirty="0">
                <a:solidFill>
                  <a:schemeClr val="tx2"/>
                </a:solidFill>
              </a:rPr>
              <a:t>Relationship breakdown </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5E8C468F-9449-981C-135E-EE3D158552C6}"/>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9AB54682-102D-6C3B-FBA5-AB7BAA1CEC18}"/>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95AFF573-4DF6-5FD3-EAB9-96CDC2B43493}"/>
              </a:ext>
            </a:extLst>
          </p:cNvPr>
          <p:cNvSpPr>
            <a:spLocks noGrp="1"/>
          </p:cNvSpPr>
          <p:nvPr>
            <p:ph type="sldNum" sz="quarter" idx="35"/>
          </p:nvPr>
        </p:nvSpPr>
        <p:spPr/>
        <p:txBody>
          <a:bodyPr/>
          <a:lstStyle/>
          <a:p>
            <a:r>
              <a:rPr lang="en-US"/>
              <a:t>PG </a:t>
            </a:r>
            <a:fld id="{51F13DD2-D921-1447-B71A-24615C0CEC21}" type="slidenum">
              <a:rPr lang="en-US" smtClean="0"/>
              <a:pPr/>
              <a:t>46</a:t>
            </a:fld>
            <a:endParaRPr lang="en-US" dirty="0"/>
          </a:p>
        </p:txBody>
      </p:sp>
      <p:pic>
        <p:nvPicPr>
          <p:cNvPr id="11" name="Picture Placeholder 10">
            <a:extLst>
              <a:ext uri="{FF2B5EF4-FFF2-40B4-BE49-F238E27FC236}">
                <a16:creationId xmlns:a16="http://schemas.microsoft.com/office/drawing/2014/main" id="{9237B233-3A9A-0153-59E3-2C787870BF1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24807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A9145-F91B-9913-5A8C-36670FED10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DC5A419-CB09-162D-42A6-BB6888BE95F8}"/>
              </a:ext>
            </a:extLst>
          </p:cNvPr>
          <p:cNvSpPr>
            <a:spLocks noGrp="1"/>
          </p:cNvSpPr>
          <p:nvPr>
            <p:ph type="body" sz="quarter" idx="31"/>
          </p:nvPr>
        </p:nvSpPr>
        <p:spPr>
          <a:xfrm>
            <a:off x="14866888" y="3263310"/>
            <a:ext cx="9073008" cy="7189379"/>
          </a:xfrm>
        </p:spPr>
        <p:txBody>
          <a:bodyPr/>
          <a:lstStyle/>
          <a:p>
            <a:pPr marL="0" indent="0">
              <a:buNone/>
            </a:pPr>
            <a:r>
              <a:rPr lang="en-NZ" sz="3200" dirty="0">
                <a:solidFill>
                  <a:srgbClr val="200016"/>
                </a:solidFill>
              </a:rPr>
              <a:t>A woman is giving birth via caesarean section. </a:t>
            </a:r>
          </a:p>
          <a:p>
            <a:pPr marL="0" indent="0">
              <a:buNone/>
            </a:pPr>
            <a:endParaRPr lang="en-NZ" sz="3200" dirty="0">
              <a:solidFill>
                <a:srgbClr val="200016"/>
              </a:solidFill>
            </a:endParaRPr>
          </a:p>
          <a:p>
            <a:pPr marL="0" indent="0">
              <a:buNone/>
            </a:pPr>
            <a:r>
              <a:rPr lang="en-NZ" sz="3200" dirty="0">
                <a:solidFill>
                  <a:srgbClr val="200016"/>
                </a:solidFill>
              </a:rPr>
              <a:t>Her partner wants to capture this significant event, so is recording it with a Go-Pro style camera. The medical staff find this extremely distracting, and tell the partner to stop recording if they want to stay in the room.</a:t>
            </a:r>
          </a:p>
          <a:p>
            <a:pPr marL="0" indent="0">
              <a:buNone/>
            </a:pPr>
            <a:endParaRPr lang="en-NZ" sz="3200" dirty="0">
              <a:solidFill>
                <a:srgbClr val="200016"/>
              </a:solidFill>
            </a:endParaRPr>
          </a:p>
          <a:p>
            <a:pPr marL="0" indent="0">
              <a:buNone/>
            </a:pPr>
            <a:r>
              <a:rPr lang="en-NZ" sz="3200" dirty="0">
                <a:solidFill>
                  <a:srgbClr val="200016"/>
                </a:solidFill>
              </a:rPr>
              <a:t>There is no negotiation or discussion.</a:t>
            </a:r>
            <a:endParaRPr lang="en-US" sz="3200" dirty="0">
              <a:solidFill>
                <a:srgbClr val="200016"/>
              </a:solidFill>
            </a:endParaRPr>
          </a:p>
        </p:txBody>
      </p:sp>
      <p:sp>
        <p:nvSpPr>
          <p:cNvPr id="5" name="Text Placeholder 4">
            <a:extLst>
              <a:ext uri="{FF2B5EF4-FFF2-40B4-BE49-F238E27FC236}">
                <a16:creationId xmlns:a16="http://schemas.microsoft.com/office/drawing/2014/main" id="{CD6039EE-1801-661C-1A9A-CD080487920A}"/>
              </a:ext>
            </a:extLst>
          </p:cNvPr>
          <p:cNvSpPr>
            <a:spLocks noGrp="1"/>
          </p:cNvSpPr>
          <p:nvPr>
            <p:ph type="body" sz="quarter" idx="32"/>
          </p:nvPr>
        </p:nvSpPr>
        <p:spPr>
          <a:xfrm>
            <a:off x="14856493" y="293761"/>
            <a:ext cx="9525920" cy="2425327"/>
          </a:xfrm>
        </p:spPr>
        <p:txBody>
          <a:bodyPr/>
          <a:lstStyle/>
          <a:p>
            <a:r>
              <a:rPr lang="en-US" sz="8000" dirty="0">
                <a:solidFill>
                  <a:schemeClr val="tx2"/>
                </a:solidFill>
              </a:rPr>
              <a:t>Distractions in the ward</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72A0521D-3476-13EA-9FEA-09899DBC44BF}"/>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AC0931FC-EDBD-D8F2-46C4-29DE24FF9160}"/>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3169A346-B095-1E83-B6DA-19213D61BC78}"/>
              </a:ext>
            </a:extLst>
          </p:cNvPr>
          <p:cNvSpPr>
            <a:spLocks noGrp="1"/>
          </p:cNvSpPr>
          <p:nvPr>
            <p:ph type="sldNum" sz="quarter" idx="35"/>
          </p:nvPr>
        </p:nvSpPr>
        <p:spPr/>
        <p:txBody>
          <a:bodyPr/>
          <a:lstStyle/>
          <a:p>
            <a:r>
              <a:rPr lang="en-US"/>
              <a:t>PG </a:t>
            </a:r>
            <a:fld id="{51F13DD2-D921-1447-B71A-24615C0CEC21}" type="slidenum">
              <a:rPr lang="en-US" smtClean="0"/>
              <a:pPr/>
              <a:t>47</a:t>
            </a:fld>
            <a:endParaRPr lang="en-US" dirty="0"/>
          </a:p>
        </p:txBody>
      </p:sp>
      <p:pic>
        <p:nvPicPr>
          <p:cNvPr id="10" name="Picture Placeholder 9">
            <a:extLst>
              <a:ext uri="{FF2B5EF4-FFF2-40B4-BE49-F238E27FC236}">
                <a16:creationId xmlns:a16="http://schemas.microsoft.com/office/drawing/2014/main" id="{FAA0C540-4C94-2C9E-C1B6-9EB813D1A4B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8450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10B0-56DA-8D42-9A6D-A2CF855700F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4309B22-568B-0A8E-7AC1-DCC8038F4583}"/>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841BD72A-613D-6144-C5C4-C4349FB3F417}"/>
              </a:ext>
            </a:extLst>
          </p:cNvPr>
          <p:cNvSpPr>
            <a:spLocks noGrp="1"/>
          </p:cNvSpPr>
          <p:nvPr>
            <p:ph type="body" sz="quarter" idx="4294967295"/>
          </p:nvPr>
        </p:nvSpPr>
        <p:spPr>
          <a:xfrm>
            <a:off x="5717959" y="4895705"/>
            <a:ext cx="17282160" cy="4248471"/>
          </a:xfrm>
        </p:spPr>
        <p:txBody>
          <a:bodyPr>
            <a:noAutofit/>
          </a:bodyPr>
          <a:lstStyle/>
          <a:p>
            <a:pPr marL="0" indent="0">
              <a:buNone/>
            </a:pPr>
            <a:r>
              <a:rPr lang="en-NZ" sz="3200" dirty="0">
                <a:solidFill>
                  <a:srgbClr val="200016"/>
                </a:solidFill>
              </a:rPr>
              <a:t>The most useful strategy is to approach each situation on a case-by-case basis. You should make each decision based on the context of </a:t>
            </a:r>
            <a:r>
              <a:rPr lang="en-NZ" sz="3200" b="1" dirty="0">
                <a:solidFill>
                  <a:srgbClr val="200016"/>
                </a:solidFill>
              </a:rPr>
              <a:t>what</a:t>
            </a:r>
            <a:r>
              <a:rPr lang="en-NZ" sz="3200" dirty="0">
                <a:solidFill>
                  <a:srgbClr val="200016"/>
                </a:solidFill>
              </a:rPr>
              <a:t> the patient is recording, </a:t>
            </a:r>
            <a:r>
              <a:rPr lang="en-NZ" sz="3200" b="1" dirty="0">
                <a:solidFill>
                  <a:srgbClr val="200016"/>
                </a:solidFill>
              </a:rPr>
              <a:t>why</a:t>
            </a:r>
            <a:r>
              <a:rPr lang="en-NZ" sz="3200" dirty="0">
                <a:solidFill>
                  <a:srgbClr val="200016"/>
                </a:solidFill>
              </a:rPr>
              <a:t> they want to record, and </a:t>
            </a:r>
            <a:r>
              <a:rPr lang="en-NZ" sz="3200" b="1" dirty="0">
                <a:solidFill>
                  <a:srgbClr val="200016"/>
                </a:solidFill>
              </a:rPr>
              <a:t>how</a:t>
            </a:r>
            <a:r>
              <a:rPr lang="en-NZ" sz="3200" dirty="0">
                <a:solidFill>
                  <a:srgbClr val="200016"/>
                </a:solidFill>
              </a:rPr>
              <a:t> they will use the recording.</a:t>
            </a:r>
          </a:p>
          <a:p>
            <a:pPr marL="0" indent="0">
              <a:buNone/>
            </a:pPr>
            <a:endParaRPr lang="en-NZ" sz="3200" dirty="0">
              <a:solidFill>
                <a:srgbClr val="200016"/>
              </a:solidFill>
            </a:endParaRPr>
          </a:p>
          <a:p>
            <a:pPr marL="0" indent="0">
              <a:buNone/>
            </a:pPr>
            <a:r>
              <a:rPr lang="en-NZ" sz="3200" dirty="0">
                <a:solidFill>
                  <a:srgbClr val="200016"/>
                </a:solidFill>
              </a:rPr>
              <a:t>And remember: if someone records highly offensive content, or uses recorded content in a highly offensive way, you may be able to seek a remedy for this by making a privacy complaint about that person.</a:t>
            </a:r>
          </a:p>
        </p:txBody>
      </p:sp>
      <p:sp>
        <p:nvSpPr>
          <p:cNvPr id="26" name="Text Placeholder 25">
            <a:extLst>
              <a:ext uri="{FF2B5EF4-FFF2-40B4-BE49-F238E27FC236}">
                <a16:creationId xmlns:a16="http://schemas.microsoft.com/office/drawing/2014/main" id="{DB4AA97C-13FE-1EBE-DAC4-18A835D38E0F}"/>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There are a lot of different circumstances where a patient may want to record their interactions with a health or disability professional. Some of these may be fair, and some may not be.</a:t>
            </a:r>
          </a:p>
        </p:txBody>
      </p:sp>
      <p:sp>
        <p:nvSpPr>
          <p:cNvPr id="8" name="Date Placeholder 7">
            <a:extLst>
              <a:ext uri="{FF2B5EF4-FFF2-40B4-BE49-F238E27FC236}">
                <a16:creationId xmlns:a16="http://schemas.microsoft.com/office/drawing/2014/main" id="{2F65FF46-5590-51B4-5AAB-3CA413B2E614}"/>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53B4F864-E14B-1B7B-CF96-9EFD420B0FF0}"/>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D9B3CE8B-E880-3EFA-62CA-02195E0E68B2}"/>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48</a:t>
            </a:fld>
            <a:endParaRPr lang="en-NZ" dirty="0"/>
          </a:p>
        </p:txBody>
      </p:sp>
      <p:sp>
        <p:nvSpPr>
          <p:cNvPr id="9" name="TextBox 8">
            <a:extLst>
              <a:ext uri="{FF2B5EF4-FFF2-40B4-BE49-F238E27FC236}">
                <a16:creationId xmlns:a16="http://schemas.microsoft.com/office/drawing/2014/main" id="{42355009-B62A-037F-3D6A-58290331E09A}"/>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Summing up</a:t>
            </a:r>
          </a:p>
        </p:txBody>
      </p:sp>
      <p:pic>
        <p:nvPicPr>
          <p:cNvPr id="10" name="Picture Placeholder 9">
            <a:extLst>
              <a:ext uri="{FF2B5EF4-FFF2-40B4-BE49-F238E27FC236}">
                <a16:creationId xmlns:a16="http://schemas.microsoft.com/office/drawing/2014/main" id="{E1796CFA-2FAA-FB65-FB57-658D23C5D6F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636174"/>
            <a:ext cx="3943350" cy="3943350"/>
          </a:xfrm>
        </p:spPr>
      </p:pic>
    </p:spTree>
    <p:extLst>
      <p:ext uri="{BB962C8B-B14F-4D97-AF65-F5344CB8AC3E}">
        <p14:creationId xmlns:p14="http://schemas.microsoft.com/office/powerpoint/2010/main" val="1254987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393C8-4CA5-6079-5BF0-00D931D935B3}"/>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448B0C6C-42D5-7F21-052A-97FF1468C578}"/>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Working with children</a:t>
            </a:r>
          </a:p>
        </p:txBody>
      </p:sp>
      <p:sp>
        <p:nvSpPr>
          <p:cNvPr id="3" name="TextBox 2">
            <a:extLst>
              <a:ext uri="{FF2B5EF4-FFF2-40B4-BE49-F238E27FC236}">
                <a16:creationId xmlns:a16="http://schemas.microsoft.com/office/drawing/2014/main" id="{42775BC5-38D4-4E6E-D12F-1568F650C90C}"/>
              </a:ext>
            </a:extLst>
          </p:cNvPr>
          <p:cNvSpPr txBox="1"/>
          <p:nvPr/>
        </p:nvSpPr>
        <p:spPr>
          <a:xfrm>
            <a:off x="1389062" y="4769768"/>
            <a:ext cx="21963384" cy="3046988"/>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This section covers what you need to consider when parents ask about their children's medical records.</a:t>
            </a:r>
          </a:p>
          <a:p>
            <a:br>
              <a:rPr lang="en-NZ" sz="3200" dirty="0">
                <a:solidFill>
                  <a:schemeClr val="bg1"/>
                </a:solidFill>
                <a:latin typeface="Arial" panose="020B0604020202020204" pitchFamily="34" charset="0"/>
                <a:cs typeface="Arial" panose="020B0604020202020204" pitchFamily="34" charset="0"/>
              </a:rPr>
            </a:br>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36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290C-BA17-FBA6-737E-0BD309133F2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2471FB2-EFDC-1513-CD4E-BADF60615913}"/>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30593258-CD5A-9ED6-2F67-F1350F79F62B}"/>
              </a:ext>
            </a:extLst>
          </p:cNvPr>
          <p:cNvSpPr>
            <a:spLocks noGrp="1"/>
          </p:cNvSpPr>
          <p:nvPr>
            <p:ph type="body" sz="quarter" idx="4294967295"/>
          </p:nvPr>
        </p:nvSpPr>
        <p:spPr>
          <a:xfrm>
            <a:off x="5728450" y="4567238"/>
            <a:ext cx="17282160" cy="7083400"/>
          </a:xfrm>
        </p:spPr>
        <p:txBody>
          <a:bodyPr>
            <a:noAutofit/>
          </a:bodyPr>
          <a:lstStyle/>
          <a:p>
            <a:pPr marL="0" indent="0">
              <a:buNone/>
            </a:pPr>
            <a:r>
              <a:rPr lang="en-NZ" sz="3200" b="1" dirty="0">
                <a:solidFill>
                  <a:srgbClr val="200016"/>
                </a:solidFill>
              </a:rPr>
              <a:t>LEARNING CHECK</a:t>
            </a:r>
          </a:p>
          <a:p>
            <a:pPr marL="0" indent="0">
              <a:buNone/>
            </a:pPr>
            <a:r>
              <a:rPr lang="en-NZ" sz="3200" dirty="0">
                <a:solidFill>
                  <a:srgbClr val="200016"/>
                </a:solidFill>
              </a:rPr>
              <a:t>A person goes to a counsellor to talk through their recent separation from their partner. The counsellor asks if they've gained or lost weight since the separation. Is this appropriate?</a:t>
            </a:r>
          </a:p>
          <a:p>
            <a:pPr marL="0" indent="0">
              <a:buNone/>
            </a:pPr>
            <a:endParaRPr lang="en-NZ" sz="3200" dirty="0">
              <a:solidFill>
                <a:srgbClr val="200016"/>
              </a:solidFill>
            </a:endParaRPr>
          </a:p>
          <a:p>
            <a:pPr marL="0" indent="0">
              <a:buNone/>
            </a:pPr>
            <a:r>
              <a:rPr lang="en-NZ" sz="3200" dirty="0">
                <a:solidFill>
                  <a:srgbClr val="200016"/>
                </a:solidFill>
              </a:rPr>
              <a:t>Yes - that's appropriate.</a:t>
            </a:r>
            <a:r>
              <a:rPr lang="en-NZ" sz="3200" b="1" dirty="0">
                <a:solidFill>
                  <a:srgbClr val="200016"/>
                </a:solidFill>
              </a:rPr>
              <a:t> </a:t>
            </a:r>
            <a:r>
              <a:rPr lang="en-NZ" sz="3200" dirty="0">
                <a:solidFill>
                  <a:srgbClr val="200016"/>
                </a:solidFill>
              </a:rPr>
              <a:t>Shifts in weight can be an indicator of general wellbeing, so it’s relevant to the services the counsellor provides.</a:t>
            </a:r>
          </a:p>
          <a:p>
            <a:pPr marL="0" indent="0">
              <a:buNone/>
            </a:pPr>
            <a:endParaRPr lang="en-NZ" sz="3200" dirty="0">
              <a:solidFill>
                <a:srgbClr val="200016"/>
              </a:solidFill>
            </a:endParaRPr>
          </a:p>
          <a:p>
            <a:pPr marL="0" indent="0">
              <a:buNone/>
            </a:pPr>
            <a:r>
              <a:rPr lang="en-NZ" sz="3200" b="1" dirty="0">
                <a:solidFill>
                  <a:srgbClr val="200016"/>
                </a:solidFill>
              </a:rPr>
              <a:t>LEARNING CHECK </a:t>
            </a:r>
          </a:p>
          <a:p>
            <a:pPr marL="0" indent="0">
              <a:buNone/>
            </a:pPr>
            <a:r>
              <a:rPr lang="en-NZ" sz="3200" dirty="0">
                <a:solidFill>
                  <a:srgbClr val="200016"/>
                </a:solidFill>
              </a:rPr>
              <a:t>A person goes to a counsellor to talk through their recent separation from their partner. The counsellor asks how much the person weighs. Is this appropriate?</a:t>
            </a:r>
          </a:p>
          <a:p>
            <a:pPr marL="0" indent="0">
              <a:buNone/>
            </a:pPr>
            <a:endParaRPr lang="en-NZ" sz="3200" dirty="0">
              <a:solidFill>
                <a:srgbClr val="200016"/>
              </a:solidFill>
            </a:endParaRPr>
          </a:p>
          <a:p>
            <a:pPr marL="0" indent="0">
              <a:buNone/>
            </a:pPr>
            <a:r>
              <a:rPr lang="en-NZ" sz="3200" dirty="0">
                <a:solidFill>
                  <a:srgbClr val="200016"/>
                </a:solidFill>
              </a:rPr>
              <a:t>No - this is less likely to be appropriate, although it may be appropriate in some circumstances. For example, if they had an eating disorder as well, it would be appropriate for the counsellor to ask about their weight. </a:t>
            </a:r>
          </a:p>
        </p:txBody>
      </p:sp>
      <p:sp>
        <p:nvSpPr>
          <p:cNvPr id="26" name="Text Placeholder 25">
            <a:extLst>
              <a:ext uri="{FF2B5EF4-FFF2-40B4-BE49-F238E27FC236}">
                <a16:creationId xmlns:a16="http://schemas.microsoft.com/office/drawing/2014/main" id="{E05740F2-241D-F404-644D-E7329BCDB8F0}"/>
              </a:ext>
            </a:extLst>
          </p:cNvPr>
          <p:cNvSpPr>
            <a:spLocks noGrp="1"/>
          </p:cNvSpPr>
          <p:nvPr>
            <p:ph type="body" sz="quarter" idx="31"/>
          </p:nvPr>
        </p:nvSpPr>
        <p:spPr>
          <a:xfrm>
            <a:off x="1406848" y="3064969"/>
            <a:ext cx="22006385" cy="4103780"/>
          </a:xfrm>
        </p:spPr>
        <p:txBody>
          <a:bodyPr/>
          <a:lstStyle/>
          <a:p>
            <a:r>
              <a:rPr lang="en-NZ" dirty="0"/>
              <a:t>Bear in mind that you can only collect information related to your job. The nature of healthcare is that this definition may be very wide. You </a:t>
            </a:r>
            <a:r>
              <a:rPr lang="en-NZ" b="1" dirty="0"/>
              <a:t>cannot collection information that </a:t>
            </a:r>
            <a:r>
              <a:rPr lang="en-NZ" dirty="0"/>
              <a:t>is not related to the service you provide.</a:t>
            </a:r>
            <a:endParaRPr lang="en-US" dirty="0"/>
          </a:p>
        </p:txBody>
      </p:sp>
      <p:sp>
        <p:nvSpPr>
          <p:cNvPr id="8" name="Date Placeholder 7">
            <a:extLst>
              <a:ext uri="{FF2B5EF4-FFF2-40B4-BE49-F238E27FC236}">
                <a16:creationId xmlns:a16="http://schemas.microsoft.com/office/drawing/2014/main" id="{00BC57CC-FD77-E598-B4FD-CB918119EB60}"/>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FBD49F31-50E5-B07A-99EF-FD976D0CA082}"/>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B276B8E7-66CD-33F0-395F-413038466781}"/>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a:t>
            </a:fld>
            <a:endParaRPr lang="en-NZ" dirty="0"/>
          </a:p>
        </p:txBody>
      </p:sp>
      <p:sp>
        <p:nvSpPr>
          <p:cNvPr id="9" name="TextBox 8">
            <a:extLst>
              <a:ext uri="{FF2B5EF4-FFF2-40B4-BE49-F238E27FC236}">
                <a16:creationId xmlns:a16="http://schemas.microsoft.com/office/drawing/2014/main" id="{76382A3D-7340-2700-3C67-1799210C5006}"/>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What you can’t collect </a:t>
            </a:r>
          </a:p>
        </p:txBody>
      </p:sp>
      <p:pic>
        <p:nvPicPr>
          <p:cNvPr id="13" name="Picture Placeholder 12">
            <a:extLst>
              <a:ext uri="{FF2B5EF4-FFF2-40B4-BE49-F238E27FC236}">
                <a16:creationId xmlns:a16="http://schemas.microsoft.com/office/drawing/2014/main" id="{A4B4538B-1E0E-688A-5912-84256CE81D2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371803" y="4769768"/>
            <a:ext cx="3943350" cy="3943350"/>
          </a:xfrm>
        </p:spPr>
      </p:pic>
    </p:spTree>
    <p:extLst>
      <p:ext uri="{BB962C8B-B14F-4D97-AF65-F5344CB8AC3E}">
        <p14:creationId xmlns:p14="http://schemas.microsoft.com/office/powerpoint/2010/main" val="468747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6F6E-F2E1-D1AF-0B6D-9B1AA270A59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51E3A9C-AB12-F893-0E65-18264D183E9E}"/>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851BF286-21E4-AAB9-EDC7-4802C7C8D2DD}"/>
              </a:ext>
            </a:extLst>
          </p:cNvPr>
          <p:cNvSpPr>
            <a:spLocks noGrp="1"/>
          </p:cNvSpPr>
          <p:nvPr>
            <p:ph type="body" sz="quarter" idx="4294967295"/>
          </p:nvPr>
        </p:nvSpPr>
        <p:spPr>
          <a:xfrm>
            <a:off x="5717959" y="4895705"/>
            <a:ext cx="17282160" cy="4248471"/>
          </a:xfrm>
        </p:spPr>
        <p:txBody>
          <a:bodyPr>
            <a:noAutofit/>
          </a:bodyPr>
          <a:lstStyle/>
          <a:p>
            <a:pPr marL="0" indent="0">
              <a:buNone/>
            </a:pPr>
            <a:r>
              <a:rPr lang="en-NZ" sz="3200" b="1" dirty="0">
                <a:solidFill>
                  <a:srgbClr val="200016"/>
                </a:solidFill>
              </a:rPr>
              <a:t>MEET R</a:t>
            </a:r>
          </a:p>
          <a:p>
            <a:pPr marL="0" indent="0">
              <a:buNone/>
            </a:pPr>
            <a:r>
              <a:rPr lang="en-NZ" sz="3200" dirty="0">
                <a:solidFill>
                  <a:srgbClr val="200016"/>
                </a:solidFill>
              </a:rPr>
              <a:t>R has a three year old child and needs some of their information from their GP to fill out a health insurance form. R calls the GP and asks for the information and the GP gives it to them.</a:t>
            </a:r>
          </a:p>
          <a:p>
            <a:pPr marL="0" indent="0">
              <a:buNone/>
            </a:pPr>
            <a:r>
              <a:rPr lang="en-NZ" sz="3200" dirty="0">
                <a:solidFill>
                  <a:srgbClr val="200016"/>
                </a:solidFill>
              </a:rPr>
              <a:t> </a:t>
            </a:r>
          </a:p>
          <a:p>
            <a:pPr marL="0" indent="0">
              <a:buNone/>
            </a:pPr>
            <a:r>
              <a:rPr lang="en-NZ" sz="3200" dirty="0">
                <a:solidFill>
                  <a:srgbClr val="200016"/>
                </a:solidFill>
              </a:rPr>
              <a:t>This will usually be acceptable under the Health Information Privacy Code. Since R's child is only three, and her parent is her guardian, they have the right to see the child's information. </a:t>
            </a:r>
          </a:p>
          <a:p>
            <a:pPr marL="0" indent="0">
              <a:buNone/>
            </a:pPr>
            <a:endParaRPr lang="en-NZ" sz="3200" dirty="0">
              <a:solidFill>
                <a:srgbClr val="200016"/>
              </a:solidFill>
            </a:endParaRPr>
          </a:p>
          <a:p>
            <a:pPr marL="0" indent="0">
              <a:buNone/>
            </a:pPr>
            <a:r>
              <a:rPr lang="en-NZ" sz="3200" dirty="0">
                <a:solidFill>
                  <a:srgbClr val="200016"/>
                </a:solidFill>
              </a:rPr>
              <a:t>This usually applies to children and teenagers up to the age of 16.</a:t>
            </a:r>
          </a:p>
        </p:txBody>
      </p:sp>
      <p:sp>
        <p:nvSpPr>
          <p:cNvPr id="26" name="Text Placeholder 25">
            <a:extLst>
              <a:ext uri="{FF2B5EF4-FFF2-40B4-BE49-F238E27FC236}">
                <a16:creationId xmlns:a16="http://schemas.microsoft.com/office/drawing/2014/main" id="{E4DB8B7C-241A-DEE0-576A-60E9905993F9}"/>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The Health Information Privacy Code allows medical information to be disclosed to a patient's guardian. In many cases, children's parents are their guardians as well.</a:t>
            </a:r>
          </a:p>
        </p:txBody>
      </p:sp>
      <p:sp>
        <p:nvSpPr>
          <p:cNvPr id="8" name="Date Placeholder 7">
            <a:extLst>
              <a:ext uri="{FF2B5EF4-FFF2-40B4-BE49-F238E27FC236}">
                <a16:creationId xmlns:a16="http://schemas.microsoft.com/office/drawing/2014/main" id="{24C8D114-85C4-C49A-552B-D9ADD995D21D}"/>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DF3CC9FE-1DEE-C813-89FC-45068972BA6E}"/>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54FD2C52-5844-F91B-A703-C4BD938BE010}"/>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50</a:t>
            </a:fld>
            <a:endParaRPr lang="en-NZ" dirty="0"/>
          </a:p>
        </p:txBody>
      </p:sp>
      <p:sp>
        <p:nvSpPr>
          <p:cNvPr id="9" name="TextBox 8">
            <a:extLst>
              <a:ext uri="{FF2B5EF4-FFF2-40B4-BE49-F238E27FC236}">
                <a16:creationId xmlns:a16="http://schemas.microsoft.com/office/drawing/2014/main" id="{060D3D75-F159-F0A1-DA52-995693DF610D}"/>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Patient’s guardian</a:t>
            </a:r>
          </a:p>
        </p:txBody>
      </p:sp>
      <p:pic>
        <p:nvPicPr>
          <p:cNvPr id="11" name="Picture Placeholder 10">
            <a:extLst>
              <a:ext uri="{FF2B5EF4-FFF2-40B4-BE49-F238E27FC236}">
                <a16:creationId xmlns:a16="http://schemas.microsoft.com/office/drawing/2014/main" id="{04E69534-C114-C645-F44B-4291C60591AC}"/>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435100" y="4776788"/>
            <a:ext cx="3943350" cy="3943350"/>
          </a:xfrm>
        </p:spPr>
      </p:pic>
    </p:spTree>
    <p:extLst>
      <p:ext uri="{BB962C8B-B14F-4D97-AF65-F5344CB8AC3E}">
        <p14:creationId xmlns:p14="http://schemas.microsoft.com/office/powerpoint/2010/main" val="2050256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A68CE-353B-2309-7FAE-2140E85BF7B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56B6D0-B890-C28F-6E35-9962D79C11E2}"/>
              </a:ext>
            </a:extLst>
          </p:cNvPr>
          <p:cNvSpPr>
            <a:spLocks noGrp="1"/>
          </p:cNvSpPr>
          <p:nvPr>
            <p:ph type="body" sz="quarter" idx="31"/>
          </p:nvPr>
        </p:nvSpPr>
        <p:spPr>
          <a:xfrm>
            <a:off x="14866888" y="3263310"/>
            <a:ext cx="9073008" cy="7189379"/>
          </a:xfrm>
        </p:spPr>
        <p:txBody>
          <a:bodyPr/>
          <a:lstStyle/>
          <a:p>
            <a:pPr marL="0" indent="0">
              <a:buNone/>
            </a:pPr>
            <a:r>
              <a:rPr lang="en-NZ" sz="3200" dirty="0">
                <a:solidFill>
                  <a:srgbClr val="200016"/>
                </a:solidFill>
              </a:rPr>
              <a:t>Parents do not have a blanket right to see their children's information. </a:t>
            </a:r>
          </a:p>
          <a:p>
            <a:pPr marL="0" indent="0">
              <a:buNone/>
            </a:pPr>
            <a:endParaRPr lang="en-NZ" dirty="0">
              <a:solidFill>
                <a:srgbClr val="200016"/>
              </a:solidFill>
            </a:endParaRPr>
          </a:p>
          <a:p>
            <a:pPr marL="0" indent="0">
              <a:buNone/>
            </a:pPr>
            <a:r>
              <a:rPr lang="en-NZ" sz="3200" dirty="0">
                <a:solidFill>
                  <a:srgbClr val="200016"/>
                </a:solidFill>
              </a:rPr>
              <a:t>Health professionals can refuse to give information to a parent if they think that giving it would be contrary to the child's interests. </a:t>
            </a:r>
          </a:p>
          <a:p>
            <a:pPr marL="0" indent="0">
              <a:buNone/>
            </a:pPr>
            <a:endParaRPr lang="en-NZ" dirty="0">
              <a:solidFill>
                <a:srgbClr val="200016"/>
              </a:solidFill>
            </a:endParaRPr>
          </a:p>
          <a:p>
            <a:pPr marL="0" indent="0">
              <a:buNone/>
            </a:pPr>
            <a:r>
              <a:rPr lang="en-NZ" sz="3200" dirty="0">
                <a:solidFill>
                  <a:srgbClr val="200016"/>
                </a:solidFill>
              </a:rPr>
              <a:t>This decision is left to the health professional's judgement.</a:t>
            </a:r>
          </a:p>
        </p:txBody>
      </p:sp>
      <p:sp>
        <p:nvSpPr>
          <p:cNvPr id="5" name="Text Placeholder 4">
            <a:extLst>
              <a:ext uri="{FF2B5EF4-FFF2-40B4-BE49-F238E27FC236}">
                <a16:creationId xmlns:a16="http://schemas.microsoft.com/office/drawing/2014/main" id="{D1055563-9910-375A-A030-C0AB584131EE}"/>
              </a:ext>
            </a:extLst>
          </p:cNvPr>
          <p:cNvSpPr>
            <a:spLocks noGrp="1"/>
          </p:cNvSpPr>
          <p:nvPr>
            <p:ph type="body" sz="quarter" idx="32"/>
          </p:nvPr>
        </p:nvSpPr>
        <p:spPr>
          <a:xfrm>
            <a:off x="14856493" y="293761"/>
            <a:ext cx="9525920" cy="2425327"/>
          </a:xfrm>
        </p:spPr>
        <p:txBody>
          <a:bodyPr/>
          <a:lstStyle/>
          <a:p>
            <a:r>
              <a:rPr lang="en-US" sz="8000" dirty="0">
                <a:solidFill>
                  <a:schemeClr val="tx2"/>
                </a:solidFill>
                <a:latin typeface="Arial" panose="020B0604020202020204" pitchFamily="34" charset="0"/>
                <a:cs typeface="Arial" panose="020B0604020202020204" pitchFamily="34" charset="0"/>
              </a:rPr>
              <a:t>Exceptions</a:t>
            </a:r>
          </a:p>
        </p:txBody>
      </p:sp>
      <p:sp>
        <p:nvSpPr>
          <p:cNvPr id="6" name="Date Placeholder 5">
            <a:extLst>
              <a:ext uri="{FF2B5EF4-FFF2-40B4-BE49-F238E27FC236}">
                <a16:creationId xmlns:a16="http://schemas.microsoft.com/office/drawing/2014/main" id="{CF8A59E1-6296-CF0B-04DB-BE229819324E}"/>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567C593A-933A-9F85-156E-2F21ACD2E4D2}"/>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80967379-98F1-F914-F584-E325E39CC6AB}"/>
              </a:ext>
            </a:extLst>
          </p:cNvPr>
          <p:cNvSpPr>
            <a:spLocks noGrp="1"/>
          </p:cNvSpPr>
          <p:nvPr>
            <p:ph type="sldNum" sz="quarter" idx="35"/>
          </p:nvPr>
        </p:nvSpPr>
        <p:spPr/>
        <p:txBody>
          <a:bodyPr/>
          <a:lstStyle/>
          <a:p>
            <a:r>
              <a:rPr lang="en-US"/>
              <a:t>PG </a:t>
            </a:r>
            <a:fld id="{51F13DD2-D921-1447-B71A-24615C0CEC21}" type="slidenum">
              <a:rPr lang="en-US" smtClean="0"/>
              <a:pPr/>
              <a:t>51</a:t>
            </a:fld>
            <a:endParaRPr lang="en-US" dirty="0"/>
          </a:p>
        </p:txBody>
      </p:sp>
      <p:pic>
        <p:nvPicPr>
          <p:cNvPr id="17" name="Picture Placeholder 16">
            <a:extLst>
              <a:ext uri="{FF2B5EF4-FFF2-40B4-BE49-F238E27FC236}">
                <a16:creationId xmlns:a16="http://schemas.microsoft.com/office/drawing/2014/main" id="{369543CF-D474-702A-E747-AF406AEF7C2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13136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55AB0-3FA0-D1C2-02F6-41CB6BC71F1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924623F-2BA6-5C83-7AA7-5921C6592F2F}"/>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EF23F852-AC9D-DB99-2389-A74009B16635}"/>
              </a:ext>
            </a:extLst>
          </p:cNvPr>
          <p:cNvSpPr>
            <a:spLocks noGrp="1"/>
          </p:cNvSpPr>
          <p:nvPr>
            <p:ph type="body" sz="quarter" idx="4294967295"/>
          </p:nvPr>
        </p:nvSpPr>
        <p:spPr>
          <a:xfrm>
            <a:off x="5717959" y="4895705"/>
            <a:ext cx="17282160" cy="4248471"/>
          </a:xfrm>
        </p:spPr>
        <p:txBody>
          <a:bodyPr>
            <a:noAutofit/>
          </a:bodyPr>
          <a:lstStyle/>
          <a:p>
            <a:pPr marL="0" indent="0">
              <a:buNone/>
            </a:pPr>
            <a:r>
              <a:rPr lang="en-NZ" sz="3200" dirty="0">
                <a:solidFill>
                  <a:srgbClr val="200016"/>
                </a:solidFill>
              </a:rPr>
              <a:t>L calls their child’s GP and asks for a copy of some test results. The test results have R's address on them. Does the GP have to give this information? </a:t>
            </a:r>
          </a:p>
          <a:p>
            <a:pPr marL="0" indent="0">
              <a:buNone/>
            </a:pPr>
            <a:endParaRPr lang="en-NZ" sz="3200" dirty="0">
              <a:solidFill>
                <a:srgbClr val="200016"/>
              </a:solidFill>
            </a:endParaRPr>
          </a:p>
          <a:p>
            <a:pPr marL="514350" indent="-514350">
              <a:buFont typeface="+mj-lt"/>
              <a:buAutoNum type="alphaUcPeriod"/>
            </a:pPr>
            <a:r>
              <a:rPr lang="en-NZ" sz="3200" dirty="0">
                <a:solidFill>
                  <a:srgbClr val="200016"/>
                </a:solidFill>
              </a:rPr>
              <a:t>Yes - L is the child's parent.</a:t>
            </a:r>
          </a:p>
          <a:p>
            <a:pPr marL="514350" indent="-514350">
              <a:buFont typeface="+mj-lt"/>
              <a:buAutoNum type="alphaUcPeriod"/>
            </a:pPr>
            <a:r>
              <a:rPr lang="en-NZ" sz="3200" dirty="0">
                <a:solidFill>
                  <a:srgbClr val="200016"/>
                </a:solidFill>
              </a:rPr>
              <a:t>No - L is not a guardian.</a:t>
            </a:r>
          </a:p>
          <a:p>
            <a:pPr marL="514350" indent="-514350">
              <a:buFont typeface="+mj-lt"/>
              <a:buAutoNum type="alphaUcPeriod"/>
            </a:pPr>
            <a:r>
              <a:rPr lang="en-NZ" sz="3200" dirty="0">
                <a:solidFill>
                  <a:srgbClr val="200016"/>
                </a:solidFill>
              </a:rPr>
              <a:t>No - giving the information may not be in the child's best interests.</a:t>
            </a:r>
          </a:p>
          <a:p>
            <a:pPr marL="514350" indent="-514350">
              <a:buFont typeface="+mj-lt"/>
              <a:buAutoNum type="alphaUcPeriod"/>
            </a:pPr>
            <a:endParaRPr lang="en-NZ" sz="3200" dirty="0">
              <a:solidFill>
                <a:srgbClr val="200016"/>
              </a:solidFill>
            </a:endParaRPr>
          </a:p>
          <a:p>
            <a:pPr marL="0" indent="0">
              <a:buNone/>
            </a:pPr>
            <a:r>
              <a:rPr lang="en-NZ" sz="3200" dirty="0">
                <a:solidFill>
                  <a:srgbClr val="200016"/>
                </a:solidFill>
              </a:rPr>
              <a:t>The correct answer is C. The GP needs to decide whether giving this information is in the child’s best interests. They could decide that it’s not in the child’s interest and give L the test results. They could also give the test results without giving the child’s address.</a:t>
            </a:r>
          </a:p>
          <a:p>
            <a:pPr marL="0" indent="0">
              <a:buNone/>
            </a:pPr>
            <a:endParaRPr lang="en-NZ" sz="3200" dirty="0">
              <a:solidFill>
                <a:srgbClr val="200016"/>
              </a:solidFill>
            </a:endParaRPr>
          </a:p>
        </p:txBody>
      </p:sp>
      <p:sp>
        <p:nvSpPr>
          <p:cNvPr id="26" name="Text Placeholder 25">
            <a:extLst>
              <a:ext uri="{FF2B5EF4-FFF2-40B4-BE49-F238E27FC236}">
                <a16:creationId xmlns:a16="http://schemas.microsoft.com/office/drawing/2014/main" id="{E22E596D-BD99-A1E3-FE1E-6FA154AF4B19}"/>
              </a:ext>
            </a:extLst>
          </p:cNvPr>
          <p:cNvSpPr>
            <a:spLocks noGrp="1"/>
          </p:cNvSpPr>
          <p:nvPr>
            <p:ph type="body" sz="quarter" idx="31"/>
          </p:nvPr>
        </p:nvSpPr>
        <p:spPr>
          <a:xfrm>
            <a:off x="1406848" y="3064970"/>
            <a:ext cx="22006385" cy="1264910"/>
          </a:xfrm>
        </p:spPr>
        <p:txBody>
          <a:bodyPr/>
          <a:lstStyle/>
          <a:p>
            <a:pPr marL="0" indent="0">
              <a:buNone/>
            </a:pPr>
            <a:r>
              <a:rPr lang="en-NZ" sz="3200" dirty="0">
                <a:solidFill>
                  <a:srgbClr val="200016"/>
                </a:solidFill>
              </a:rPr>
              <a:t>R does not live with or get along with L, their child’s other parent. L is also not a caregiver for their child. L has illegally taken their child in the past, and Police have been involved. As a result, L does not know where R and their child live.</a:t>
            </a:r>
          </a:p>
        </p:txBody>
      </p:sp>
      <p:sp>
        <p:nvSpPr>
          <p:cNvPr id="8" name="Date Placeholder 7">
            <a:extLst>
              <a:ext uri="{FF2B5EF4-FFF2-40B4-BE49-F238E27FC236}">
                <a16:creationId xmlns:a16="http://schemas.microsoft.com/office/drawing/2014/main" id="{7FCF046F-64AC-BDB5-61E1-234CE16947E5}"/>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BFB6E3A3-9395-B74A-6EFA-84B82D15420C}"/>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E324B7C5-B99A-0681-A6BC-435084BA949F}"/>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52</a:t>
            </a:fld>
            <a:endParaRPr lang="en-NZ" dirty="0"/>
          </a:p>
        </p:txBody>
      </p:sp>
      <p:sp>
        <p:nvSpPr>
          <p:cNvPr id="9" name="TextBox 8">
            <a:extLst>
              <a:ext uri="{FF2B5EF4-FFF2-40B4-BE49-F238E27FC236}">
                <a16:creationId xmlns:a16="http://schemas.microsoft.com/office/drawing/2014/main" id="{421C6533-85F0-6A89-0E01-1714DCF3671E}"/>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1" name="Picture Placeholder 10">
            <a:extLst>
              <a:ext uri="{FF2B5EF4-FFF2-40B4-BE49-F238E27FC236}">
                <a16:creationId xmlns:a16="http://schemas.microsoft.com/office/drawing/2014/main" id="{D2529140-0A86-8126-3491-75788EA39E2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35100" y="4776788"/>
            <a:ext cx="3943350" cy="3943350"/>
          </a:xfrm>
        </p:spPr>
      </p:pic>
    </p:spTree>
    <p:extLst>
      <p:ext uri="{BB962C8B-B14F-4D97-AF65-F5344CB8AC3E}">
        <p14:creationId xmlns:p14="http://schemas.microsoft.com/office/powerpoint/2010/main" val="880339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A1BF-92CD-CF8A-BE3A-A3469C83BB7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AF3D58-61AB-28EF-888E-399011A36AD6}"/>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37C9D646-E6A5-3D40-44A3-A827155D3FEB}"/>
              </a:ext>
            </a:extLst>
          </p:cNvPr>
          <p:cNvSpPr>
            <a:spLocks noGrp="1"/>
          </p:cNvSpPr>
          <p:nvPr>
            <p:ph type="body" sz="quarter" idx="4294967295"/>
          </p:nvPr>
        </p:nvSpPr>
        <p:spPr>
          <a:xfrm>
            <a:off x="5907133" y="3568662"/>
            <a:ext cx="17282160" cy="4248471"/>
          </a:xfrm>
        </p:spPr>
        <p:txBody>
          <a:bodyPr>
            <a:noAutofit/>
          </a:bodyPr>
          <a:lstStyle/>
          <a:p>
            <a:pPr marL="0" indent="0">
              <a:buNone/>
            </a:pPr>
            <a:r>
              <a:rPr lang="en-NZ" sz="3200" dirty="0">
                <a:solidFill>
                  <a:srgbClr val="200016"/>
                </a:solidFill>
              </a:rPr>
              <a:t>A twelve year old is seeing a counsellor. Their parent asks to see the notes from the counselling sessions.</a:t>
            </a:r>
          </a:p>
          <a:p>
            <a:pPr marL="0" indent="0">
              <a:buNone/>
            </a:pPr>
            <a:endParaRPr lang="en-NZ" sz="3200" dirty="0">
              <a:solidFill>
                <a:srgbClr val="200016"/>
              </a:solidFill>
            </a:endParaRPr>
          </a:p>
          <a:p>
            <a:pPr marL="0" indent="0">
              <a:buNone/>
            </a:pPr>
            <a:r>
              <a:rPr lang="en-NZ" sz="3200" dirty="0">
                <a:solidFill>
                  <a:srgbClr val="200016"/>
                </a:solidFill>
              </a:rPr>
              <a:t>The counsellor may refuse to give these notes if they think that giving them to the child's parent would harm the child.</a:t>
            </a:r>
          </a:p>
        </p:txBody>
      </p:sp>
      <p:sp>
        <p:nvSpPr>
          <p:cNvPr id="26" name="Text Placeholder 25">
            <a:extLst>
              <a:ext uri="{FF2B5EF4-FFF2-40B4-BE49-F238E27FC236}">
                <a16:creationId xmlns:a16="http://schemas.microsoft.com/office/drawing/2014/main" id="{8C5DC55A-A876-E267-F7E7-2130958A0EA6}"/>
              </a:ext>
            </a:extLst>
          </p:cNvPr>
          <p:cNvSpPr>
            <a:spLocks noGrp="1"/>
          </p:cNvSpPr>
          <p:nvPr>
            <p:ph type="body" sz="quarter" idx="31"/>
          </p:nvPr>
        </p:nvSpPr>
        <p:spPr>
          <a:xfrm>
            <a:off x="1425581" y="2160167"/>
            <a:ext cx="22006385" cy="1264910"/>
          </a:xfrm>
        </p:spPr>
        <p:txBody>
          <a:bodyPr/>
          <a:lstStyle/>
          <a:p>
            <a:pPr marL="0" indent="0">
              <a:buNone/>
            </a:pPr>
            <a:r>
              <a:rPr lang="en-NZ" sz="3200" dirty="0">
                <a:solidFill>
                  <a:srgbClr val="200016"/>
                </a:solidFill>
              </a:rPr>
              <a:t>These situations are difficult, and they are ultimately up to the judgement of the person providing medical care. </a:t>
            </a:r>
          </a:p>
        </p:txBody>
      </p:sp>
      <p:sp>
        <p:nvSpPr>
          <p:cNvPr id="8" name="Date Placeholder 7">
            <a:extLst>
              <a:ext uri="{FF2B5EF4-FFF2-40B4-BE49-F238E27FC236}">
                <a16:creationId xmlns:a16="http://schemas.microsoft.com/office/drawing/2014/main" id="{91E049D4-8F5A-696D-9738-C6915EE6D053}"/>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4FB716E9-CF65-318C-A651-4FCF114AB65E}"/>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E00E4A67-5008-1DC6-5E20-ADF93A89A7E0}"/>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53</a:t>
            </a:fld>
            <a:endParaRPr lang="en-NZ" dirty="0"/>
          </a:p>
        </p:txBody>
      </p:sp>
      <p:sp>
        <p:nvSpPr>
          <p:cNvPr id="9" name="TextBox 8">
            <a:extLst>
              <a:ext uri="{FF2B5EF4-FFF2-40B4-BE49-F238E27FC236}">
                <a16:creationId xmlns:a16="http://schemas.microsoft.com/office/drawing/2014/main" id="{3804E30F-A448-8D09-2C73-B4DEE653DA0E}"/>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Patient’s interests </a:t>
            </a:r>
          </a:p>
        </p:txBody>
      </p:sp>
      <p:pic>
        <p:nvPicPr>
          <p:cNvPr id="10" name="Picture Placeholder 9">
            <a:extLst>
              <a:ext uri="{FF2B5EF4-FFF2-40B4-BE49-F238E27FC236}">
                <a16:creationId xmlns:a16="http://schemas.microsoft.com/office/drawing/2014/main" id="{E3EFCBD3-89B6-0D7F-D2C1-72E47D3EB5A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a:fillRect/>
          </a:stretch>
        </p:blipFill>
        <p:spPr>
          <a:xfrm>
            <a:off x="1406848" y="3185592"/>
            <a:ext cx="3943350" cy="3943350"/>
          </a:xfrm>
        </p:spPr>
      </p:pic>
      <p:pic>
        <p:nvPicPr>
          <p:cNvPr id="12" name="Picture Placeholder 9">
            <a:extLst>
              <a:ext uri="{FF2B5EF4-FFF2-40B4-BE49-F238E27FC236}">
                <a16:creationId xmlns:a16="http://schemas.microsoft.com/office/drawing/2014/main" id="{6EDB7C9A-539D-2797-C102-7021CE62ADA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425581" y="7817133"/>
            <a:ext cx="3943350" cy="3943350"/>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pic>
      <p:sp>
        <p:nvSpPr>
          <p:cNvPr id="13" name="Text Placeholder 23">
            <a:extLst>
              <a:ext uri="{FF2B5EF4-FFF2-40B4-BE49-F238E27FC236}">
                <a16:creationId xmlns:a16="http://schemas.microsoft.com/office/drawing/2014/main" id="{7818491A-EE90-FA6E-3304-24B9AD5D047F}"/>
              </a:ext>
            </a:extLst>
          </p:cNvPr>
          <p:cNvSpPr txBox="1">
            <a:spLocks/>
          </p:cNvSpPr>
          <p:nvPr/>
        </p:nvSpPr>
        <p:spPr>
          <a:xfrm>
            <a:off x="5907133" y="7664572"/>
            <a:ext cx="17282160" cy="4248471"/>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Clr>
                <a:schemeClr val="accent1"/>
              </a:buClr>
              <a:buFont typeface="Arial" panose="020B0604020202020204" pitchFamily="34" charset="0"/>
              <a:buChar char="•"/>
              <a:defRPr sz="3300" kern="1200">
                <a:solidFill>
                  <a:schemeClr val="accent3">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3200" dirty="0">
                <a:solidFill>
                  <a:srgbClr val="200016"/>
                </a:solidFill>
              </a:rPr>
              <a:t>A 15 year old goes to their GP and asks to be put on birth control pills. The teen’s parent calls and asks the GP to tell them the details of the appointment.</a:t>
            </a:r>
          </a:p>
          <a:p>
            <a:pPr marL="0" indent="0">
              <a:buFont typeface="Arial" panose="020B0604020202020204" pitchFamily="34" charset="0"/>
              <a:buNone/>
            </a:pPr>
            <a:endParaRPr lang="en-NZ" sz="3200" dirty="0">
              <a:solidFill>
                <a:srgbClr val="200016"/>
              </a:solidFill>
            </a:endParaRPr>
          </a:p>
          <a:p>
            <a:pPr marL="0" indent="0">
              <a:buFont typeface="Arial" panose="020B0604020202020204" pitchFamily="34" charset="0"/>
              <a:buNone/>
            </a:pPr>
            <a:r>
              <a:rPr lang="en-NZ" sz="3200" dirty="0">
                <a:solidFill>
                  <a:srgbClr val="200016"/>
                </a:solidFill>
              </a:rPr>
              <a:t>The GP does not have to provide the teenager's parent with the information, but they also don't have to refuse to provide it. Telling the teen's parent would harm the trust between the GP and their patient, but there may be situations were this trade-off is worth making.</a:t>
            </a:r>
          </a:p>
          <a:p>
            <a:pPr marL="0" indent="0">
              <a:buFont typeface="Arial" panose="020B0604020202020204" pitchFamily="34" charset="0"/>
              <a:buNone/>
            </a:pPr>
            <a:endParaRPr lang="en-NZ" sz="3200" dirty="0">
              <a:solidFill>
                <a:srgbClr val="200016"/>
              </a:solidFill>
            </a:endParaRPr>
          </a:p>
          <a:p>
            <a:pPr marL="0" indent="0">
              <a:buFont typeface="Arial" panose="020B0604020202020204" pitchFamily="34" charset="0"/>
              <a:buNone/>
            </a:pPr>
            <a:r>
              <a:rPr lang="en-NZ" sz="3200" dirty="0">
                <a:solidFill>
                  <a:srgbClr val="200016"/>
                </a:solidFill>
              </a:rPr>
              <a:t>The GP needs to decide which option would be in the best interests of their patient. </a:t>
            </a:r>
          </a:p>
        </p:txBody>
      </p:sp>
    </p:spTree>
    <p:extLst>
      <p:ext uri="{BB962C8B-B14F-4D97-AF65-F5344CB8AC3E}">
        <p14:creationId xmlns:p14="http://schemas.microsoft.com/office/powerpoint/2010/main" val="3315971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B95C-D232-1ECE-25B2-B9FC13C0898F}"/>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8EC65113-7939-91DB-1979-E7ED75EC3733}"/>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Human error</a:t>
            </a:r>
          </a:p>
        </p:txBody>
      </p:sp>
      <p:sp>
        <p:nvSpPr>
          <p:cNvPr id="3" name="TextBox 2">
            <a:extLst>
              <a:ext uri="{FF2B5EF4-FFF2-40B4-BE49-F238E27FC236}">
                <a16:creationId xmlns:a16="http://schemas.microsoft.com/office/drawing/2014/main" id="{09AD7C8B-024E-04BA-26AB-F4CDCF4E50F3}"/>
              </a:ext>
            </a:extLst>
          </p:cNvPr>
          <p:cNvSpPr txBox="1"/>
          <p:nvPr/>
        </p:nvSpPr>
        <p:spPr>
          <a:xfrm>
            <a:off x="1389062" y="4769768"/>
            <a:ext cx="21963384" cy="4031873"/>
          </a:xfrm>
          <a:prstGeom prst="rect">
            <a:avLst/>
          </a:prstGeom>
          <a:noFill/>
        </p:spPr>
        <p:txBody>
          <a:bodyPr wrap="square">
            <a:spAutoFit/>
          </a:bodyPr>
          <a:lstStyle/>
          <a:p>
            <a:pPr algn="l"/>
            <a:r>
              <a:rPr lang="en-NZ" sz="3200" b="0" i="0" dirty="0">
                <a:solidFill>
                  <a:schemeClr val="bg1"/>
                </a:solidFill>
                <a:effectLst/>
                <a:latin typeface="-apple-system"/>
              </a:rPr>
              <a:t>This section focuses on how you can try and prevent human error from leading to privacy breaches.</a:t>
            </a:r>
            <a:br>
              <a:rPr lang="en-NZ" sz="3200" b="0" i="0" dirty="0">
                <a:solidFill>
                  <a:schemeClr val="bg1"/>
                </a:solidFill>
                <a:effectLst/>
                <a:latin typeface="-apple-system"/>
              </a:rPr>
            </a:br>
            <a:endParaRPr lang="en-NZ" sz="3200" b="0" i="0" dirty="0">
              <a:solidFill>
                <a:schemeClr val="bg1"/>
              </a:solidFill>
              <a:effectLst/>
              <a:latin typeface="-apple-system"/>
            </a:endParaRPr>
          </a:p>
          <a:p>
            <a:br>
              <a:rPr lang="en-NZ" sz="3200" dirty="0"/>
            </a:br>
            <a:br>
              <a:rPr lang="en-NZ" sz="3200" dirty="0">
                <a:solidFill>
                  <a:schemeClr val="bg1"/>
                </a:solidFill>
                <a:latin typeface="Arial" panose="020B0604020202020204" pitchFamily="34" charset="0"/>
                <a:cs typeface="Arial" panose="020B0604020202020204" pitchFamily="34" charset="0"/>
              </a:rPr>
            </a:br>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030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66A74-9513-D734-0E1B-E2ABB8B0F3D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F4A0E05-2F96-5E0B-DC04-98A9FD37A5FF}"/>
              </a:ext>
            </a:extLst>
          </p:cNvPr>
          <p:cNvSpPr>
            <a:spLocks noGrp="1"/>
          </p:cNvSpPr>
          <p:nvPr>
            <p:ph type="body" sz="quarter" idx="31"/>
          </p:nvPr>
        </p:nvSpPr>
        <p:spPr>
          <a:xfrm>
            <a:off x="14866888" y="3263310"/>
            <a:ext cx="9073008" cy="7189379"/>
          </a:xfrm>
        </p:spPr>
        <p:txBody>
          <a:bodyPr/>
          <a:lstStyle/>
          <a:p>
            <a:pPr marL="0" indent="0">
              <a:buNone/>
            </a:pPr>
            <a:r>
              <a:rPr lang="en-NZ" sz="3200" dirty="0">
                <a:solidFill>
                  <a:srgbClr val="200016"/>
                </a:solidFill>
              </a:rPr>
              <a:t>Human error is one of the biggest causes of privacy breaches.</a:t>
            </a:r>
          </a:p>
          <a:p>
            <a:pPr marL="0" indent="0">
              <a:buNone/>
            </a:pPr>
            <a:endParaRPr lang="en-NZ" sz="3200" dirty="0">
              <a:solidFill>
                <a:srgbClr val="200016"/>
              </a:solidFill>
            </a:endParaRPr>
          </a:p>
          <a:p>
            <a:pPr marL="0" indent="0">
              <a:buNone/>
            </a:pPr>
            <a:r>
              <a:rPr lang="en-NZ" sz="3200" dirty="0">
                <a:solidFill>
                  <a:srgbClr val="200016"/>
                </a:solidFill>
              </a:rPr>
              <a:t>If a patient whose privacy has been breached makes a complaint, your employer could be found to have interfered with the patient's privacy.</a:t>
            </a:r>
          </a:p>
          <a:p>
            <a:pPr marL="0" indent="0">
              <a:buNone/>
            </a:pPr>
            <a:endParaRPr lang="en-NZ" sz="3200" dirty="0">
              <a:solidFill>
                <a:srgbClr val="200016"/>
              </a:solidFill>
            </a:endParaRPr>
          </a:p>
          <a:p>
            <a:pPr marL="0" indent="0">
              <a:buNone/>
            </a:pPr>
            <a:endParaRPr lang="en-NZ" sz="3200" dirty="0">
              <a:solidFill>
                <a:srgbClr val="200016"/>
              </a:solidFill>
            </a:endParaRPr>
          </a:p>
        </p:txBody>
      </p:sp>
      <p:sp>
        <p:nvSpPr>
          <p:cNvPr id="5" name="Text Placeholder 4">
            <a:extLst>
              <a:ext uri="{FF2B5EF4-FFF2-40B4-BE49-F238E27FC236}">
                <a16:creationId xmlns:a16="http://schemas.microsoft.com/office/drawing/2014/main" id="{7E1323BE-4ECB-A8A5-6558-D6B71ECDDD14}"/>
              </a:ext>
            </a:extLst>
          </p:cNvPr>
          <p:cNvSpPr>
            <a:spLocks noGrp="1"/>
          </p:cNvSpPr>
          <p:nvPr>
            <p:ph type="body" sz="quarter" idx="32"/>
          </p:nvPr>
        </p:nvSpPr>
        <p:spPr>
          <a:xfrm>
            <a:off x="14856493" y="293761"/>
            <a:ext cx="9525920" cy="2425327"/>
          </a:xfrm>
        </p:spPr>
        <p:txBody>
          <a:bodyPr/>
          <a:lstStyle/>
          <a:p>
            <a:r>
              <a:rPr lang="en-US" sz="8000" dirty="0">
                <a:solidFill>
                  <a:schemeClr val="tx2"/>
                </a:solidFill>
                <a:latin typeface="Arial" panose="020B0604020202020204" pitchFamily="34" charset="0"/>
                <a:cs typeface="Arial" panose="020B0604020202020204" pitchFamily="34" charset="0"/>
              </a:rPr>
              <a:t>Human error</a:t>
            </a:r>
          </a:p>
        </p:txBody>
      </p:sp>
      <p:sp>
        <p:nvSpPr>
          <p:cNvPr id="6" name="Date Placeholder 5">
            <a:extLst>
              <a:ext uri="{FF2B5EF4-FFF2-40B4-BE49-F238E27FC236}">
                <a16:creationId xmlns:a16="http://schemas.microsoft.com/office/drawing/2014/main" id="{7B0C2A7C-3145-9497-3921-7D0F6DDDDF34}"/>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1329811E-4FE4-EF27-08D7-7BC9884A8358}"/>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D3AC07C1-4D58-D087-6777-73762BADA462}"/>
              </a:ext>
            </a:extLst>
          </p:cNvPr>
          <p:cNvSpPr>
            <a:spLocks noGrp="1"/>
          </p:cNvSpPr>
          <p:nvPr>
            <p:ph type="sldNum" sz="quarter" idx="35"/>
          </p:nvPr>
        </p:nvSpPr>
        <p:spPr/>
        <p:txBody>
          <a:bodyPr/>
          <a:lstStyle/>
          <a:p>
            <a:r>
              <a:rPr lang="en-US"/>
              <a:t>PG </a:t>
            </a:r>
            <a:fld id="{51F13DD2-D921-1447-B71A-24615C0CEC21}" type="slidenum">
              <a:rPr lang="en-US" smtClean="0"/>
              <a:pPr/>
              <a:t>55</a:t>
            </a:fld>
            <a:endParaRPr lang="en-US" dirty="0"/>
          </a:p>
        </p:txBody>
      </p:sp>
      <p:pic>
        <p:nvPicPr>
          <p:cNvPr id="21" name="Picture Placeholder 20">
            <a:extLst>
              <a:ext uri="{FF2B5EF4-FFF2-40B4-BE49-F238E27FC236}">
                <a16:creationId xmlns:a16="http://schemas.microsoft.com/office/drawing/2014/main" id="{87C6E057-D05C-08AA-40E7-394A9052AA8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54023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685E-D22D-1FFB-E7F0-15801248D7C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90B8B6B-7C57-3D70-34BF-85AFA509FEBC}"/>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2DB5BE8A-5F97-979A-9E61-72B3C5DF3F51}"/>
              </a:ext>
            </a:extLst>
          </p:cNvPr>
          <p:cNvSpPr>
            <a:spLocks noGrp="1"/>
          </p:cNvSpPr>
          <p:nvPr>
            <p:ph type="body" sz="quarter" idx="4294967295"/>
          </p:nvPr>
        </p:nvSpPr>
        <p:spPr>
          <a:xfrm>
            <a:off x="5926510" y="3586081"/>
            <a:ext cx="17282160" cy="4248471"/>
          </a:xfrm>
        </p:spPr>
        <p:txBody>
          <a:bodyPr>
            <a:noAutofit/>
          </a:bodyPr>
          <a:lstStyle/>
          <a:p>
            <a:pPr marL="0" indent="0">
              <a:buNone/>
            </a:pPr>
            <a:r>
              <a:rPr lang="en-NZ" sz="3200" dirty="0">
                <a:solidFill>
                  <a:srgbClr val="200016"/>
                </a:solidFill>
              </a:rPr>
              <a:t>When you're doing a job that involves personal information, think about what kind of human error you could make - and what you can do to avoid it.</a:t>
            </a:r>
          </a:p>
          <a:p>
            <a:pPr marL="0" indent="0">
              <a:buNone/>
            </a:pPr>
            <a:endParaRPr lang="en-NZ" sz="3200" dirty="0">
              <a:solidFill>
                <a:srgbClr val="200016"/>
              </a:solidFill>
            </a:endParaRPr>
          </a:p>
          <a:p>
            <a:pPr marL="0" indent="0">
              <a:buNone/>
            </a:pPr>
            <a:r>
              <a:rPr lang="en-NZ" sz="3200" dirty="0">
                <a:solidFill>
                  <a:srgbClr val="200016"/>
                </a:solidFill>
              </a:rPr>
              <a:t>The best way to avoid human error is to change the systems and processes you use, rather than being 'extra careful.' This is a balancing act. </a:t>
            </a:r>
          </a:p>
          <a:p>
            <a:pPr marL="0" indent="0">
              <a:buNone/>
            </a:pPr>
            <a:endParaRPr lang="en-NZ" sz="3200" dirty="0">
              <a:solidFill>
                <a:srgbClr val="200016"/>
              </a:solidFill>
            </a:endParaRPr>
          </a:p>
          <a:p>
            <a:pPr marL="0" indent="0">
              <a:buNone/>
            </a:pPr>
            <a:r>
              <a:rPr lang="en-NZ" sz="3200" dirty="0">
                <a:solidFill>
                  <a:srgbClr val="200016"/>
                </a:solidFill>
              </a:rPr>
              <a:t>Too many safety checks, and you can't get anything done. Too few, and you risk breaching someone's privacy.</a:t>
            </a:r>
          </a:p>
          <a:p>
            <a:pPr marL="0" indent="0">
              <a:buNone/>
            </a:pPr>
            <a:endParaRPr lang="en-NZ" sz="3200" dirty="0">
              <a:solidFill>
                <a:srgbClr val="200016"/>
              </a:solidFill>
            </a:endParaRPr>
          </a:p>
        </p:txBody>
      </p:sp>
      <p:sp>
        <p:nvSpPr>
          <p:cNvPr id="26" name="Text Placeholder 25">
            <a:extLst>
              <a:ext uri="{FF2B5EF4-FFF2-40B4-BE49-F238E27FC236}">
                <a16:creationId xmlns:a16="http://schemas.microsoft.com/office/drawing/2014/main" id="{3267FA9F-D3AA-160E-C0BB-92307761684C}"/>
              </a:ext>
            </a:extLst>
          </p:cNvPr>
          <p:cNvSpPr>
            <a:spLocks noGrp="1"/>
          </p:cNvSpPr>
          <p:nvPr>
            <p:ph type="body" sz="quarter" idx="31"/>
          </p:nvPr>
        </p:nvSpPr>
        <p:spPr>
          <a:xfrm>
            <a:off x="1425581" y="2160167"/>
            <a:ext cx="22006385" cy="1264910"/>
          </a:xfrm>
        </p:spPr>
        <p:txBody>
          <a:bodyPr/>
          <a:lstStyle/>
          <a:p>
            <a:pPr marL="0" indent="0">
              <a:buNone/>
            </a:pPr>
            <a:r>
              <a:rPr lang="en-NZ" sz="3200" dirty="0">
                <a:solidFill>
                  <a:srgbClr val="200016"/>
                </a:solidFill>
              </a:rPr>
              <a:t>The big privacy breaches can happen in the small jobs.</a:t>
            </a:r>
          </a:p>
        </p:txBody>
      </p:sp>
      <p:sp>
        <p:nvSpPr>
          <p:cNvPr id="8" name="Date Placeholder 7">
            <a:extLst>
              <a:ext uri="{FF2B5EF4-FFF2-40B4-BE49-F238E27FC236}">
                <a16:creationId xmlns:a16="http://schemas.microsoft.com/office/drawing/2014/main" id="{9ACC1A04-94C7-F8AA-209C-85A49DA3D820}"/>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FD749B7B-1874-62EC-B5D0-0EE8EE032293}"/>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DB1E524B-3473-28B6-FE2D-4D1A2F67C65F}"/>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56</a:t>
            </a:fld>
            <a:endParaRPr lang="en-NZ" dirty="0"/>
          </a:p>
        </p:txBody>
      </p:sp>
      <p:sp>
        <p:nvSpPr>
          <p:cNvPr id="9" name="TextBox 8">
            <a:extLst>
              <a:ext uri="{FF2B5EF4-FFF2-40B4-BE49-F238E27FC236}">
                <a16:creationId xmlns:a16="http://schemas.microsoft.com/office/drawing/2014/main" id="{DD50E614-BA45-D76F-0CE8-F288537C3ADD}"/>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Changing systems</a:t>
            </a:r>
          </a:p>
        </p:txBody>
      </p:sp>
      <p:pic>
        <p:nvPicPr>
          <p:cNvPr id="10" name="Picture Placeholder 9">
            <a:extLst>
              <a:ext uri="{FF2B5EF4-FFF2-40B4-BE49-F238E27FC236}">
                <a16:creationId xmlns:a16="http://schemas.microsoft.com/office/drawing/2014/main" id="{4FE03572-9D96-DFE6-1DAD-64DAE30E272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310278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91F07-D6B3-C916-1526-EB7A32E8591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F3032F1-4DD9-93C2-CA05-7CB79769BC2E}"/>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79FFC4B4-6FDB-971E-D47E-F2B4C60598E5}"/>
              </a:ext>
            </a:extLst>
          </p:cNvPr>
          <p:cNvSpPr>
            <a:spLocks noGrp="1"/>
          </p:cNvSpPr>
          <p:nvPr>
            <p:ph type="body" sz="quarter" idx="4294967295"/>
          </p:nvPr>
        </p:nvSpPr>
        <p:spPr>
          <a:xfrm>
            <a:off x="5926510" y="3586081"/>
            <a:ext cx="17282160" cy="4248471"/>
          </a:xfrm>
        </p:spPr>
        <p:txBody>
          <a:bodyPr>
            <a:noAutofit/>
          </a:bodyPr>
          <a:lstStyle/>
          <a:p>
            <a:pPr marL="0" indent="0">
              <a:buNone/>
            </a:pPr>
            <a:endParaRPr lang="en-NZ" sz="3200" dirty="0">
              <a:solidFill>
                <a:srgbClr val="200016"/>
              </a:solidFill>
            </a:endParaRPr>
          </a:p>
          <a:p>
            <a:pPr marL="0" indent="0">
              <a:buNone/>
            </a:pPr>
            <a:r>
              <a:rPr lang="en-NZ" sz="3200" dirty="0">
                <a:solidFill>
                  <a:srgbClr val="200016"/>
                </a:solidFill>
              </a:rPr>
              <a:t>One day, J is distracted by a question from a colleague in the middle of this process, and they write the wrong address on an envelope. A patient gets a letter intended for another patient, containing the other person's sensitive medical information.</a:t>
            </a:r>
          </a:p>
          <a:p>
            <a:pPr marL="0" indent="0">
              <a:buNone/>
            </a:pPr>
            <a:endParaRPr lang="en-NZ" sz="3200" dirty="0">
              <a:solidFill>
                <a:srgbClr val="200016"/>
              </a:solidFill>
            </a:endParaRPr>
          </a:p>
          <a:p>
            <a:pPr marL="0" indent="0">
              <a:buNone/>
            </a:pPr>
            <a:r>
              <a:rPr lang="en-NZ" sz="3200" dirty="0">
                <a:solidFill>
                  <a:srgbClr val="200016"/>
                </a:solidFill>
              </a:rPr>
              <a:t>This is a privacy breach of sensitive information. There is a requirement to notify the Privacy Commissioner of privacy breaches that have caused, or may cause, serious harm.</a:t>
            </a:r>
          </a:p>
          <a:p>
            <a:pPr marL="0" indent="0">
              <a:buNone/>
            </a:pPr>
            <a:endParaRPr lang="en-NZ" sz="3200" dirty="0">
              <a:solidFill>
                <a:srgbClr val="200016"/>
              </a:solidFill>
            </a:endParaRPr>
          </a:p>
          <a:p>
            <a:pPr marL="0" indent="0">
              <a:buNone/>
            </a:pPr>
            <a:r>
              <a:rPr lang="en-NZ" sz="3200" dirty="0">
                <a:solidFill>
                  <a:srgbClr val="200016"/>
                </a:solidFill>
              </a:rPr>
              <a:t>Jo may need to alert the Privacy Commissioner, and may also need to inform the affected individuals. Jo can use the online tool NotifyUs to assess and report the breach.</a:t>
            </a:r>
          </a:p>
        </p:txBody>
      </p:sp>
      <p:sp>
        <p:nvSpPr>
          <p:cNvPr id="26" name="Text Placeholder 25">
            <a:extLst>
              <a:ext uri="{FF2B5EF4-FFF2-40B4-BE49-F238E27FC236}">
                <a16:creationId xmlns:a16="http://schemas.microsoft.com/office/drawing/2014/main" id="{D4DD5883-6502-14D8-77EE-171F0525F4A8}"/>
              </a:ext>
            </a:extLst>
          </p:cNvPr>
          <p:cNvSpPr>
            <a:spLocks noGrp="1"/>
          </p:cNvSpPr>
          <p:nvPr>
            <p:ph type="body" sz="quarter" idx="31"/>
          </p:nvPr>
        </p:nvSpPr>
        <p:spPr>
          <a:xfrm>
            <a:off x="1425581" y="2337210"/>
            <a:ext cx="22006385" cy="1264910"/>
          </a:xfrm>
        </p:spPr>
        <p:txBody>
          <a:bodyPr/>
          <a:lstStyle/>
          <a:p>
            <a:pPr marL="0" indent="0">
              <a:buNone/>
            </a:pPr>
            <a:r>
              <a:rPr lang="en-NZ" sz="3200" dirty="0">
                <a:solidFill>
                  <a:srgbClr val="200016"/>
                </a:solidFill>
              </a:rPr>
              <a:t>J is a receptionist at a GP's office where part of their job is to send out letters to patients each day. They put the letter in an envelope, write the address, then post it.</a:t>
            </a:r>
          </a:p>
        </p:txBody>
      </p:sp>
      <p:sp>
        <p:nvSpPr>
          <p:cNvPr id="8" name="Date Placeholder 7">
            <a:extLst>
              <a:ext uri="{FF2B5EF4-FFF2-40B4-BE49-F238E27FC236}">
                <a16:creationId xmlns:a16="http://schemas.microsoft.com/office/drawing/2014/main" id="{C28142DB-3C00-B419-CE35-0597D9DEFB0E}"/>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21A2F52A-F2EC-78C6-D9CA-F3D09609CAC6}"/>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08101747-6AF9-9691-6A1A-AC8AA0D511DE}"/>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57</a:t>
            </a:fld>
            <a:endParaRPr lang="en-NZ" dirty="0"/>
          </a:p>
        </p:txBody>
      </p:sp>
      <p:sp>
        <p:nvSpPr>
          <p:cNvPr id="9" name="TextBox 8">
            <a:extLst>
              <a:ext uri="{FF2B5EF4-FFF2-40B4-BE49-F238E27FC236}">
                <a16:creationId xmlns:a16="http://schemas.microsoft.com/office/drawing/2014/main" id="{1FB9E96C-0C02-1B38-BA42-12E353BD3483}"/>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Meet J</a:t>
            </a:r>
          </a:p>
        </p:txBody>
      </p:sp>
      <p:pic>
        <p:nvPicPr>
          <p:cNvPr id="7" name="Picture Placeholder 9">
            <a:extLst>
              <a:ext uri="{FF2B5EF4-FFF2-40B4-BE49-F238E27FC236}">
                <a16:creationId xmlns:a16="http://schemas.microsoft.com/office/drawing/2014/main" id="{6421B894-B926-AF9E-89AD-14B46AD4B20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425581" y="3982501"/>
            <a:ext cx="3943350" cy="3943350"/>
          </a:xfrm>
          <a:custGeom>
            <a:avLst/>
            <a:gdLst>
              <a:gd name="connsiteX0" fmla="*/ 1703655 w 3407310"/>
              <a:gd name="connsiteY0" fmla="*/ 0 h 3407310"/>
              <a:gd name="connsiteX1" fmla="*/ 3407310 w 3407310"/>
              <a:gd name="connsiteY1" fmla="*/ 1703655 h 3407310"/>
              <a:gd name="connsiteX2" fmla="*/ 1703655 w 3407310"/>
              <a:gd name="connsiteY2" fmla="*/ 3407310 h 3407310"/>
              <a:gd name="connsiteX3" fmla="*/ 0 w 3407310"/>
              <a:gd name="connsiteY3" fmla="*/ 1703655 h 3407310"/>
              <a:gd name="connsiteX4" fmla="*/ 1703655 w 3407310"/>
              <a:gd name="connsiteY4" fmla="*/ 0 h 340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310" h="3407310">
                <a:moveTo>
                  <a:pt x="1703655" y="0"/>
                </a:moveTo>
                <a:cubicBezTo>
                  <a:pt x="2644558" y="0"/>
                  <a:pt x="3407310" y="762752"/>
                  <a:pt x="3407310" y="1703655"/>
                </a:cubicBezTo>
                <a:cubicBezTo>
                  <a:pt x="3407310" y="2644558"/>
                  <a:pt x="2644558" y="3407310"/>
                  <a:pt x="1703655" y="3407310"/>
                </a:cubicBezTo>
                <a:cubicBezTo>
                  <a:pt x="762752" y="3407310"/>
                  <a:pt x="0" y="2644558"/>
                  <a:pt x="0" y="1703655"/>
                </a:cubicBezTo>
                <a:cubicBezTo>
                  <a:pt x="0" y="762752"/>
                  <a:pt x="762752" y="0"/>
                  <a:pt x="1703655" y="0"/>
                </a:cubicBezTo>
                <a:close/>
              </a:path>
            </a:pathLst>
          </a:custGeom>
          <a:solidFill>
            <a:schemeClr val="accent6"/>
          </a:solidFill>
        </p:spPr>
      </p:pic>
    </p:spTree>
    <p:extLst>
      <p:ext uri="{BB962C8B-B14F-4D97-AF65-F5344CB8AC3E}">
        <p14:creationId xmlns:p14="http://schemas.microsoft.com/office/powerpoint/2010/main" val="2733598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6012-E2A6-3BC8-28C1-CF77CC4099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AB4883E-4938-6EBA-AA1E-BFB7372279C6}"/>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F1289C68-D970-DD83-1714-9AECC60BAF78}"/>
              </a:ext>
            </a:extLst>
          </p:cNvPr>
          <p:cNvSpPr>
            <a:spLocks noGrp="1"/>
          </p:cNvSpPr>
          <p:nvPr>
            <p:ph type="body" sz="quarter" idx="4294967295"/>
          </p:nvPr>
        </p:nvSpPr>
        <p:spPr>
          <a:xfrm>
            <a:off x="5926510" y="4029454"/>
            <a:ext cx="17282160" cy="4248471"/>
          </a:xfrm>
        </p:spPr>
        <p:txBody>
          <a:bodyPr>
            <a:noAutofit/>
          </a:bodyPr>
          <a:lstStyle/>
          <a:p>
            <a:pPr marL="0" indent="0">
              <a:buNone/>
            </a:pPr>
            <a:r>
              <a:rPr lang="en-NZ" sz="3200" dirty="0">
                <a:solidFill>
                  <a:srgbClr val="200016"/>
                </a:solidFill>
              </a:rPr>
              <a:t>Which is the best solution?</a:t>
            </a:r>
          </a:p>
          <a:p>
            <a:pPr marL="0" indent="0">
              <a:buNone/>
            </a:pPr>
            <a:endParaRPr lang="en-NZ" sz="3200" dirty="0">
              <a:solidFill>
                <a:srgbClr val="200016"/>
              </a:solidFill>
            </a:endParaRPr>
          </a:p>
          <a:p>
            <a:pPr marL="514350" indent="-514350">
              <a:buFont typeface="+mj-lt"/>
              <a:buAutoNum type="alphaUcPeriod"/>
            </a:pPr>
            <a:r>
              <a:rPr lang="en-NZ" sz="3200" dirty="0">
                <a:solidFill>
                  <a:srgbClr val="200016"/>
                </a:solidFill>
              </a:rPr>
              <a:t>J switches to windowed envelopes, with the recipient's name and address on the letter itself. </a:t>
            </a:r>
          </a:p>
          <a:p>
            <a:pPr marL="514350" indent="-514350">
              <a:buFont typeface="+mj-lt"/>
              <a:buAutoNum type="alphaUcPeriod"/>
            </a:pPr>
            <a:r>
              <a:rPr lang="en-NZ" sz="3200" dirty="0">
                <a:solidFill>
                  <a:srgbClr val="200016"/>
                </a:solidFill>
              </a:rPr>
              <a:t>J sends every letter via courier, with instructions to have each letter signed for by its recipients.</a:t>
            </a:r>
          </a:p>
          <a:p>
            <a:pPr marL="514350" indent="-514350">
              <a:buFont typeface="+mj-lt"/>
              <a:buAutoNum type="alphaUcPeriod"/>
            </a:pPr>
            <a:r>
              <a:rPr lang="en-NZ" sz="3200" dirty="0">
                <a:solidFill>
                  <a:srgbClr val="200016"/>
                </a:solidFill>
              </a:rPr>
              <a:t>J puts letters into every envelope, but doesn't seal them, then checks each one before they seal it.</a:t>
            </a:r>
          </a:p>
          <a:p>
            <a:pPr marL="0" indent="0">
              <a:buNone/>
            </a:pPr>
            <a:endParaRPr lang="en-NZ" sz="3200" dirty="0">
              <a:solidFill>
                <a:srgbClr val="200016"/>
              </a:solidFill>
            </a:endParaRPr>
          </a:p>
          <a:p>
            <a:pPr marL="0" indent="0">
              <a:buNone/>
            </a:pPr>
            <a:r>
              <a:rPr lang="en-NZ" sz="3200" dirty="0">
                <a:solidFill>
                  <a:srgbClr val="200016"/>
                </a:solidFill>
              </a:rPr>
              <a:t>The correct answer is A. This solution is more reliable and easier than the other two options.</a:t>
            </a:r>
          </a:p>
          <a:p>
            <a:pPr marL="514350" indent="-514350">
              <a:buFont typeface="+mj-lt"/>
              <a:buAutoNum type="alphaUcPeriod"/>
            </a:pPr>
            <a:endParaRPr lang="en-NZ" sz="3200" dirty="0">
              <a:solidFill>
                <a:srgbClr val="200016"/>
              </a:solidFill>
            </a:endParaRPr>
          </a:p>
          <a:p>
            <a:pPr marL="514350" indent="-514350">
              <a:buFont typeface="+mj-lt"/>
              <a:buAutoNum type="alphaUcPeriod"/>
            </a:pPr>
            <a:endParaRPr lang="en-NZ" sz="3200" dirty="0">
              <a:solidFill>
                <a:srgbClr val="200016"/>
              </a:solidFill>
            </a:endParaRPr>
          </a:p>
        </p:txBody>
      </p:sp>
      <p:sp>
        <p:nvSpPr>
          <p:cNvPr id="26" name="Text Placeholder 25">
            <a:extLst>
              <a:ext uri="{FF2B5EF4-FFF2-40B4-BE49-F238E27FC236}">
                <a16:creationId xmlns:a16="http://schemas.microsoft.com/office/drawing/2014/main" id="{38ED5ED8-791A-0E27-8C75-2EEC7EDAC6DA}"/>
              </a:ext>
            </a:extLst>
          </p:cNvPr>
          <p:cNvSpPr>
            <a:spLocks noGrp="1"/>
          </p:cNvSpPr>
          <p:nvPr>
            <p:ph type="body" sz="quarter" idx="31"/>
          </p:nvPr>
        </p:nvSpPr>
        <p:spPr>
          <a:xfrm>
            <a:off x="1406848" y="2534014"/>
            <a:ext cx="22006385" cy="1264910"/>
          </a:xfrm>
        </p:spPr>
        <p:txBody>
          <a:bodyPr/>
          <a:lstStyle/>
          <a:p>
            <a:pPr marL="0" indent="0">
              <a:buNone/>
            </a:pPr>
            <a:r>
              <a:rPr lang="en-NZ" sz="3200" dirty="0">
                <a:solidFill>
                  <a:srgbClr val="200016"/>
                </a:solidFill>
              </a:rPr>
              <a:t>J decides to change the way they are going to send out letters in order to prevent a similar breach happening again. </a:t>
            </a:r>
          </a:p>
        </p:txBody>
      </p:sp>
      <p:sp>
        <p:nvSpPr>
          <p:cNvPr id="8" name="Date Placeholder 7">
            <a:extLst>
              <a:ext uri="{FF2B5EF4-FFF2-40B4-BE49-F238E27FC236}">
                <a16:creationId xmlns:a16="http://schemas.microsoft.com/office/drawing/2014/main" id="{9E0ABF7B-8821-FCF2-2E15-B146D936BA48}"/>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5759B958-A132-3D66-2C13-D683EAC23EAF}"/>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3B8EEDDD-743F-1791-81DC-D2D4D78C53F5}"/>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58</a:t>
            </a:fld>
            <a:endParaRPr lang="en-NZ" dirty="0"/>
          </a:p>
        </p:txBody>
      </p:sp>
      <p:sp>
        <p:nvSpPr>
          <p:cNvPr id="9" name="TextBox 8">
            <a:extLst>
              <a:ext uri="{FF2B5EF4-FFF2-40B4-BE49-F238E27FC236}">
                <a16:creationId xmlns:a16="http://schemas.microsoft.com/office/drawing/2014/main" id="{C8812B49-FBAD-3DD8-9542-CA9ECE1D16C0}"/>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ECB62B1D-FAE6-0F60-50A1-5A38D76B3D8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71547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6E82F-0742-41F5-87D6-48BAFA6BF4C0}"/>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3FF90BBA-A879-AE7B-AC0C-D28B869B0034}"/>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Taking information off site</a:t>
            </a:r>
          </a:p>
        </p:txBody>
      </p:sp>
      <p:sp>
        <p:nvSpPr>
          <p:cNvPr id="3" name="TextBox 2">
            <a:extLst>
              <a:ext uri="{FF2B5EF4-FFF2-40B4-BE49-F238E27FC236}">
                <a16:creationId xmlns:a16="http://schemas.microsoft.com/office/drawing/2014/main" id="{2B994F0F-24D5-AEBD-F6ED-6169FD628993}"/>
              </a:ext>
            </a:extLst>
          </p:cNvPr>
          <p:cNvSpPr txBox="1"/>
          <p:nvPr/>
        </p:nvSpPr>
        <p:spPr>
          <a:xfrm>
            <a:off x="1389062" y="4769768"/>
            <a:ext cx="21963384" cy="4524315"/>
          </a:xfrm>
          <a:prstGeom prst="rect">
            <a:avLst/>
          </a:prstGeom>
          <a:noFill/>
        </p:spPr>
        <p:txBody>
          <a:bodyPr wrap="square">
            <a:spAutoFit/>
          </a:bodyPr>
          <a:lstStyle/>
          <a:p>
            <a:r>
              <a:rPr lang="en-NZ" sz="3200" dirty="0">
                <a:solidFill>
                  <a:schemeClr val="bg1"/>
                </a:solidFill>
                <a:effectLst/>
              </a:rPr>
              <a:t>In this section you'll learn about the considerations involved when staff take patients' health information off site.</a:t>
            </a:r>
            <a:br>
              <a:rPr lang="en-NZ" sz="3200" dirty="0">
                <a:solidFill>
                  <a:schemeClr val="bg1"/>
                </a:solidFill>
                <a:effectLst/>
              </a:rPr>
            </a:br>
            <a:endParaRPr lang="en-NZ" sz="3200" dirty="0">
              <a:solidFill>
                <a:schemeClr val="bg1"/>
              </a:solidFill>
              <a:effectLst/>
            </a:endParaRPr>
          </a:p>
          <a:p>
            <a:br>
              <a:rPr lang="en-NZ" sz="3200" dirty="0">
                <a:effectLst/>
              </a:rPr>
            </a:br>
            <a:br>
              <a:rPr lang="en-NZ" sz="3200" dirty="0"/>
            </a:br>
            <a:br>
              <a:rPr lang="en-NZ" sz="3200" dirty="0">
                <a:solidFill>
                  <a:schemeClr val="bg1"/>
                </a:solidFill>
                <a:latin typeface="Arial" panose="020B0604020202020204" pitchFamily="34" charset="0"/>
                <a:cs typeface="Arial" panose="020B0604020202020204" pitchFamily="34" charset="0"/>
              </a:rPr>
            </a:br>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41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38F09-432C-EC26-1EB2-4DDE93284FEF}"/>
              </a:ext>
            </a:extLst>
          </p:cNvPr>
          <p:cNvSpPr>
            <a:spLocks noGrp="1"/>
          </p:cNvSpPr>
          <p:nvPr>
            <p:ph type="dt" sz="half" idx="33"/>
          </p:nvPr>
        </p:nvSpPr>
        <p:spPr>
          <a:xfrm>
            <a:off x="6934240" y="13121396"/>
            <a:ext cx="3096678" cy="385455"/>
          </a:xfrm>
        </p:spPr>
        <p:txBody>
          <a:bodyPr/>
          <a:lstStyle/>
          <a:p>
            <a:fld id="{86EAC56A-45A7-A249-83F4-60E00F299A5F}" type="datetime3">
              <a:rPr lang="en-NZ" smtClean="0"/>
              <a:t>11 February 2025</a:t>
            </a:fld>
            <a:endParaRPr lang="en-US" dirty="0"/>
          </a:p>
        </p:txBody>
      </p:sp>
      <p:sp>
        <p:nvSpPr>
          <p:cNvPr id="3" name="Footer Placeholder 2">
            <a:extLst>
              <a:ext uri="{FF2B5EF4-FFF2-40B4-BE49-F238E27FC236}">
                <a16:creationId xmlns:a16="http://schemas.microsoft.com/office/drawing/2014/main" id="{94D0EE72-694C-D0B1-D968-5CE9197E66E5}"/>
              </a:ext>
            </a:extLst>
          </p:cNvPr>
          <p:cNvSpPr>
            <a:spLocks noGrp="1"/>
          </p:cNvSpPr>
          <p:nvPr>
            <p:ph type="ftr" sz="quarter" idx="34"/>
          </p:nvPr>
        </p:nvSpPr>
        <p:spPr>
          <a:xfrm>
            <a:off x="6934239" y="12723712"/>
            <a:ext cx="13117011" cy="356932"/>
          </a:xfrm>
        </p:spPr>
        <p:txBody>
          <a:bodyPr/>
          <a:lstStyle/>
          <a:p>
            <a:r>
              <a:rPr lang="en-US" dirty="0"/>
              <a:t>HEALTH ABC e-LEARNING MODULE IN POWERPOINT</a:t>
            </a:r>
          </a:p>
        </p:txBody>
      </p:sp>
      <p:sp>
        <p:nvSpPr>
          <p:cNvPr id="4" name="Slide Number Placeholder 3">
            <a:extLst>
              <a:ext uri="{FF2B5EF4-FFF2-40B4-BE49-F238E27FC236}">
                <a16:creationId xmlns:a16="http://schemas.microsoft.com/office/drawing/2014/main" id="{F661AD8B-06D5-E92A-C973-0014427517DE}"/>
              </a:ext>
            </a:extLst>
          </p:cNvPr>
          <p:cNvSpPr>
            <a:spLocks noGrp="1"/>
          </p:cNvSpPr>
          <p:nvPr>
            <p:ph type="sldNum" sz="quarter" idx="35"/>
          </p:nvPr>
        </p:nvSpPr>
        <p:spPr>
          <a:xfrm>
            <a:off x="21219060" y="12723712"/>
            <a:ext cx="1773586" cy="729697"/>
          </a:xfrm>
        </p:spPr>
        <p:txBody>
          <a:bodyPr/>
          <a:lstStyle/>
          <a:p>
            <a:r>
              <a:rPr lang="en-US" dirty="0"/>
              <a:t>PG </a:t>
            </a:r>
            <a:fld id="{51F13DD2-D921-1447-B71A-24615C0CEC21}" type="slidenum">
              <a:rPr lang="en-US" smtClean="0"/>
              <a:t>6</a:t>
            </a:fld>
            <a:endParaRPr lang="en-US" dirty="0"/>
          </a:p>
        </p:txBody>
      </p:sp>
      <p:pic>
        <p:nvPicPr>
          <p:cNvPr id="10" name="Picture Placeholder 9">
            <a:extLst>
              <a:ext uri="{FF2B5EF4-FFF2-40B4-BE49-F238E27FC236}">
                <a16:creationId xmlns:a16="http://schemas.microsoft.com/office/drawing/2014/main" id="{1BE43EFD-1727-51D7-8782-0721BDA8B34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sp>
        <p:nvSpPr>
          <p:cNvPr id="7" name="Text Placeholder 6">
            <a:extLst>
              <a:ext uri="{FF2B5EF4-FFF2-40B4-BE49-F238E27FC236}">
                <a16:creationId xmlns:a16="http://schemas.microsoft.com/office/drawing/2014/main" id="{834920E8-8CC0-ED88-C018-400828B4D158}"/>
              </a:ext>
            </a:extLst>
          </p:cNvPr>
          <p:cNvSpPr>
            <a:spLocks noGrp="1"/>
          </p:cNvSpPr>
          <p:nvPr>
            <p:ph type="body" sz="quarter" idx="31"/>
          </p:nvPr>
        </p:nvSpPr>
        <p:spPr>
          <a:xfrm>
            <a:off x="15168555" y="3761656"/>
            <a:ext cx="7824091" cy="7189379"/>
          </a:xfrm>
        </p:spPr>
        <p:txBody>
          <a:bodyPr/>
          <a:lstStyle/>
          <a:p>
            <a:r>
              <a:rPr lang="en-NZ" dirty="0"/>
              <a:t>A person is at a clinic to discuss ways they can lose weight. The nurse who assesses them asks what kind of food they eat each day. </a:t>
            </a:r>
          </a:p>
          <a:p>
            <a:endParaRPr lang="en-NZ" dirty="0"/>
          </a:p>
          <a:p>
            <a:r>
              <a:rPr lang="en-NZ" dirty="0"/>
              <a:t>Is that appropriate? </a:t>
            </a:r>
          </a:p>
          <a:p>
            <a:endParaRPr lang="en-NZ" dirty="0"/>
          </a:p>
          <a:p>
            <a:r>
              <a:rPr lang="en-NZ" dirty="0"/>
              <a:t>Yes - since the clinic is working on weight loss, its staff need to know what kind of food people are eating in order to recommend changes.</a:t>
            </a:r>
            <a:endParaRPr lang="en-US" dirty="0"/>
          </a:p>
        </p:txBody>
      </p:sp>
      <p:sp>
        <p:nvSpPr>
          <p:cNvPr id="8" name="Text Placeholder 7">
            <a:extLst>
              <a:ext uri="{FF2B5EF4-FFF2-40B4-BE49-F238E27FC236}">
                <a16:creationId xmlns:a16="http://schemas.microsoft.com/office/drawing/2014/main" id="{0C4A7E0A-DEE8-0E5D-DFF0-2EF77D65C8D9}"/>
              </a:ext>
            </a:extLst>
          </p:cNvPr>
          <p:cNvSpPr>
            <a:spLocks noGrp="1"/>
          </p:cNvSpPr>
          <p:nvPr>
            <p:ph type="body" sz="quarter" idx="32"/>
          </p:nvPr>
        </p:nvSpPr>
        <p:spPr>
          <a:xfrm>
            <a:off x="15128542" y="869386"/>
            <a:ext cx="7800711" cy="2425327"/>
          </a:xfrm>
        </p:spPr>
        <p:txBody>
          <a:bodyPr/>
          <a:lstStyle/>
          <a:p>
            <a:r>
              <a:rPr lang="en-US" sz="8000" dirty="0">
                <a:solidFill>
                  <a:schemeClr val="tx2"/>
                </a:solidFill>
              </a:rPr>
              <a:t>Learning check </a:t>
            </a:r>
          </a:p>
        </p:txBody>
      </p:sp>
    </p:spTree>
    <p:extLst>
      <p:ext uri="{BB962C8B-B14F-4D97-AF65-F5344CB8AC3E}">
        <p14:creationId xmlns:p14="http://schemas.microsoft.com/office/powerpoint/2010/main" val="4040990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34D0-7263-328D-108B-469D685D4D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5B4715-4CBF-E964-C520-39A8C4DA8A95}"/>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EC257C81-703D-035D-3D6A-8E259ED93882}"/>
              </a:ext>
            </a:extLst>
          </p:cNvPr>
          <p:cNvSpPr>
            <a:spLocks noGrp="1"/>
          </p:cNvSpPr>
          <p:nvPr>
            <p:ph type="body" sz="quarter" idx="4294967295"/>
          </p:nvPr>
        </p:nvSpPr>
        <p:spPr>
          <a:xfrm>
            <a:off x="1406848" y="4311148"/>
            <a:ext cx="21801822" cy="2828546"/>
          </a:xfrm>
        </p:spPr>
        <p:txBody>
          <a:bodyPr>
            <a:noAutofit/>
          </a:bodyPr>
          <a:lstStyle/>
          <a:p>
            <a:pPr marL="0" indent="0">
              <a:buNone/>
            </a:pPr>
            <a:r>
              <a:rPr lang="en-NZ" sz="3200" dirty="0">
                <a:solidFill>
                  <a:srgbClr val="200016"/>
                </a:solidFill>
              </a:rPr>
              <a:t>You also need to make sure you are protecting the information that you take. When you take information off site, remember this rule…</a:t>
            </a:r>
          </a:p>
        </p:txBody>
      </p:sp>
      <p:sp>
        <p:nvSpPr>
          <p:cNvPr id="26" name="Text Placeholder 25">
            <a:extLst>
              <a:ext uri="{FF2B5EF4-FFF2-40B4-BE49-F238E27FC236}">
                <a16:creationId xmlns:a16="http://schemas.microsoft.com/office/drawing/2014/main" id="{7FD94764-2463-1CE8-FA4F-411BEFB6BD23}"/>
              </a:ext>
            </a:extLst>
          </p:cNvPr>
          <p:cNvSpPr>
            <a:spLocks noGrp="1"/>
          </p:cNvSpPr>
          <p:nvPr>
            <p:ph type="body" sz="quarter" idx="31"/>
          </p:nvPr>
        </p:nvSpPr>
        <p:spPr>
          <a:xfrm>
            <a:off x="1406848" y="2790633"/>
            <a:ext cx="22006385" cy="1264910"/>
          </a:xfrm>
        </p:spPr>
        <p:txBody>
          <a:bodyPr/>
          <a:lstStyle/>
          <a:p>
            <a:pPr marL="0" indent="0">
              <a:buNone/>
            </a:pPr>
            <a:r>
              <a:rPr lang="en-NZ" sz="3200" dirty="0">
                <a:solidFill>
                  <a:srgbClr val="200016"/>
                </a:solidFill>
              </a:rPr>
              <a:t>When you take information off site, you need to make sure you are only taking the information you need.</a:t>
            </a:r>
          </a:p>
        </p:txBody>
      </p:sp>
      <p:sp>
        <p:nvSpPr>
          <p:cNvPr id="8" name="Date Placeholder 7">
            <a:extLst>
              <a:ext uri="{FF2B5EF4-FFF2-40B4-BE49-F238E27FC236}">
                <a16:creationId xmlns:a16="http://schemas.microsoft.com/office/drawing/2014/main" id="{F91C8E51-5C3D-DBCE-1B4B-3ECBAF73BC73}"/>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88E67524-E523-947F-FA63-D7D5B32CE3F2}"/>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766BE0F9-BBDF-871A-72C6-D52829FAE729}"/>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60</a:t>
            </a:fld>
            <a:endParaRPr lang="en-NZ" dirty="0"/>
          </a:p>
        </p:txBody>
      </p:sp>
      <p:sp>
        <p:nvSpPr>
          <p:cNvPr id="9" name="TextBox 8">
            <a:extLst>
              <a:ext uri="{FF2B5EF4-FFF2-40B4-BE49-F238E27FC236}">
                <a16:creationId xmlns:a16="http://schemas.microsoft.com/office/drawing/2014/main" id="{291A4C5F-2940-C1F0-8610-34F1F8024645}"/>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Rules of thumb</a:t>
            </a:r>
          </a:p>
        </p:txBody>
      </p:sp>
      <p:sp>
        <p:nvSpPr>
          <p:cNvPr id="38" name="Rounded Rectangle 37">
            <a:extLst>
              <a:ext uri="{FF2B5EF4-FFF2-40B4-BE49-F238E27FC236}">
                <a16:creationId xmlns:a16="http://schemas.microsoft.com/office/drawing/2014/main" id="{A44170AC-D6C0-CAAF-812E-9738BA9233D3}"/>
              </a:ext>
            </a:extLst>
          </p:cNvPr>
          <p:cNvSpPr/>
          <p:nvPr/>
        </p:nvSpPr>
        <p:spPr>
          <a:xfrm>
            <a:off x="1398307" y="6235909"/>
            <a:ext cx="21585798" cy="1159390"/>
          </a:xfrm>
          <a:prstGeom prst="roundRect">
            <a:avLst>
              <a:gd name="adj" fmla="val 50000"/>
            </a:avLst>
          </a:prstGeom>
          <a:solidFill>
            <a:srgbClr val="E4A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0" spc="300" dirty="0">
                <a:solidFill>
                  <a:schemeClr val="tx1"/>
                </a:solidFill>
                <a:highlight>
                  <a:srgbClr val="E4A025"/>
                </a:highlight>
                <a:latin typeface="Arial" panose="020B0604020202020204" pitchFamily="34" charset="0"/>
                <a:cs typeface="Arial" panose="020B0604020202020204" pitchFamily="34" charset="0"/>
              </a:rPr>
              <a:t>YOU CAN’T LOSE WHAT YOU DON’T HAVE, SO DON’T TAKE WHAT YOU DON’T NEED.</a:t>
            </a:r>
          </a:p>
        </p:txBody>
      </p:sp>
    </p:spTree>
    <p:extLst>
      <p:ext uri="{BB962C8B-B14F-4D97-AF65-F5344CB8AC3E}">
        <p14:creationId xmlns:p14="http://schemas.microsoft.com/office/powerpoint/2010/main" val="4140527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5D1A3-DC88-091C-903D-6FB9EBB69B3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6C2CCC1-AB97-7F45-A357-59133C416BC7}"/>
              </a:ext>
            </a:extLst>
          </p:cNvPr>
          <p:cNvSpPr>
            <a:spLocks noGrp="1"/>
          </p:cNvSpPr>
          <p:nvPr>
            <p:ph type="body" sz="quarter" idx="31"/>
          </p:nvPr>
        </p:nvSpPr>
        <p:spPr>
          <a:xfrm>
            <a:off x="14856493" y="2335346"/>
            <a:ext cx="9073008" cy="7189379"/>
          </a:xfrm>
        </p:spPr>
        <p:txBody>
          <a:bodyPr/>
          <a:lstStyle/>
          <a:p>
            <a:pPr marL="0" indent="0">
              <a:buNone/>
            </a:pPr>
            <a:r>
              <a:rPr lang="en-NZ" sz="3200" dirty="0">
                <a:solidFill>
                  <a:srgbClr val="200016"/>
                </a:solidFill>
              </a:rPr>
              <a:t>D is a social worker for a hospital. They work in the community, visiting patients in their homes to check up on them.</a:t>
            </a:r>
          </a:p>
          <a:p>
            <a:pPr marL="0" indent="0">
              <a:buNone/>
            </a:pPr>
            <a:endParaRPr lang="en-NZ" sz="3200" dirty="0">
              <a:solidFill>
                <a:srgbClr val="200016"/>
              </a:solidFill>
            </a:endParaRPr>
          </a:p>
          <a:p>
            <a:pPr marL="0" indent="0">
              <a:buNone/>
            </a:pPr>
            <a:r>
              <a:rPr lang="en-NZ" sz="3200" dirty="0">
                <a:solidFill>
                  <a:srgbClr val="200016"/>
                </a:solidFill>
              </a:rPr>
              <a:t>They leave to see a few patients, and load their car with a box full of patient files. Unfortunately, the car is stolen, and the box of patient files is never seen again.</a:t>
            </a:r>
          </a:p>
          <a:p>
            <a:pPr marL="0" indent="0">
              <a:buNone/>
            </a:pPr>
            <a:endParaRPr lang="en-NZ" sz="3200" dirty="0">
              <a:solidFill>
                <a:srgbClr val="200016"/>
              </a:solidFill>
            </a:endParaRPr>
          </a:p>
          <a:p>
            <a:pPr marL="0" indent="0">
              <a:buNone/>
            </a:pPr>
            <a:r>
              <a:rPr lang="en-NZ" sz="3200" dirty="0">
                <a:solidFill>
                  <a:srgbClr val="200016"/>
                </a:solidFill>
              </a:rPr>
              <a:t>This is a serious privacy breach, so the hospital needs to inform the Privacy Commissioner and may need to inform the people affected. D can use </a:t>
            </a:r>
            <a:r>
              <a:rPr lang="en-NZ" sz="3200" dirty="0">
                <a:solidFill>
                  <a:srgbClr val="200016"/>
                </a:solidFill>
                <a:hlinkClick r:id="rId2"/>
              </a:rPr>
              <a:t>NotifyUs</a:t>
            </a:r>
            <a:r>
              <a:rPr lang="en-NZ" sz="3200" dirty="0">
                <a:solidFill>
                  <a:srgbClr val="200016"/>
                </a:solidFill>
              </a:rPr>
              <a:t> to do this.</a:t>
            </a:r>
          </a:p>
          <a:p>
            <a:pPr marL="0" indent="0">
              <a:buNone/>
            </a:pPr>
            <a:endParaRPr lang="en-NZ" sz="3200" dirty="0">
              <a:solidFill>
                <a:srgbClr val="200016"/>
              </a:solidFill>
            </a:endParaRPr>
          </a:p>
          <a:p>
            <a:pPr marL="0" indent="0">
              <a:buNone/>
            </a:pPr>
            <a:r>
              <a:rPr lang="en-NZ" sz="3200" dirty="0">
                <a:solidFill>
                  <a:srgbClr val="200016"/>
                </a:solidFill>
              </a:rPr>
              <a:t>D cannot control whether their car is stolen, but they can control what is in the car.</a:t>
            </a:r>
          </a:p>
        </p:txBody>
      </p:sp>
      <p:sp>
        <p:nvSpPr>
          <p:cNvPr id="5" name="Text Placeholder 4">
            <a:extLst>
              <a:ext uri="{FF2B5EF4-FFF2-40B4-BE49-F238E27FC236}">
                <a16:creationId xmlns:a16="http://schemas.microsoft.com/office/drawing/2014/main" id="{1169EEC0-7080-2218-3CEE-C964AAA99F2B}"/>
              </a:ext>
            </a:extLst>
          </p:cNvPr>
          <p:cNvSpPr>
            <a:spLocks noGrp="1"/>
          </p:cNvSpPr>
          <p:nvPr>
            <p:ph type="body" sz="quarter" idx="32"/>
          </p:nvPr>
        </p:nvSpPr>
        <p:spPr>
          <a:xfrm>
            <a:off x="14856493" y="-577308"/>
            <a:ext cx="9525920" cy="2425327"/>
          </a:xfrm>
        </p:spPr>
        <p:txBody>
          <a:bodyPr/>
          <a:lstStyle/>
          <a:p>
            <a:r>
              <a:rPr lang="en-US" sz="8000" dirty="0">
                <a:solidFill>
                  <a:schemeClr val="tx2"/>
                </a:solidFill>
                <a:latin typeface="Arial" panose="020B0604020202020204" pitchFamily="34" charset="0"/>
                <a:cs typeface="Arial" panose="020B0604020202020204" pitchFamily="34" charset="0"/>
              </a:rPr>
              <a:t>Meet D</a:t>
            </a:r>
          </a:p>
        </p:txBody>
      </p:sp>
      <p:sp>
        <p:nvSpPr>
          <p:cNvPr id="6" name="Date Placeholder 5">
            <a:extLst>
              <a:ext uri="{FF2B5EF4-FFF2-40B4-BE49-F238E27FC236}">
                <a16:creationId xmlns:a16="http://schemas.microsoft.com/office/drawing/2014/main" id="{6BB5B74D-7EFF-A6E1-A80F-E219E28F0197}"/>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0E64DF76-14D6-ECA6-8CE9-C41C65A3BA97}"/>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94451AF1-E080-25C9-C764-67E64116D68E}"/>
              </a:ext>
            </a:extLst>
          </p:cNvPr>
          <p:cNvSpPr>
            <a:spLocks noGrp="1"/>
          </p:cNvSpPr>
          <p:nvPr>
            <p:ph type="sldNum" sz="quarter" idx="35"/>
          </p:nvPr>
        </p:nvSpPr>
        <p:spPr/>
        <p:txBody>
          <a:bodyPr/>
          <a:lstStyle/>
          <a:p>
            <a:r>
              <a:rPr lang="en-US"/>
              <a:t>PG </a:t>
            </a:r>
            <a:fld id="{51F13DD2-D921-1447-B71A-24615C0CEC21}" type="slidenum">
              <a:rPr lang="en-US" smtClean="0"/>
              <a:pPr/>
              <a:t>61</a:t>
            </a:fld>
            <a:endParaRPr lang="en-US" dirty="0"/>
          </a:p>
        </p:txBody>
      </p:sp>
      <p:pic>
        <p:nvPicPr>
          <p:cNvPr id="14" name="Picture Placeholder 13">
            <a:extLst>
              <a:ext uri="{FF2B5EF4-FFF2-40B4-BE49-F238E27FC236}">
                <a16:creationId xmlns:a16="http://schemas.microsoft.com/office/drawing/2014/main" id="{A21B2FB1-192E-68C2-D654-0F1DFB6C7C3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47259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04DA4-E66A-B820-9C25-E933FFC945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79EC3FF-7F4D-E686-1BC4-1CFC6CE027A4}"/>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089BBE1A-6944-1C51-ADB4-E518BC63EAD7}"/>
              </a:ext>
            </a:extLst>
          </p:cNvPr>
          <p:cNvSpPr>
            <a:spLocks noGrp="1"/>
          </p:cNvSpPr>
          <p:nvPr>
            <p:ph type="body" sz="quarter" idx="4294967295"/>
          </p:nvPr>
        </p:nvSpPr>
        <p:spPr>
          <a:xfrm>
            <a:off x="5926510" y="4029454"/>
            <a:ext cx="17282160" cy="4248471"/>
          </a:xfrm>
        </p:spPr>
        <p:txBody>
          <a:bodyPr>
            <a:noAutofit/>
          </a:bodyPr>
          <a:lstStyle/>
          <a:p>
            <a:pPr marL="0" indent="0">
              <a:buNone/>
            </a:pPr>
            <a:r>
              <a:rPr lang="en-NZ" sz="3200" dirty="0">
                <a:solidFill>
                  <a:srgbClr val="200016"/>
                </a:solidFill>
              </a:rPr>
              <a:t>Which order should these go in?</a:t>
            </a:r>
          </a:p>
          <a:p>
            <a:pPr marL="0" indent="0">
              <a:buNone/>
            </a:pPr>
            <a:endParaRPr lang="en-NZ" sz="3200" dirty="0">
              <a:solidFill>
                <a:srgbClr val="200016"/>
              </a:solidFill>
            </a:endParaRPr>
          </a:p>
          <a:p>
            <a:pPr marL="514350" indent="-514350">
              <a:buFont typeface="+mj-lt"/>
              <a:buAutoNum type="alphaUcPeriod"/>
            </a:pPr>
            <a:r>
              <a:rPr lang="en-NZ" sz="3200" dirty="0">
                <a:solidFill>
                  <a:srgbClr val="200016"/>
                </a:solidFill>
              </a:rPr>
              <a:t>D goes off site with a box of 100 files, even though they’re only seeing 20 patients, to save them time finding only the files they need.</a:t>
            </a:r>
          </a:p>
          <a:p>
            <a:pPr marL="514350" indent="-514350">
              <a:buFont typeface="+mj-lt"/>
              <a:buAutoNum type="alphaUcPeriod"/>
            </a:pPr>
            <a:r>
              <a:rPr lang="en-NZ" sz="3200" dirty="0">
                <a:solidFill>
                  <a:srgbClr val="200016"/>
                </a:solidFill>
              </a:rPr>
              <a:t>D goes off site with just the 20 files they need.</a:t>
            </a:r>
          </a:p>
          <a:p>
            <a:pPr marL="514350" indent="-514350">
              <a:buFont typeface="+mj-lt"/>
              <a:buAutoNum type="alphaUcPeriod"/>
            </a:pPr>
            <a:r>
              <a:rPr lang="en-NZ" sz="3200" dirty="0">
                <a:solidFill>
                  <a:srgbClr val="200016"/>
                </a:solidFill>
              </a:rPr>
              <a:t>D loads electronic versions of the files on a password-protected laptop. </a:t>
            </a:r>
          </a:p>
          <a:p>
            <a:pPr marL="514350" indent="-514350">
              <a:buFont typeface="+mj-lt"/>
              <a:buAutoNum type="alphaUcPeriod"/>
            </a:pPr>
            <a:endParaRPr lang="en-NZ" sz="3200" dirty="0">
              <a:solidFill>
                <a:srgbClr val="200016"/>
              </a:solidFill>
            </a:endParaRPr>
          </a:p>
          <a:p>
            <a:pPr marL="514350" indent="-514350">
              <a:buFont typeface="+mj-lt"/>
              <a:buAutoNum type="alphaUcPeriod"/>
            </a:pPr>
            <a:endParaRPr lang="en-NZ" sz="3200" dirty="0">
              <a:solidFill>
                <a:srgbClr val="200016"/>
              </a:solidFill>
            </a:endParaRPr>
          </a:p>
          <a:p>
            <a:pPr marL="514350" indent="-514350">
              <a:buFont typeface="+mj-lt"/>
              <a:buAutoNum type="alphaUcPeriod"/>
            </a:pPr>
            <a:endParaRPr lang="en-NZ" sz="3200" dirty="0">
              <a:solidFill>
                <a:srgbClr val="200016"/>
              </a:solidFill>
            </a:endParaRPr>
          </a:p>
          <a:p>
            <a:pPr marL="0" indent="0">
              <a:buNone/>
            </a:pPr>
            <a:r>
              <a:rPr lang="en-NZ" sz="3200" dirty="0">
                <a:solidFill>
                  <a:srgbClr val="200016"/>
                </a:solidFill>
              </a:rPr>
              <a:t>The correct order is C, B, then A.</a:t>
            </a:r>
          </a:p>
          <a:p>
            <a:pPr marL="514350" indent="-514350">
              <a:buFont typeface="+mj-lt"/>
              <a:buAutoNum type="alphaUcPeriod"/>
            </a:pPr>
            <a:endParaRPr lang="en-NZ" sz="3200" dirty="0">
              <a:solidFill>
                <a:srgbClr val="200016"/>
              </a:solidFill>
            </a:endParaRPr>
          </a:p>
          <a:p>
            <a:pPr marL="514350" indent="-514350">
              <a:buFont typeface="+mj-lt"/>
              <a:buAutoNum type="alphaUcPeriod"/>
            </a:pPr>
            <a:endParaRPr lang="en-NZ" sz="3200" dirty="0">
              <a:solidFill>
                <a:srgbClr val="200016"/>
              </a:solidFill>
            </a:endParaRPr>
          </a:p>
        </p:txBody>
      </p:sp>
      <p:sp>
        <p:nvSpPr>
          <p:cNvPr id="26" name="Text Placeholder 25">
            <a:extLst>
              <a:ext uri="{FF2B5EF4-FFF2-40B4-BE49-F238E27FC236}">
                <a16:creationId xmlns:a16="http://schemas.microsoft.com/office/drawing/2014/main" id="{94435899-1D1C-683D-AF24-EDDF5701BA2C}"/>
              </a:ext>
            </a:extLst>
          </p:cNvPr>
          <p:cNvSpPr>
            <a:spLocks noGrp="1"/>
          </p:cNvSpPr>
          <p:nvPr>
            <p:ph type="body" sz="quarter" idx="31"/>
          </p:nvPr>
        </p:nvSpPr>
        <p:spPr>
          <a:xfrm>
            <a:off x="1406848" y="2534014"/>
            <a:ext cx="22006385" cy="1264910"/>
          </a:xfrm>
        </p:spPr>
        <p:txBody>
          <a:bodyPr/>
          <a:lstStyle/>
          <a:p>
            <a:pPr marL="0" indent="0">
              <a:buNone/>
            </a:pPr>
            <a:r>
              <a:rPr lang="en-NZ" sz="3200" dirty="0">
                <a:solidFill>
                  <a:srgbClr val="200016"/>
                </a:solidFill>
              </a:rPr>
              <a:t>How could D have managed this more effectively? Rank these three options from best option to worst option.</a:t>
            </a:r>
          </a:p>
        </p:txBody>
      </p:sp>
      <p:sp>
        <p:nvSpPr>
          <p:cNvPr id="8" name="Date Placeholder 7">
            <a:extLst>
              <a:ext uri="{FF2B5EF4-FFF2-40B4-BE49-F238E27FC236}">
                <a16:creationId xmlns:a16="http://schemas.microsoft.com/office/drawing/2014/main" id="{6F46E068-2116-A71C-1D12-E09477E40281}"/>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61089BC0-C5CE-B4EF-C5C8-0EFDB4D6ECD6}"/>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AFD5BC16-DEB0-7FAD-A59E-42F472FEEAE7}"/>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62</a:t>
            </a:fld>
            <a:endParaRPr lang="en-NZ" dirty="0"/>
          </a:p>
        </p:txBody>
      </p:sp>
      <p:sp>
        <p:nvSpPr>
          <p:cNvPr id="9" name="TextBox 8">
            <a:extLst>
              <a:ext uri="{FF2B5EF4-FFF2-40B4-BE49-F238E27FC236}">
                <a16:creationId xmlns:a16="http://schemas.microsoft.com/office/drawing/2014/main" id="{FA8DFE49-C968-CB3E-AC24-92063D504A02}"/>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4E952C13-6D5C-A565-C70A-17E52D7EF80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2385753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A25B-51D2-853F-00AE-9E35116DC6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50781F-5988-5A88-8830-440FCE24B4B7}"/>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A9ADF78F-3670-0D05-57FD-868CFD5BDED5}"/>
              </a:ext>
            </a:extLst>
          </p:cNvPr>
          <p:cNvSpPr>
            <a:spLocks noGrp="1"/>
          </p:cNvSpPr>
          <p:nvPr>
            <p:ph type="body" sz="quarter" idx="4294967295"/>
          </p:nvPr>
        </p:nvSpPr>
        <p:spPr>
          <a:xfrm>
            <a:off x="5926510" y="3689648"/>
            <a:ext cx="17282160" cy="6624736"/>
          </a:xfrm>
        </p:spPr>
        <p:txBody>
          <a:bodyPr>
            <a:noAutofit/>
          </a:bodyPr>
          <a:lstStyle/>
          <a:p>
            <a:pPr marL="0" indent="0">
              <a:buNone/>
            </a:pPr>
            <a:r>
              <a:rPr lang="en-NZ" sz="3200" dirty="0">
                <a:solidFill>
                  <a:srgbClr val="200016"/>
                </a:solidFill>
              </a:rPr>
              <a:t>Rate these three options from best privacy practice to worst privacy practice.</a:t>
            </a:r>
          </a:p>
          <a:p>
            <a:pPr marL="514350" indent="-514350">
              <a:buFont typeface="+mj-lt"/>
              <a:buAutoNum type="alphaUcPeriod"/>
            </a:pPr>
            <a:endParaRPr lang="en-NZ" sz="3200" dirty="0">
              <a:solidFill>
                <a:srgbClr val="200016"/>
              </a:solidFill>
            </a:endParaRPr>
          </a:p>
          <a:p>
            <a:pPr marL="514350" indent="-514350">
              <a:buFont typeface="+mj-lt"/>
              <a:buAutoNum type="alphaUcPeriod"/>
            </a:pPr>
            <a:r>
              <a:rPr lang="en-NZ" sz="3200" dirty="0">
                <a:solidFill>
                  <a:srgbClr val="200016"/>
                </a:solidFill>
              </a:rPr>
              <a:t>The doctor downloads the relevant files onto their laptop.</a:t>
            </a:r>
          </a:p>
          <a:p>
            <a:pPr marL="514350" indent="-514350">
              <a:buFont typeface="+mj-lt"/>
              <a:buAutoNum type="alphaUcPeriod"/>
            </a:pPr>
            <a:r>
              <a:rPr lang="en-NZ" sz="3200" dirty="0">
                <a:solidFill>
                  <a:srgbClr val="200016"/>
                </a:solidFill>
              </a:rPr>
              <a:t>They print out the files they need and takes them home.</a:t>
            </a:r>
          </a:p>
          <a:p>
            <a:pPr marL="514350" indent="-514350">
              <a:buFont typeface="+mj-lt"/>
              <a:buAutoNum type="alphaUcPeriod"/>
            </a:pPr>
            <a:r>
              <a:rPr lang="en-NZ" sz="3200" dirty="0">
                <a:solidFill>
                  <a:srgbClr val="200016"/>
                </a:solidFill>
              </a:rPr>
              <a:t>They log onto the system from home.</a:t>
            </a:r>
          </a:p>
          <a:p>
            <a:pPr marL="0" indent="0">
              <a:buNone/>
            </a:pPr>
            <a:endParaRPr lang="en-NZ" sz="3200" dirty="0">
              <a:solidFill>
                <a:srgbClr val="200016"/>
              </a:solidFill>
            </a:endParaRPr>
          </a:p>
          <a:p>
            <a:pPr marL="0" indent="0">
              <a:buNone/>
            </a:pPr>
            <a:r>
              <a:rPr lang="en-NZ" sz="3200" dirty="0">
                <a:solidFill>
                  <a:srgbClr val="200016"/>
                </a:solidFill>
              </a:rPr>
              <a:t>The correct order is C, A, B. Logging in from home is the best way to get information off site, because they have the hospital's security systems at their disposal. </a:t>
            </a:r>
          </a:p>
          <a:p>
            <a:pPr marL="0" indent="0">
              <a:buNone/>
            </a:pPr>
            <a:endParaRPr lang="en-NZ" sz="3200" dirty="0">
              <a:solidFill>
                <a:srgbClr val="200016"/>
              </a:solidFill>
            </a:endParaRPr>
          </a:p>
          <a:p>
            <a:pPr marL="0" indent="0">
              <a:buNone/>
            </a:pPr>
            <a:r>
              <a:rPr lang="en-NZ" sz="3200" dirty="0">
                <a:solidFill>
                  <a:srgbClr val="200016"/>
                </a:solidFill>
              </a:rPr>
              <a:t>Downloading the files on their laptop will work if they can't do this, but they could still get a computer virus. Printing out the files is the worst of these options, and should be avoided if possible.</a:t>
            </a:r>
          </a:p>
        </p:txBody>
      </p:sp>
      <p:sp>
        <p:nvSpPr>
          <p:cNvPr id="26" name="Text Placeholder 25">
            <a:extLst>
              <a:ext uri="{FF2B5EF4-FFF2-40B4-BE49-F238E27FC236}">
                <a16:creationId xmlns:a16="http://schemas.microsoft.com/office/drawing/2014/main" id="{81667567-D396-954F-813C-AB2CD0F88083}"/>
              </a:ext>
            </a:extLst>
          </p:cNvPr>
          <p:cNvSpPr>
            <a:spLocks noGrp="1"/>
          </p:cNvSpPr>
          <p:nvPr>
            <p:ph type="body" sz="quarter" idx="31"/>
          </p:nvPr>
        </p:nvSpPr>
        <p:spPr>
          <a:xfrm>
            <a:off x="1406848" y="2534014"/>
            <a:ext cx="22377646" cy="1264910"/>
          </a:xfrm>
        </p:spPr>
        <p:txBody>
          <a:bodyPr/>
          <a:lstStyle/>
          <a:p>
            <a:pPr marL="0" indent="0">
              <a:buNone/>
            </a:pPr>
            <a:r>
              <a:rPr lang="en-NZ" sz="3200" dirty="0">
                <a:solidFill>
                  <a:srgbClr val="200016"/>
                </a:solidFill>
              </a:rPr>
              <a:t>A junior doctor needs to prepare for their cases for the following day. They intend on doing some of this preparation from home.</a:t>
            </a:r>
          </a:p>
        </p:txBody>
      </p:sp>
      <p:sp>
        <p:nvSpPr>
          <p:cNvPr id="8" name="Date Placeholder 7">
            <a:extLst>
              <a:ext uri="{FF2B5EF4-FFF2-40B4-BE49-F238E27FC236}">
                <a16:creationId xmlns:a16="http://schemas.microsoft.com/office/drawing/2014/main" id="{AE589727-8F8C-6CA9-A3CC-032FF160F3F8}"/>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4D63B197-38CC-F246-DCC8-85B93B97D7A0}"/>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D0A18977-B988-E906-5B41-AABEA0B9E350}"/>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63</a:t>
            </a:fld>
            <a:endParaRPr lang="en-NZ" dirty="0"/>
          </a:p>
        </p:txBody>
      </p:sp>
      <p:sp>
        <p:nvSpPr>
          <p:cNvPr id="9" name="TextBox 8">
            <a:extLst>
              <a:ext uri="{FF2B5EF4-FFF2-40B4-BE49-F238E27FC236}">
                <a16:creationId xmlns:a16="http://schemas.microsoft.com/office/drawing/2014/main" id="{FB0D98EF-7C49-1305-FD2F-BB4C9D75C329}"/>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402CC085-992A-5118-D12A-18FD8A5371D1}"/>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971419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3DF5D-0D85-0F14-E3A4-7BEA2D053A43}"/>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4AACF23-F967-D245-08FF-23BDA6EA2854}"/>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Dealing with data breaches</a:t>
            </a:r>
          </a:p>
        </p:txBody>
      </p:sp>
      <p:sp>
        <p:nvSpPr>
          <p:cNvPr id="3" name="TextBox 2">
            <a:extLst>
              <a:ext uri="{FF2B5EF4-FFF2-40B4-BE49-F238E27FC236}">
                <a16:creationId xmlns:a16="http://schemas.microsoft.com/office/drawing/2014/main" id="{84A67AE2-E7AD-AB2F-ED8E-5E6AF207F386}"/>
              </a:ext>
            </a:extLst>
          </p:cNvPr>
          <p:cNvSpPr txBox="1"/>
          <p:nvPr/>
        </p:nvSpPr>
        <p:spPr>
          <a:xfrm>
            <a:off x="1389062" y="4769768"/>
            <a:ext cx="21963384" cy="5016758"/>
          </a:xfrm>
          <a:prstGeom prst="rect">
            <a:avLst/>
          </a:prstGeom>
          <a:noFill/>
        </p:spPr>
        <p:txBody>
          <a:bodyPr wrap="square">
            <a:spAutoFit/>
          </a:bodyPr>
          <a:lstStyle/>
          <a:p>
            <a:r>
              <a:rPr lang="en-NZ" sz="3200" dirty="0">
                <a:solidFill>
                  <a:schemeClr val="bg1"/>
                </a:solidFill>
                <a:effectLst/>
              </a:rPr>
              <a:t>This section looks at what questions to ask and what actions you should take when a data breach occurs.</a:t>
            </a:r>
            <a:br>
              <a:rPr lang="en-NZ" sz="3200" dirty="0">
                <a:solidFill>
                  <a:schemeClr val="bg1"/>
                </a:solidFill>
                <a:effectLst/>
              </a:rPr>
            </a:br>
            <a:endParaRPr lang="en-NZ" sz="3200" dirty="0">
              <a:solidFill>
                <a:schemeClr val="bg1"/>
              </a:solidFill>
              <a:effectLst/>
            </a:endParaRPr>
          </a:p>
          <a:p>
            <a:br>
              <a:rPr lang="en-NZ" sz="3200" dirty="0">
                <a:solidFill>
                  <a:schemeClr val="bg1"/>
                </a:solidFill>
                <a:effectLst/>
              </a:rPr>
            </a:br>
            <a:br>
              <a:rPr lang="en-NZ" sz="3200" dirty="0">
                <a:solidFill>
                  <a:schemeClr val="bg1"/>
                </a:solidFill>
                <a:effectLst/>
              </a:rPr>
            </a:br>
            <a:br>
              <a:rPr lang="en-NZ" sz="3200" dirty="0">
                <a:solidFill>
                  <a:schemeClr val="bg1"/>
                </a:solidFill>
              </a:rPr>
            </a:br>
            <a:br>
              <a:rPr lang="en-NZ" sz="3200" dirty="0">
                <a:solidFill>
                  <a:schemeClr val="bg1"/>
                </a:solidFill>
                <a:latin typeface="Arial" panose="020B0604020202020204" pitchFamily="34" charset="0"/>
                <a:cs typeface="Arial" panose="020B0604020202020204" pitchFamily="34" charset="0"/>
              </a:rPr>
            </a:br>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a:p>
            <a:pPr algn="l"/>
            <a:endParaRPr lang="en-NZ"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156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F4069-1E55-4262-1D8B-E4FEA2E819C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D925BF8-89CB-6FA7-7850-19C0AC84ECF5}"/>
              </a:ext>
            </a:extLst>
          </p:cNvPr>
          <p:cNvSpPr>
            <a:spLocks noGrp="1"/>
          </p:cNvSpPr>
          <p:nvPr>
            <p:ph type="body" sz="quarter" idx="31"/>
          </p:nvPr>
        </p:nvSpPr>
        <p:spPr>
          <a:xfrm>
            <a:off x="14856493" y="2335346"/>
            <a:ext cx="9073008" cy="7189379"/>
          </a:xfrm>
        </p:spPr>
        <p:txBody>
          <a:bodyPr/>
          <a:lstStyle/>
          <a:p>
            <a:pPr marL="0" indent="0">
              <a:buNone/>
            </a:pPr>
            <a:r>
              <a:rPr lang="en-NZ" sz="3200" dirty="0">
                <a:solidFill>
                  <a:srgbClr val="200016"/>
                </a:solidFill>
              </a:rPr>
              <a:t>Privacy breaches are when health information gets lost or sent to the wrong person, or when someone has unauthorised access to information. If they do happen, they should be carefully managed to reduce the harm they cause.</a:t>
            </a:r>
          </a:p>
          <a:p>
            <a:pPr marL="0" indent="0">
              <a:buNone/>
            </a:pPr>
            <a:endParaRPr lang="en-NZ" sz="3200" dirty="0">
              <a:solidFill>
                <a:srgbClr val="200016"/>
              </a:solidFill>
            </a:endParaRPr>
          </a:p>
          <a:p>
            <a:pPr marL="0" indent="0">
              <a:buNone/>
            </a:pPr>
            <a:r>
              <a:rPr lang="en-NZ" sz="3200" dirty="0">
                <a:solidFill>
                  <a:srgbClr val="200016"/>
                </a:solidFill>
              </a:rPr>
              <a:t>When you have a privacy breach that could cause serious harm to someone, you must tell the Privacy Commissioner and in most instances also the affected individuals. </a:t>
            </a:r>
          </a:p>
          <a:p>
            <a:pPr marL="0" indent="0">
              <a:buNone/>
            </a:pPr>
            <a:endParaRPr lang="en-NZ" sz="3200" dirty="0">
              <a:solidFill>
                <a:srgbClr val="200016"/>
              </a:solidFill>
            </a:endParaRPr>
          </a:p>
          <a:p>
            <a:pPr marL="0" indent="0">
              <a:buNone/>
            </a:pPr>
            <a:r>
              <a:rPr lang="en-NZ" sz="3200" dirty="0">
                <a:solidFill>
                  <a:srgbClr val="200016"/>
                </a:solidFill>
              </a:rPr>
              <a:t>There is more information about privacy breaches, including how to report them to the Privacy Commissioner at privacy.org.nz</a:t>
            </a:r>
          </a:p>
        </p:txBody>
      </p:sp>
      <p:sp>
        <p:nvSpPr>
          <p:cNvPr id="5" name="Text Placeholder 4">
            <a:extLst>
              <a:ext uri="{FF2B5EF4-FFF2-40B4-BE49-F238E27FC236}">
                <a16:creationId xmlns:a16="http://schemas.microsoft.com/office/drawing/2014/main" id="{589B19F3-1555-BBF6-6205-175774B6877C}"/>
              </a:ext>
            </a:extLst>
          </p:cNvPr>
          <p:cNvSpPr>
            <a:spLocks noGrp="1"/>
          </p:cNvSpPr>
          <p:nvPr>
            <p:ph type="body" sz="quarter" idx="32"/>
          </p:nvPr>
        </p:nvSpPr>
        <p:spPr>
          <a:xfrm>
            <a:off x="14856493" y="-577308"/>
            <a:ext cx="9525920" cy="2425327"/>
          </a:xfrm>
        </p:spPr>
        <p:txBody>
          <a:bodyPr/>
          <a:lstStyle/>
          <a:p>
            <a:r>
              <a:rPr lang="en-US" sz="8000" dirty="0">
                <a:solidFill>
                  <a:schemeClr val="tx2"/>
                </a:solidFill>
                <a:latin typeface="Arial" panose="020B0604020202020204" pitchFamily="34" charset="0"/>
                <a:cs typeface="Arial" panose="020B0604020202020204" pitchFamily="34" charset="0"/>
              </a:rPr>
              <a:t>Privacy breaches</a:t>
            </a:r>
          </a:p>
        </p:txBody>
      </p:sp>
      <p:sp>
        <p:nvSpPr>
          <p:cNvPr id="6" name="Date Placeholder 5">
            <a:extLst>
              <a:ext uri="{FF2B5EF4-FFF2-40B4-BE49-F238E27FC236}">
                <a16:creationId xmlns:a16="http://schemas.microsoft.com/office/drawing/2014/main" id="{9E60775E-EB2F-80A6-20AD-1F9F00CC74D2}"/>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4ABB7AE3-60F3-882A-FCD1-A7C16315560C}"/>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80FDA38E-6E61-BAE2-5AFA-F62107D69869}"/>
              </a:ext>
            </a:extLst>
          </p:cNvPr>
          <p:cNvSpPr>
            <a:spLocks noGrp="1"/>
          </p:cNvSpPr>
          <p:nvPr>
            <p:ph type="sldNum" sz="quarter" idx="35"/>
          </p:nvPr>
        </p:nvSpPr>
        <p:spPr/>
        <p:txBody>
          <a:bodyPr/>
          <a:lstStyle/>
          <a:p>
            <a:r>
              <a:rPr lang="en-US"/>
              <a:t>PG </a:t>
            </a:r>
            <a:fld id="{51F13DD2-D921-1447-B71A-24615C0CEC21}" type="slidenum">
              <a:rPr lang="en-US" smtClean="0"/>
              <a:pPr/>
              <a:t>65</a:t>
            </a:fld>
            <a:endParaRPr lang="en-US" dirty="0"/>
          </a:p>
        </p:txBody>
      </p:sp>
      <p:pic>
        <p:nvPicPr>
          <p:cNvPr id="10" name="Picture Placeholder 9">
            <a:extLst>
              <a:ext uri="{FF2B5EF4-FFF2-40B4-BE49-F238E27FC236}">
                <a16:creationId xmlns:a16="http://schemas.microsoft.com/office/drawing/2014/main" id="{0B51C162-8E17-C5B8-CDDD-73FC5BCEA40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27762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EDBD-20C6-9884-FD2E-CA0DDF0CEF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EC7CD98-95F6-3085-E733-BF6BC66B3501}"/>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DAD5A5CD-4DA5-10FF-94EC-FDDC844BE793}"/>
              </a:ext>
            </a:extLst>
          </p:cNvPr>
          <p:cNvSpPr>
            <a:spLocks noGrp="1"/>
          </p:cNvSpPr>
          <p:nvPr>
            <p:ph type="body" sz="quarter" idx="4294967295"/>
          </p:nvPr>
        </p:nvSpPr>
        <p:spPr>
          <a:xfrm>
            <a:off x="5926510" y="3689648"/>
            <a:ext cx="17282160" cy="8208912"/>
          </a:xfrm>
        </p:spPr>
        <p:txBody>
          <a:bodyPr>
            <a:noAutofit/>
          </a:bodyPr>
          <a:lstStyle/>
          <a:p>
            <a:pPr marL="0" indent="0">
              <a:buNone/>
            </a:pPr>
            <a:r>
              <a:rPr lang="en-NZ" sz="3200" dirty="0">
                <a:solidFill>
                  <a:srgbClr val="200016"/>
                </a:solidFill>
              </a:rPr>
              <a:t>They have a spreadsheet with a list of 200 clients, their names, addresses, and level of care required (given as a number between 1 and 3). They need to send this to the Ministry of Health. They attach it to an email, and type in the address. Unfortunately, the auto-complete fills in the name of one of the trust's suppliers, not the contact at the Ministry of Health. </a:t>
            </a:r>
          </a:p>
          <a:p>
            <a:pPr marL="0" indent="0">
              <a:buNone/>
            </a:pPr>
            <a:endParaRPr lang="en-NZ" sz="3200" dirty="0">
              <a:solidFill>
                <a:srgbClr val="200016"/>
              </a:solidFill>
            </a:endParaRPr>
          </a:p>
          <a:p>
            <a:pPr marL="0" indent="0">
              <a:buNone/>
            </a:pPr>
            <a:r>
              <a:rPr lang="en-NZ" sz="3200" dirty="0">
                <a:solidFill>
                  <a:srgbClr val="200016"/>
                </a:solidFill>
              </a:rPr>
              <a:t>K sends the email without realising the error. K has inadvertently caused a privacy breach. To deal with it, they need to ask a couple of questions:</a:t>
            </a:r>
          </a:p>
          <a:p>
            <a:pPr marL="0" indent="0">
              <a:buNone/>
            </a:pPr>
            <a:endParaRPr lang="en-NZ" sz="3200" dirty="0">
              <a:solidFill>
                <a:srgbClr val="200016"/>
              </a:solidFill>
            </a:endParaRPr>
          </a:p>
          <a:p>
            <a:pPr marL="0" indent="0">
              <a:buNone/>
            </a:pPr>
            <a:r>
              <a:rPr lang="en-NZ" sz="3200" dirty="0">
                <a:solidFill>
                  <a:srgbClr val="200016"/>
                </a:solidFill>
              </a:rPr>
              <a:t>1. How many people have seen the information?</a:t>
            </a:r>
          </a:p>
          <a:p>
            <a:pPr marL="0" indent="0">
              <a:buNone/>
            </a:pPr>
            <a:r>
              <a:rPr lang="en-NZ" sz="3200" dirty="0">
                <a:solidFill>
                  <a:srgbClr val="200016"/>
                </a:solidFill>
              </a:rPr>
              <a:t>2. How can they contain the information?</a:t>
            </a:r>
          </a:p>
          <a:p>
            <a:pPr marL="0" indent="0">
              <a:buNone/>
            </a:pPr>
            <a:endParaRPr lang="en-NZ" sz="3200" dirty="0">
              <a:solidFill>
                <a:srgbClr val="200016"/>
              </a:solidFill>
            </a:endParaRPr>
          </a:p>
          <a:p>
            <a:pPr marL="0" indent="0">
              <a:buNone/>
            </a:pPr>
            <a:r>
              <a:rPr lang="en-NZ" sz="3200" dirty="0">
                <a:solidFill>
                  <a:srgbClr val="200016"/>
                </a:solidFill>
              </a:rPr>
              <a:t>K decides they can answer both of these questions by having a conversation with the supplier. They call the supplier, tell them what's happened, and ask them to delete the spreadsheet. The supplier tells them they hadn't opened the spreadsheet yet, deletes it, and the breach is over.</a:t>
            </a:r>
          </a:p>
        </p:txBody>
      </p:sp>
      <p:sp>
        <p:nvSpPr>
          <p:cNvPr id="26" name="Text Placeholder 25">
            <a:extLst>
              <a:ext uri="{FF2B5EF4-FFF2-40B4-BE49-F238E27FC236}">
                <a16:creationId xmlns:a16="http://schemas.microsoft.com/office/drawing/2014/main" id="{6AD6226C-9C16-EBC4-3A70-2EE2D0C2DD44}"/>
              </a:ext>
            </a:extLst>
          </p:cNvPr>
          <p:cNvSpPr>
            <a:spLocks noGrp="1"/>
          </p:cNvSpPr>
          <p:nvPr>
            <p:ph type="body" sz="quarter" idx="31"/>
          </p:nvPr>
        </p:nvSpPr>
        <p:spPr>
          <a:xfrm>
            <a:off x="1406848" y="2534014"/>
            <a:ext cx="22377646" cy="1264910"/>
          </a:xfrm>
        </p:spPr>
        <p:txBody>
          <a:bodyPr/>
          <a:lstStyle/>
          <a:p>
            <a:pPr marL="0" indent="0">
              <a:buNone/>
            </a:pPr>
            <a:r>
              <a:rPr lang="en-NZ" sz="3200" dirty="0">
                <a:solidFill>
                  <a:srgbClr val="200016"/>
                </a:solidFill>
              </a:rPr>
              <a:t>K works in administration for a public health trust that provides day-to-day living services for people with intellectual disabilities.</a:t>
            </a:r>
          </a:p>
        </p:txBody>
      </p:sp>
      <p:sp>
        <p:nvSpPr>
          <p:cNvPr id="8" name="Date Placeholder 7">
            <a:extLst>
              <a:ext uri="{FF2B5EF4-FFF2-40B4-BE49-F238E27FC236}">
                <a16:creationId xmlns:a16="http://schemas.microsoft.com/office/drawing/2014/main" id="{75B05BCD-2CAE-B618-56F0-4E7E8A548633}"/>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6416313C-4BA5-D448-D4BA-A059C71B6B94}"/>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CE9B7CEF-665A-FCC6-862B-9F65A3BB0054}"/>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66</a:t>
            </a:fld>
            <a:endParaRPr lang="en-NZ" dirty="0"/>
          </a:p>
        </p:txBody>
      </p:sp>
      <p:sp>
        <p:nvSpPr>
          <p:cNvPr id="9" name="TextBox 8">
            <a:extLst>
              <a:ext uri="{FF2B5EF4-FFF2-40B4-BE49-F238E27FC236}">
                <a16:creationId xmlns:a16="http://schemas.microsoft.com/office/drawing/2014/main" id="{267FD0F5-9B29-18B7-E56B-B83D3923048B}"/>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Meet K</a:t>
            </a:r>
          </a:p>
        </p:txBody>
      </p:sp>
      <p:pic>
        <p:nvPicPr>
          <p:cNvPr id="10" name="Picture Placeholder 9">
            <a:extLst>
              <a:ext uri="{FF2B5EF4-FFF2-40B4-BE49-F238E27FC236}">
                <a16:creationId xmlns:a16="http://schemas.microsoft.com/office/drawing/2014/main" id="{30ABE81F-17BE-D674-9CA4-2A15825A4452}"/>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3528648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DDB7F-8F72-9F16-2F4E-3AE50D62E1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48AA701-DB3D-A0A4-9876-0B8967EB4619}"/>
              </a:ext>
            </a:extLst>
          </p:cNvPr>
          <p:cNvSpPr>
            <a:spLocks noGrp="1"/>
          </p:cNvSpPr>
          <p:nvPr>
            <p:ph type="body" sz="quarter" idx="31"/>
          </p:nvPr>
        </p:nvSpPr>
        <p:spPr>
          <a:xfrm>
            <a:off x="14856493" y="2335346"/>
            <a:ext cx="9073008" cy="7189379"/>
          </a:xfrm>
        </p:spPr>
        <p:txBody>
          <a:bodyPr/>
          <a:lstStyle/>
          <a:p>
            <a:pPr marL="0" indent="0">
              <a:buNone/>
            </a:pPr>
            <a:r>
              <a:rPr lang="en-NZ" sz="3200" dirty="0">
                <a:solidFill>
                  <a:srgbClr val="200016"/>
                </a:solidFill>
              </a:rPr>
              <a:t>In K's case, they probably don't need to tell the 200 clients in the privacy breach. Nobody saw the information, and they quickly contained the breach.</a:t>
            </a:r>
          </a:p>
          <a:p>
            <a:pPr marL="0" indent="0">
              <a:buNone/>
            </a:pPr>
            <a:endParaRPr lang="en-NZ" sz="3200" dirty="0">
              <a:solidFill>
                <a:srgbClr val="200016"/>
              </a:solidFill>
            </a:endParaRPr>
          </a:p>
          <a:p>
            <a:pPr marL="0" indent="0">
              <a:buNone/>
            </a:pPr>
            <a:r>
              <a:rPr lang="en-NZ" sz="3200" dirty="0">
                <a:solidFill>
                  <a:srgbClr val="200016"/>
                </a:solidFill>
              </a:rPr>
              <a:t>When things go wrong, you may need to tell the Privacy Commissioner, and sometimes you will need to tell the people affected as well. </a:t>
            </a:r>
          </a:p>
          <a:p>
            <a:pPr marL="0" indent="0">
              <a:buNone/>
            </a:pPr>
            <a:endParaRPr lang="en-NZ" sz="3200" dirty="0">
              <a:solidFill>
                <a:srgbClr val="200016"/>
              </a:solidFill>
            </a:endParaRPr>
          </a:p>
          <a:p>
            <a:pPr marL="0" indent="0">
              <a:buNone/>
            </a:pPr>
            <a:r>
              <a:rPr lang="en-NZ" sz="3200" dirty="0">
                <a:solidFill>
                  <a:srgbClr val="200016"/>
                </a:solidFill>
              </a:rPr>
              <a:t>If the information has caused, or may cause, serious harm then you need to report the breach.</a:t>
            </a:r>
          </a:p>
          <a:p>
            <a:pPr marL="0" indent="0">
              <a:buNone/>
            </a:pPr>
            <a:endParaRPr lang="en-NZ" dirty="0">
              <a:solidFill>
                <a:srgbClr val="200016"/>
              </a:solidFill>
            </a:endParaRPr>
          </a:p>
          <a:p>
            <a:pPr marL="0" indent="0">
              <a:buNone/>
            </a:pPr>
            <a:r>
              <a:rPr lang="en-NZ" sz="3200" dirty="0">
                <a:solidFill>
                  <a:srgbClr val="200016"/>
                </a:solidFill>
              </a:rPr>
              <a:t>Use the online tool </a:t>
            </a:r>
            <a:r>
              <a:rPr lang="en-NZ" sz="3200" dirty="0">
                <a:solidFill>
                  <a:srgbClr val="200016"/>
                </a:solidFill>
                <a:hlinkClick r:id="rId2"/>
              </a:rPr>
              <a:t>NotifyUs</a:t>
            </a:r>
            <a:r>
              <a:rPr lang="en-NZ" sz="3200" dirty="0">
                <a:solidFill>
                  <a:srgbClr val="200016"/>
                </a:solidFill>
              </a:rPr>
              <a:t> to assess the breach and report it if necessary. They may need to do something about it, and to do so, they need to know that there has been a privacy breach. </a:t>
            </a:r>
          </a:p>
        </p:txBody>
      </p:sp>
      <p:sp>
        <p:nvSpPr>
          <p:cNvPr id="5" name="Text Placeholder 4">
            <a:extLst>
              <a:ext uri="{FF2B5EF4-FFF2-40B4-BE49-F238E27FC236}">
                <a16:creationId xmlns:a16="http://schemas.microsoft.com/office/drawing/2014/main" id="{2CE4D25E-F1E5-F369-5200-57295BCFA2BB}"/>
              </a:ext>
            </a:extLst>
          </p:cNvPr>
          <p:cNvSpPr>
            <a:spLocks noGrp="1"/>
          </p:cNvSpPr>
          <p:nvPr>
            <p:ph type="body" sz="quarter" idx="32"/>
          </p:nvPr>
        </p:nvSpPr>
        <p:spPr>
          <a:xfrm>
            <a:off x="14856493" y="-577308"/>
            <a:ext cx="9525920" cy="2425327"/>
          </a:xfrm>
        </p:spPr>
        <p:txBody>
          <a:bodyPr/>
          <a:lstStyle/>
          <a:p>
            <a:r>
              <a:rPr lang="en-US" sz="8000" dirty="0">
                <a:solidFill>
                  <a:schemeClr val="tx2"/>
                </a:solidFill>
              </a:rPr>
              <a:t>When to tell people</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B3800B88-27EF-4B26-1E6A-910FA682F484}"/>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F64C9FBF-7A2D-8AB1-FC9F-B6F8C7BF922D}"/>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B88A8915-76A7-5E7F-02A9-2182C5D11C34}"/>
              </a:ext>
            </a:extLst>
          </p:cNvPr>
          <p:cNvSpPr>
            <a:spLocks noGrp="1"/>
          </p:cNvSpPr>
          <p:nvPr>
            <p:ph type="sldNum" sz="quarter" idx="35"/>
          </p:nvPr>
        </p:nvSpPr>
        <p:spPr/>
        <p:txBody>
          <a:bodyPr/>
          <a:lstStyle/>
          <a:p>
            <a:r>
              <a:rPr lang="en-US"/>
              <a:t>PG </a:t>
            </a:r>
            <a:fld id="{51F13DD2-D921-1447-B71A-24615C0CEC21}" type="slidenum">
              <a:rPr lang="en-US" smtClean="0"/>
              <a:pPr/>
              <a:t>67</a:t>
            </a:fld>
            <a:endParaRPr lang="en-US" dirty="0"/>
          </a:p>
        </p:txBody>
      </p:sp>
      <p:pic>
        <p:nvPicPr>
          <p:cNvPr id="27" name="Picture Placeholder 26">
            <a:extLst>
              <a:ext uri="{FF2B5EF4-FFF2-40B4-BE49-F238E27FC236}">
                <a16:creationId xmlns:a16="http://schemas.microsoft.com/office/drawing/2014/main" id="{505D36AE-DF92-304A-FB99-5DC517C4FB3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82559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B137B-BD06-36C9-22C6-0403ED6362E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9048EA1-DB8F-A833-AB35-A1C41C6CB0C7}"/>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57081BFB-C161-F366-FCE6-3EE109A18098}"/>
              </a:ext>
            </a:extLst>
          </p:cNvPr>
          <p:cNvSpPr>
            <a:spLocks noGrp="1"/>
          </p:cNvSpPr>
          <p:nvPr>
            <p:ph type="body" sz="quarter" idx="4294967295"/>
          </p:nvPr>
        </p:nvSpPr>
        <p:spPr>
          <a:xfrm>
            <a:off x="5926510" y="3689648"/>
            <a:ext cx="17282160" cy="5112568"/>
          </a:xfrm>
        </p:spPr>
        <p:txBody>
          <a:bodyPr>
            <a:noAutofit/>
          </a:bodyPr>
          <a:lstStyle/>
          <a:p>
            <a:pPr marL="0" indent="0">
              <a:buNone/>
            </a:pPr>
            <a:r>
              <a:rPr lang="en-NZ" sz="3200" dirty="0">
                <a:solidFill>
                  <a:srgbClr val="200016"/>
                </a:solidFill>
              </a:rPr>
              <a:t>They have a list of patients who have had gastric bypass surgery in the last few months, with their names, surgery details, and phone numbers. They use this list to call them and follow up on their outcomes.</a:t>
            </a:r>
          </a:p>
          <a:p>
            <a:pPr marL="0" indent="0">
              <a:buNone/>
            </a:pPr>
            <a:endParaRPr lang="en-NZ" sz="3200" dirty="0">
              <a:solidFill>
                <a:srgbClr val="200016"/>
              </a:solidFill>
            </a:endParaRPr>
          </a:p>
          <a:p>
            <a:pPr marL="0" indent="0">
              <a:buNone/>
            </a:pPr>
            <a:r>
              <a:rPr lang="en-NZ" sz="3200" dirty="0">
                <a:solidFill>
                  <a:srgbClr val="200016"/>
                </a:solidFill>
              </a:rPr>
              <a:t>N accidentally emails this list to one of the patients, and does not realise until the patient emails them back alerting them to the error.</a:t>
            </a:r>
          </a:p>
          <a:p>
            <a:pPr marL="0" indent="0">
              <a:buNone/>
            </a:pPr>
            <a:endParaRPr lang="en-NZ" sz="3200" dirty="0">
              <a:solidFill>
                <a:srgbClr val="200016"/>
              </a:solidFill>
            </a:endParaRPr>
          </a:p>
          <a:p>
            <a:pPr marL="0" indent="0">
              <a:buNone/>
            </a:pPr>
            <a:r>
              <a:rPr lang="en-NZ" sz="3200" dirty="0">
                <a:solidFill>
                  <a:srgbClr val="200016"/>
                </a:solidFill>
              </a:rPr>
              <a:t>They ask the patient to detail the information, but the patient refuses.</a:t>
            </a:r>
          </a:p>
          <a:p>
            <a:pPr marL="0" indent="0">
              <a:buNone/>
            </a:pPr>
            <a:endParaRPr lang="en-NZ" sz="3200" dirty="0">
              <a:solidFill>
                <a:srgbClr val="200016"/>
              </a:solidFill>
            </a:endParaRPr>
          </a:p>
        </p:txBody>
      </p:sp>
      <p:sp>
        <p:nvSpPr>
          <p:cNvPr id="26" name="Text Placeholder 25">
            <a:extLst>
              <a:ext uri="{FF2B5EF4-FFF2-40B4-BE49-F238E27FC236}">
                <a16:creationId xmlns:a16="http://schemas.microsoft.com/office/drawing/2014/main" id="{2E477649-A090-5A95-68B7-A81EE6B84064}"/>
              </a:ext>
            </a:extLst>
          </p:cNvPr>
          <p:cNvSpPr>
            <a:spLocks noGrp="1"/>
          </p:cNvSpPr>
          <p:nvPr>
            <p:ph type="body" sz="quarter" idx="31"/>
          </p:nvPr>
        </p:nvSpPr>
        <p:spPr>
          <a:xfrm>
            <a:off x="1419311" y="2699463"/>
            <a:ext cx="22377646" cy="1264910"/>
          </a:xfrm>
        </p:spPr>
        <p:txBody>
          <a:bodyPr/>
          <a:lstStyle/>
          <a:p>
            <a:r>
              <a:rPr lang="en-NZ" sz="3200" dirty="0">
                <a:solidFill>
                  <a:srgbClr val="200016"/>
                </a:solidFill>
              </a:rPr>
              <a:t>N is a nurse for the local hospital. </a:t>
            </a:r>
          </a:p>
        </p:txBody>
      </p:sp>
      <p:sp>
        <p:nvSpPr>
          <p:cNvPr id="8" name="Date Placeholder 7">
            <a:extLst>
              <a:ext uri="{FF2B5EF4-FFF2-40B4-BE49-F238E27FC236}">
                <a16:creationId xmlns:a16="http://schemas.microsoft.com/office/drawing/2014/main" id="{7BADA720-1C8E-044C-A348-8756D2C44901}"/>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CE488736-2BA8-EA72-4874-12C1B9AD7391}"/>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D45EF816-B185-C2FB-9B49-36A2B6FAB897}"/>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68</a:t>
            </a:fld>
            <a:endParaRPr lang="en-NZ" dirty="0"/>
          </a:p>
        </p:txBody>
      </p:sp>
      <p:sp>
        <p:nvSpPr>
          <p:cNvPr id="9" name="TextBox 8">
            <a:extLst>
              <a:ext uri="{FF2B5EF4-FFF2-40B4-BE49-F238E27FC236}">
                <a16:creationId xmlns:a16="http://schemas.microsoft.com/office/drawing/2014/main" id="{CCF48DF5-92D9-4480-785D-2A6E9261FE4E}"/>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Meet N</a:t>
            </a:r>
          </a:p>
        </p:txBody>
      </p:sp>
      <p:pic>
        <p:nvPicPr>
          <p:cNvPr id="10" name="Picture Placeholder 9">
            <a:extLst>
              <a:ext uri="{FF2B5EF4-FFF2-40B4-BE49-F238E27FC236}">
                <a16:creationId xmlns:a16="http://schemas.microsoft.com/office/drawing/2014/main" id="{F4183A3C-146F-B2EB-DEB3-ADB635D65DC7}"/>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1327963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49C4-3316-8D03-175A-D280CCECB37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8FE3D4-0A64-51EE-29BD-7D72AD361FDA}"/>
              </a:ext>
            </a:extLst>
          </p:cNvPr>
          <p:cNvSpPr>
            <a:spLocks noGrp="1"/>
          </p:cNvSpPr>
          <p:nvPr>
            <p:ph type="body" sz="quarter" idx="31"/>
          </p:nvPr>
        </p:nvSpPr>
        <p:spPr>
          <a:xfrm>
            <a:off x="14856493" y="2335346"/>
            <a:ext cx="9073008" cy="7189379"/>
          </a:xfrm>
        </p:spPr>
        <p:txBody>
          <a:bodyPr/>
          <a:lstStyle/>
          <a:p>
            <a:pPr marL="0" indent="0">
              <a:buNone/>
            </a:pPr>
            <a:r>
              <a:rPr lang="en-NZ" sz="3200" dirty="0">
                <a:solidFill>
                  <a:srgbClr val="200016"/>
                </a:solidFill>
              </a:rPr>
              <a:t>If N runs through the same questions K ran through, it doesn't look very good.</a:t>
            </a:r>
          </a:p>
          <a:p>
            <a:pPr marL="0" indent="0">
              <a:buNone/>
            </a:pPr>
            <a:endParaRPr lang="en-NZ" sz="3200" dirty="0">
              <a:solidFill>
                <a:srgbClr val="200016"/>
              </a:solidFill>
            </a:endParaRPr>
          </a:p>
          <a:p>
            <a:pPr marL="514350" indent="-514350">
              <a:buFont typeface="+mj-lt"/>
              <a:buAutoNum type="arabicPeriod"/>
            </a:pPr>
            <a:r>
              <a:rPr lang="en-NZ" sz="3200" dirty="0">
                <a:solidFill>
                  <a:srgbClr val="200016"/>
                </a:solidFill>
              </a:rPr>
              <a:t>How many people have seen the information?  At least one person, and possibly more, as the patient may share it.</a:t>
            </a:r>
          </a:p>
          <a:p>
            <a:pPr marL="514350" indent="-514350">
              <a:buFont typeface="+mj-lt"/>
              <a:buAutoNum type="arabicPeriod"/>
            </a:pPr>
            <a:endParaRPr lang="en-NZ" dirty="0">
              <a:solidFill>
                <a:srgbClr val="200016"/>
              </a:solidFill>
            </a:endParaRPr>
          </a:p>
          <a:p>
            <a:pPr marL="514350" indent="-514350">
              <a:buFont typeface="+mj-lt"/>
              <a:buAutoNum type="arabicPeriod"/>
            </a:pPr>
            <a:r>
              <a:rPr lang="en-NZ" sz="3200" dirty="0">
                <a:solidFill>
                  <a:srgbClr val="200016"/>
                </a:solidFill>
              </a:rPr>
              <a:t>How can I contain the information? N cannot contain the information, although they have tried their best.</a:t>
            </a:r>
          </a:p>
          <a:p>
            <a:pPr marL="0" indent="0">
              <a:buNone/>
            </a:pPr>
            <a:endParaRPr lang="en-NZ" sz="3200" dirty="0">
              <a:solidFill>
                <a:srgbClr val="200016"/>
              </a:solidFill>
            </a:endParaRPr>
          </a:p>
          <a:p>
            <a:pPr marL="0" indent="0">
              <a:buNone/>
            </a:pPr>
            <a:r>
              <a:rPr lang="en-NZ" sz="3200" dirty="0">
                <a:solidFill>
                  <a:srgbClr val="200016"/>
                </a:solidFill>
              </a:rPr>
              <a:t>With these two things in mind, N decides to alert their supervisor, the patients, and the Privacy Commissioner. </a:t>
            </a:r>
          </a:p>
          <a:p>
            <a:pPr marL="0" indent="0">
              <a:buNone/>
            </a:pPr>
            <a:endParaRPr lang="en-NZ" dirty="0">
              <a:solidFill>
                <a:srgbClr val="200016"/>
              </a:solidFill>
            </a:endParaRPr>
          </a:p>
          <a:p>
            <a:pPr marL="0" indent="0">
              <a:buNone/>
            </a:pPr>
            <a:r>
              <a:rPr lang="en-NZ" sz="3200" dirty="0">
                <a:solidFill>
                  <a:srgbClr val="200016"/>
                </a:solidFill>
              </a:rPr>
              <a:t>They use </a:t>
            </a:r>
            <a:r>
              <a:rPr lang="en-NZ" sz="3200" dirty="0">
                <a:solidFill>
                  <a:srgbClr val="200016"/>
                </a:solidFill>
                <a:hlinkClick r:id="rId2"/>
              </a:rPr>
              <a:t>NotifyUs</a:t>
            </a:r>
            <a:r>
              <a:rPr lang="en-NZ" sz="3200" dirty="0">
                <a:solidFill>
                  <a:srgbClr val="200016"/>
                </a:solidFill>
              </a:rPr>
              <a:t> to do this.</a:t>
            </a:r>
          </a:p>
        </p:txBody>
      </p:sp>
      <p:sp>
        <p:nvSpPr>
          <p:cNvPr id="5" name="Text Placeholder 4">
            <a:extLst>
              <a:ext uri="{FF2B5EF4-FFF2-40B4-BE49-F238E27FC236}">
                <a16:creationId xmlns:a16="http://schemas.microsoft.com/office/drawing/2014/main" id="{5FD57932-A9C3-CBBB-FC97-B5953EFFC67C}"/>
              </a:ext>
            </a:extLst>
          </p:cNvPr>
          <p:cNvSpPr>
            <a:spLocks noGrp="1"/>
          </p:cNvSpPr>
          <p:nvPr>
            <p:ph type="body" sz="quarter" idx="32"/>
          </p:nvPr>
        </p:nvSpPr>
        <p:spPr>
          <a:xfrm>
            <a:off x="14856493" y="-577308"/>
            <a:ext cx="9525920" cy="2425327"/>
          </a:xfrm>
        </p:spPr>
        <p:txBody>
          <a:bodyPr/>
          <a:lstStyle/>
          <a:p>
            <a:r>
              <a:rPr lang="en-US" sz="8000" dirty="0">
                <a:solidFill>
                  <a:schemeClr val="tx2"/>
                </a:solidFill>
              </a:rPr>
              <a:t>Two questions</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8977894E-ED31-2759-589D-AD8BB25CB57E}"/>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6A383FD7-AD48-7A13-722B-587EB9C81412}"/>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FEC7D919-9F48-0C5E-6A02-6D3F8663374C}"/>
              </a:ext>
            </a:extLst>
          </p:cNvPr>
          <p:cNvSpPr>
            <a:spLocks noGrp="1"/>
          </p:cNvSpPr>
          <p:nvPr>
            <p:ph type="sldNum" sz="quarter" idx="35"/>
          </p:nvPr>
        </p:nvSpPr>
        <p:spPr/>
        <p:txBody>
          <a:bodyPr/>
          <a:lstStyle/>
          <a:p>
            <a:r>
              <a:rPr lang="en-US"/>
              <a:t>PG </a:t>
            </a:r>
            <a:fld id="{51F13DD2-D921-1447-B71A-24615C0CEC21}" type="slidenum">
              <a:rPr lang="en-US" smtClean="0"/>
              <a:pPr/>
              <a:t>69</a:t>
            </a:fld>
            <a:endParaRPr lang="en-US" dirty="0"/>
          </a:p>
        </p:txBody>
      </p:sp>
      <p:pic>
        <p:nvPicPr>
          <p:cNvPr id="10" name="Picture Placeholder 9">
            <a:extLst>
              <a:ext uri="{FF2B5EF4-FFF2-40B4-BE49-F238E27FC236}">
                <a16:creationId xmlns:a16="http://schemas.microsoft.com/office/drawing/2014/main" id="{0EA66EAF-533C-F3DB-8B25-DF55CC277D6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78511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FEE369-3D9F-F2E8-7920-6616119562B4}"/>
              </a:ext>
            </a:extLst>
          </p:cNvPr>
          <p:cNvSpPr>
            <a:spLocks noGrp="1"/>
          </p:cNvSpPr>
          <p:nvPr>
            <p:ph type="body" sz="quarter" idx="28"/>
          </p:nvPr>
        </p:nvSpPr>
        <p:spPr>
          <a:xfrm>
            <a:off x="1389062" y="3257600"/>
            <a:ext cx="21459328" cy="6804824"/>
          </a:xfrm>
        </p:spPr>
        <p:txBody>
          <a:bodyPr/>
          <a:lstStyle/>
          <a:p>
            <a:r>
              <a:rPr lang="en-US" sz="8000" dirty="0">
                <a:latin typeface="Arial" panose="020B0604020202020204" pitchFamily="34" charset="0"/>
                <a:cs typeface="Arial" panose="020B0604020202020204" pitchFamily="34" charset="0"/>
              </a:rPr>
              <a:t>Privacy statements and using information</a:t>
            </a:r>
          </a:p>
        </p:txBody>
      </p:sp>
      <p:sp>
        <p:nvSpPr>
          <p:cNvPr id="3" name="TextBox 2">
            <a:extLst>
              <a:ext uri="{FF2B5EF4-FFF2-40B4-BE49-F238E27FC236}">
                <a16:creationId xmlns:a16="http://schemas.microsoft.com/office/drawing/2014/main" id="{61CF7A0C-F09B-B98F-3FF9-C82D50B64718}"/>
              </a:ext>
            </a:extLst>
          </p:cNvPr>
          <p:cNvSpPr txBox="1"/>
          <p:nvPr/>
        </p:nvSpPr>
        <p:spPr>
          <a:xfrm>
            <a:off x="1389062" y="4769768"/>
            <a:ext cx="18434992" cy="2554545"/>
          </a:xfrm>
          <a:prstGeom prst="rect">
            <a:avLst/>
          </a:prstGeom>
          <a:noFill/>
        </p:spPr>
        <p:txBody>
          <a:bodyPr wrap="square">
            <a:spAutoFit/>
          </a:bodyPr>
          <a:lstStyle/>
          <a:p>
            <a:pPr algn="l"/>
            <a:r>
              <a:rPr lang="en-NZ" sz="3200" b="0" i="0" dirty="0">
                <a:solidFill>
                  <a:schemeClr val="bg1"/>
                </a:solidFill>
                <a:effectLst/>
                <a:latin typeface="Arial" panose="020B0604020202020204" pitchFamily="34" charset="0"/>
                <a:cs typeface="Arial" panose="020B0604020202020204" pitchFamily="34" charset="0"/>
              </a:rPr>
              <a:t>In this section you'll look at the connection between privacy statements and how you use the health information you collect.</a:t>
            </a:r>
            <a:br>
              <a:rPr lang="en-NZ" sz="3200" b="0" i="0" dirty="0">
                <a:solidFill>
                  <a:schemeClr val="bg1"/>
                </a:solidFill>
                <a:effectLst/>
                <a:latin typeface="Arial" panose="020B0604020202020204" pitchFamily="34" charset="0"/>
                <a:cs typeface="Arial" panose="020B0604020202020204" pitchFamily="34" charset="0"/>
              </a:rPr>
            </a:br>
            <a:endParaRPr lang="en-NZ" sz="3200" b="0" i="0" dirty="0">
              <a:solidFill>
                <a:schemeClr val="bg1"/>
              </a:solidFill>
              <a:effectLst/>
              <a:latin typeface="Arial" panose="020B0604020202020204" pitchFamily="34" charset="0"/>
              <a:cs typeface="Arial" panose="020B0604020202020204" pitchFamily="34" charset="0"/>
            </a:endParaRPr>
          </a:p>
          <a:p>
            <a:br>
              <a:rPr lang="en-NZ" sz="3200" dirty="0">
                <a:solidFill>
                  <a:schemeClr val="bg1"/>
                </a:solidFill>
                <a:latin typeface="Arial" panose="020B0604020202020204" pitchFamily="34" charset="0"/>
                <a:cs typeface="Arial" panose="020B0604020202020204" pitchFamily="34" charset="0"/>
              </a:rPr>
            </a:br>
            <a:endParaRPr lang="en-NZ"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1444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F56B9-9F4E-A408-DC3E-264FB3B1BA7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7F28EF-23F3-83FD-74AB-1A25A6C882ED}"/>
              </a:ext>
            </a:extLst>
          </p:cNvPr>
          <p:cNvSpPr/>
          <p:nvPr/>
        </p:nvSpPr>
        <p:spPr>
          <a:xfrm>
            <a:off x="8118803"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38C1AA97-3A1E-DAB3-0B48-B8EBAFDDE8EE}"/>
              </a:ext>
            </a:extLst>
          </p:cNvPr>
          <p:cNvSpPr>
            <a:spLocks noGrp="1"/>
          </p:cNvSpPr>
          <p:nvPr>
            <p:ph type="body" sz="quarter" idx="4294967295"/>
          </p:nvPr>
        </p:nvSpPr>
        <p:spPr>
          <a:xfrm>
            <a:off x="5926510" y="3689648"/>
            <a:ext cx="17282160" cy="5112568"/>
          </a:xfrm>
        </p:spPr>
        <p:txBody>
          <a:bodyPr>
            <a:noAutofit/>
          </a:bodyPr>
          <a:lstStyle/>
          <a:p>
            <a:pPr marL="514350" indent="-514350">
              <a:buFont typeface="+mj-lt"/>
              <a:buAutoNum type="arabicPeriod"/>
            </a:pPr>
            <a:r>
              <a:rPr lang="en-NZ" sz="3200" dirty="0">
                <a:solidFill>
                  <a:srgbClr val="200016"/>
                </a:solidFill>
              </a:rPr>
              <a:t>A notebook full of patient notes is left in the back of a taxi, and is never seen again.</a:t>
            </a:r>
          </a:p>
          <a:p>
            <a:pPr marL="0" indent="0">
              <a:buNone/>
            </a:pPr>
            <a:endParaRPr lang="en-NZ" sz="3200" dirty="0">
              <a:solidFill>
                <a:srgbClr val="200016"/>
              </a:solidFill>
            </a:endParaRPr>
          </a:p>
          <a:p>
            <a:pPr marL="0" indent="0">
              <a:buNone/>
            </a:pPr>
            <a:r>
              <a:rPr lang="en-NZ" sz="2800" dirty="0">
                <a:solidFill>
                  <a:srgbClr val="200016"/>
                </a:solidFill>
              </a:rPr>
              <a:t>T</a:t>
            </a:r>
            <a:r>
              <a:rPr lang="en-NZ" sz="3200" dirty="0">
                <a:solidFill>
                  <a:srgbClr val="200016"/>
                </a:solidFill>
              </a:rPr>
              <a:t>he correct answer is yes. It's unclear how many people have seen the information, and the agency cannot do anything to stop the information from spreading further, so it should tell the Privacy Commissioner and the patients concerned so they can take any action they need to protect themselves.</a:t>
            </a:r>
          </a:p>
          <a:p>
            <a:pPr marL="0" indent="0">
              <a:buNone/>
            </a:pPr>
            <a:endParaRPr lang="en-NZ" sz="3200" dirty="0">
              <a:solidFill>
                <a:srgbClr val="200016"/>
              </a:solidFill>
            </a:endParaRPr>
          </a:p>
          <a:p>
            <a:pPr marL="0" indent="0">
              <a:buNone/>
            </a:pPr>
            <a:r>
              <a:rPr lang="en-NZ" sz="3200" dirty="0">
                <a:solidFill>
                  <a:srgbClr val="200016"/>
                </a:solidFill>
              </a:rPr>
              <a:t>2.  An encrypted USB full of sensitive insurance claim data falls out of a private hospital worker's pocket in a cafe. </a:t>
            </a:r>
          </a:p>
          <a:p>
            <a:pPr marL="0" indent="0">
              <a:buNone/>
            </a:pPr>
            <a:endParaRPr lang="en-NZ" sz="3200" dirty="0">
              <a:solidFill>
                <a:srgbClr val="200016"/>
              </a:solidFill>
            </a:endParaRPr>
          </a:p>
          <a:p>
            <a:pPr marL="0" indent="0">
              <a:buNone/>
            </a:pPr>
            <a:r>
              <a:rPr lang="en-NZ" sz="3200" dirty="0">
                <a:solidFill>
                  <a:srgbClr val="200016"/>
                </a:solidFill>
              </a:rPr>
              <a:t>The correct answer is no. It's probably not necessary. Nobody will be able to see the information, and the fact that the USB is encrypted has automatically stopped it from spreading further.</a:t>
            </a:r>
          </a:p>
        </p:txBody>
      </p:sp>
      <p:sp>
        <p:nvSpPr>
          <p:cNvPr id="26" name="Text Placeholder 25">
            <a:extLst>
              <a:ext uri="{FF2B5EF4-FFF2-40B4-BE49-F238E27FC236}">
                <a16:creationId xmlns:a16="http://schemas.microsoft.com/office/drawing/2014/main" id="{1400A44C-55E5-4208-3261-3E6F3B074E0D}"/>
              </a:ext>
            </a:extLst>
          </p:cNvPr>
          <p:cNvSpPr>
            <a:spLocks noGrp="1"/>
          </p:cNvSpPr>
          <p:nvPr>
            <p:ph type="body" sz="quarter" idx="31"/>
          </p:nvPr>
        </p:nvSpPr>
        <p:spPr>
          <a:xfrm>
            <a:off x="1436764" y="2214181"/>
            <a:ext cx="22377646" cy="1264910"/>
          </a:xfrm>
        </p:spPr>
        <p:txBody>
          <a:bodyPr/>
          <a:lstStyle/>
          <a:p>
            <a:pPr marL="0" indent="0">
              <a:buNone/>
            </a:pPr>
            <a:r>
              <a:rPr lang="en-NZ" sz="3200" dirty="0">
                <a:solidFill>
                  <a:srgbClr val="200016"/>
                </a:solidFill>
              </a:rPr>
              <a:t>Should the organisation tell </a:t>
            </a:r>
            <a:r>
              <a:rPr lang="en-NZ" sz="3200">
                <a:solidFill>
                  <a:srgbClr val="200016"/>
                </a:solidFill>
              </a:rPr>
              <a:t>the people </a:t>
            </a:r>
            <a:r>
              <a:rPr lang="en-NZ" sz="3200" dirty="0">
                <a:solidFill>
                  <a:srgbClr val="200016"/>
                </a:solidFill>
              </a:rPr>
              <a:t>concerned that there has been a privacy breach in these scenarios?</a:t>
            </a:r>
          </a:p>
        </p:txBody>
      </p:sp>
      <p:sp>
        <p:nvSpPr>
          <p:cNvPr id="8" name="Date Placeholder 7">
            <a:extLst>
              <a:ext uri="{FF2B5EF4-FFF2-40B4-BE49-F238E27FC236}">
                <a16:creationId xmlns:a16="http://schemas.microsoft.com/office/drawing/2014/main" id="{3429AF46-E129-7353-A17E-679263AB0548}"/>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B6EFB1E4-F63A-B584-56FF-98D02D74441B}"/>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E9476CCF-D57A-86FF-94A3-F07D0B157117}"/>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70</a:t>
            </a:fld>
            <a:endParaRPr lang="en-NZ" dirty="0"/>
          </a:p>
        </p:txBody>
      </p:sp>
      <p:sp>
        <p:nvSpPr>
          <p:cNvPr id="9" name="TextBox 8">
            <a:extLst>
              <a:ext uri="{FF2B5EF4-FFF2-40B4-BE49-F238E27FC236}">
                <a16:creationId xmlns:a16="http://schemas.microsoft.com/office/drawing/2014/main" id="{1EA59AF5-9115-6CB7-9BF3-4841ABA0FAD1}"/>
              </a:ext>
            </a:extLst>
          </p:cNvPr>
          <p:cNvSpPr txBox="1"/>
          <p:nvPr/>
        </p:nvSpPr>
        <p:spPr>
          <a:xfrm>
            <a:off x="1406848" y="680186"/>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Learning check</a:t>
            </a:r>
          </a:p>
        </p:txBody>
      </p:sp>
      <p:pic>
        <p:nvPicPr>
          <p:cNvPr id="10" name="Picture Placeholder 9">
            <a:extLst>
              <a:ext uri="{FF2B5EF4-FFF2-40B4-BE49-F238E27FC236}">
                <a16:creationId xmlns:a16="http://schemas.microsoft.com/office/drawing/2014/main" id="{147F6461-5ADB-8C79-C7CC-94E8AD8016C1}"/>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val="0"/>
              </a:ext>
            </a:extLst>
          </a:blip>
          <a:srcRect/>
          <a:stretch/>
        </p:blipFill>
        <p:spPr>
          <a:xfrm>
            <a:off x="1406848" y="4182015"/>
            <a:ext cx="3943350" cy="3943350"/>
          </a:xfrm>
        </p:spPr>
      </p:pic>
    </p:spTree>
    <p:extLst>
      <p:ext uri="{BB962C8B-B14F-4D97-AF65-F5344CB8AC3E}">
        <p14:creationId xmlns:p14="http://schemas.microsoft.com/office/powerpoint/2010/main" val="3808500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852EA-1FA9-A861-5CFB-60940940A29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3F3186-D0BF-CD54-BD7D-8F344A52519A}"/>
              </a:ext>
            </a:extLst>
          </p:cNvPr>
          <p:cNvSpPr>
            <a:spLocks noGrp="1"/>
          </p:cNvSpPr>
          <p:nvPr>
            <p:ph type="body" sz="quarter" idx="31"/>
          </p:nvPr>
        </p:nvSpPr>
        <p:spPr>
          <a:xfrm>
            <a:off x="14856493" y="2335346"/>
            <a:ext cx="9073008" cy="7189379"/>
          </a:xfrm>
        </p:spPr>
        <p:txBody>
          <a:bodyPr/>
          <a:lstStyle/>
          <a:p>
            <a:pPr marL="0" indent="0">
              <a:buNone/>
            </a:pPr>
            <a:r>
              <a:rPr lang="en-NZ" sz="3200" dirty="0">
                <a:solidFill>
                  <a:srgbClr val="200016"/>
                </a:solidFill>
              </a:rPr>
              <a:t>Should the organisation tell these people that there has been a privacy breach? </a:t>
            </a:r>
          </a:p>
          <a:p>
            <a:pPr marL="0" indent="0">
              <a:buNone/>
            </a:pPr>
            <a:endParaRPr lang="en-NZ" sz="3200" dirty="0">
              <a:solidFill>
                <a:srgbClr val="200016"/>
              </a:solidFill>
            </a:endParaRPr>
          </a:p>
          <a:p>
            <a:pPr marL="0" indent="0">
              <a:buNone/>
            </a:pPr>
            <a:r>
              <a:rPr lang="en-NZ" sz="3200" dirty="0">
                <a:solidFill>
                  <a:srgbClr val="200016"/>
                </a:solidFill>
              </a:rPr>
              <a:t>A GP's office sends a letter to the wrong patient. </a:t>
            </a:r>
          </a:p>
          <a:p>
            <a:pPr marL="0" indent="0">
              <a:buNone/>
            </a:pPr>
            <a:endParaRPr lang="en-NZ" dirty="0">
              <a:solidFill>
                <a:srgbClr val="200016"/>
              </a:solidFill>
            </a:endParaRPr>
          </a:p>
          <a:p>
            <a:pPr marL="0" indent="0">
              <a:buNone/>
            </a:pPr>
            <a:r>
              <a:rPr lang="en-NZ" sz="3200" dirty="0">
                <a:solidFill>
                  <a:srgbClr val="200016"/>
                </a:solidFill>
              </a:rPr>
              <a:t>The practice manager calls the patient who received the letter, but they cannot contact them.</a:t>
            </a:r>
          </a:p>
          <a:p>
            <a:pPr marL="0" indent="0">
              <a:buNone/>
            </a:pPr>
            <a:endParaRPr lang="en-NZ" sz="3200" dirty="0">
              <a:solidFill>
                <a:srgbClr val="200016"/>
              </a:solidFill>
            </a:endParaRPr>
          </a:p>
          <a:p>
            <a:pPr marL="0" indent="0">
              <a:buNone/>
            </a:pPr>
            <a:r>
              <a:rPr lang="en-NZ" sz="3200" dirty="0">
                <a:solidFill>
                  <a:srgbClr val="200016"/>
                </a:solidFill>
              </a:rPr>
              <a:t>Yes. The subject of the letter should probably be notified, because at least one person may see the information, and the GP's office cannot guarantee that the breach is contained.</a:t>
            </a:r>
          </a:p>
        </p:txBody>
      </p:sp>
      <p:sp>
        <p:nvSpPr>
          <p:cNvPr id="5" name="Text Placeholder 4">
            <a:extLst>
              <a:ext uri="{FF2B5EF4-FFF2-40B4-BE49-F238E27FC236}">
                <a16:creationId xmlns:a16="http://schemas.microsoft.com/office/drawing/2014/main" id="{CC79E3FE-9D96-9F46-531C-ABAC9E5F6EC6}"/>
              </a:ext>
            </a:extLst>
          </p:cNvPr>
          <p:cNvSpPr>
            <a:spLocks noGrp="1"/>
          </p:cNvSpPr>
          <p:nvPr>
            <p:ph type="body" sz="quarter" idx="32"/>
          </p:nvPr>
        </p:nvSpPr>
        <p:spPr>
          <a:xfrm>
            <a:off x="14856493" y="-577308"/>
            <a:ext cx="9525920" cy="2425327"/>
          </a:xfrm>
        </p:spPr>
        <p:txBody>
          <a:bodyPr/>
          <a:lstStyle/>
          <a:p>
            <a:r>
              <a:rPr lang="en-US" sz="8000" dirty="0">
                <a:solidFill>
                  <a:schemeClr val="tx2"/>
                </a:solidFill>
              </a:rPr>
              <a:t>Learning check</a:t>
            </a:r>
            <a:endParaRPr lang="en-US" sz="8000" dirty="0">
              <a:solidFill>
                <a:schemeClr val="tx2"/>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9AFA4151-A957-2EB5-3718-1326B169CF2F}"/>
              </a:ext>
            </a:extLst>
          </p:cNvPr>
          <p:cNvSpPr>
            <a:spLocks noGrp="1"/>
          </p:cNvSpPr>
          <p:nvPr>
            <p:ph type="dt" sz="half" idx="33"/>
          </p:nvPr>
        </p:nvSpPr>
        <p:spPr/>
        <p:txBody>
          <a:bodyPr/>
          <a:lstStyle/>
          <a:p>
            <a:fld id="{457D8B41-82F1-2A49-8561-DDFA2160FE47}" type="datetime3">
              <a:rPr lang="en-NZ" smtClean="0"/>
              <a:pPr/>
              <a:t>11 February 2025</a:t>
            </a:fld>
            <a:endParaRPr lang="en-US" dirty="0"/>
          </a:p>
        </p:txBody>
      </p:sp>
      <p:sp>
        <p:nvSpPr>
          <p:cNvPr id="7" name="Footer Placeholder 6">
            <a:extLst>
              <a:ext uri="{FF2B5EF4-FFF2-40B4-BE49-F238E27FC236}">
                <a16:creationId xmlns:a16="http://schemas.microsoft.com/office/drawing/2014/main" id="{3B18BC18-36E1-FC25-EBBD-D997035F6C91}"/>
              </a:ext>
            </a:extLst>
          </p:cNvPr>
          <p:cNvSpPr>
            <a:spLocks noGrp="1"/>
          </p:cNvSpPr>
          <p:nvPr>
            <p:ph type="ftr" sz="quarter" idx="34"/>
          </p:nvPr>
        </p:nvSpPr>
        <p:spPr/>
        <p:txBody>
          <a:bodyPr/>
          <a:lstStyle/>
          <a:p>
            <a:r>
              <a:rPr lang="en-US" dirty="0"/>
              <a:t>HEALTH ABC e-LEARNING MODULE IN POWERPOINT</a:t>
            </a:r>
          </a:p>
        </p:txBody>
      </p:sp>
      <p:sp>
        <p:nvSpPr>
          <p:cNvPr id="8" name="Slide Number Placeholder 7">
            <a:extLst>
              <a:ext uri="{FF2B5EF4-FFF2-40B4-BE49-F238E27FC236}">
                <a16:creationId xmlns:a16="http://schemas.microsoft.com/office/drawing/2014/main" id="{F7A14F03-6DC2-FF3A-379C-2D85C0B0871A}"/>
              </a:ext>
            </a:extLst>
          </p:cNvPr>
          <p:cNvSpPr>
            <a:spLocks noGrp="1"/>
          </p:cNvSpPr>
          <p:nvPr>
            <p:ph type="sldNum" sz="quarter" idx="35"/>
          </p:nvPr>
        </p:nvSpPr>
        <p:spPr/>
        <p:txBody>
          <a:bodyPr/>
          <a:lstStyle/>
          <a:p>
            <a:r>
              <a:rPr lang="en-US"/>
              <a:t>PG </a:t>
            </a:r>
            <a:fld id="{51F13DD2-D921-1447-B71A-24615C0CEC21}" type="slidenum">
              <a:rPr lang="en-US" smtClean="0"/>
              <a:pPr/>
              <a:t>71</a:t>
            </a:fld>
            <a:endParaRPr lang="en-US" dirty="0"/>
          </a:p>
        </p:txBody>
      </p:sp>
      <p:pic>
        <p:nvPicPr>
          <p:cNvPr id="11" name="Picture Placeholder 10">
            <a:extLst>
              <a:ext uri="{FF2B5EF4-FFF2-40B4-BE49-F238E27FC236}">
                <a16:creationId xmlns:a16="http://schemas.microsoft.com/office/drawing/2014/main" id="{4F3A9AC1-70D0-D5E2-FC43-0BA9E1D8687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74572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6990E6-FCF5-A12A-F1B2-9C6A25E36181}"/>
              </a:ext>
            </a:extLst>
          </p:cNvPr>
          <p:cNvSpPr>
            <a:spLocks noGrp="1"/>
          </p:cNvSpPr>
          <p:nvPr>
            <p:ph type="body" sz="quarter" idx="28"/>
          </p:nvPr>
        </p:nvSpPr>
        <p:spPr/>
        <p:txBody>
          <a:bodyPr/>
          <a:lstStyle/>
          <a:p>
            <a:r>
              <a:rPr lang="en-US" dirty="0"/>
              <a:t>Congratulations! </a:t>
            </a:r>
          </a:p>
        </p:txBody>
      </p:sp>
      <p:sp>
        <p:nvSpPr>
          <p:cNvPr id="3" name="Text Placeholder 2">
            <a:extLst>
              <a:ext uri="{FF2B5EF4-FFF2-40B4-BE49-F238E27FC236}">
                <a16:creationId xmlns:a16="http://schemas.microsoft.com/office/drawing/2014/main" id="{AE4767CC-A58C-E297-2E7A-485E56D0190E}"/>
              </a:ext>
            </a:extLst>
          </p:cNvPr>
          <p:cNvSpPr>
            <a:spLocks noGrp="1"/>
          </p:cNvSpPr>
          <p:nvPr>
            <p:ph type="body" sz="quarter" idx="29"/>
          </p:nvPr>
        </p:nvSpPr>
        <p:spPr/>
        <p:txBody>
          <a:bodyPr/>
          <a:lstStyle/>
          <a:p>
            <a:r>
              <a:rPr lang="en-US" dirty="0"/>
              <a:t>You’re at the end of Health ABC. You can also do this as an e-learning module online at privacy.org.nz anytime for free.</a:t>
            </a:r>
          </a:p>
        </p:txBody>
      </p:sp>
      <p:sp>
        <p:nvSpPr>
          <p:cNvPr id="4" name="Footer Placeholder 3">
            <a:extLst>
              <a:ext uri="{FF2B5EF4-FFF2-40B4-BE49-F238E27FC236}">
                <a16:creationId xmlns:a16="http://schemas.microsoft.com/office/drawing/2014/main" id="{D2880419-62E3-6841-7FF3-3459E5895A99}"/>
              </a:ext>
            </a:extLst>
          </p:cNvPr>
          <p:cNvSpPr>
            <a:spLocks noGrp="1"/>
          </p:cNvSpPr>
          <p:nvPr>
            <p:ph type="ftr" sz="quarter" idx="30"/>
          </p:nvPr>
        </p:nvSpPr>
        <p:spPr/>
        <p:txBody>
          <a:bodyPr/>
          <a:lstStyle/>
          <a:p>
            <a:r>
              <a:rPr lang="en-US"/>
              <a:t>INSERT TITLE OF DOCUMENT HERE</a:t>
            </a:r>
            <a:endParaRPr lang="en-US" dirty="0"/>
          </a:p>
        </p:txBody>
      </p:sp>
    </p:spTree>
    <p:extLst>
      <p:ext uri="{BB962C8B-B14F-4D97-AF65-F5344CB8AC3E}">
        <p14:creationId xmlns:p14="http://schemas.microsoft.com/office/powerpoint/2010/main" val="4256143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E9AF6-21E4-7D91-E430-7C2A71E6C8D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D508796-67A5-3D9C-B0E8-06CA15B6CF50}"/>
              </a:ext>
            </a:extLst>
          </p:cNvPr>
          <p:cNvSpPr/>
          <p:nvPr/>
        </p:nvSpPr>
        <p:spPr>
          <a:xfrm>
            <a:off x="8088965" y="8483275"/>
            <a:ext cx="15911553" cy="967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 Placeholder 23">
            <a:extLst>
              <a:ext uri="{FF2B5EF4-FFF2-40B4-BE49-F238E27FC236}">
                <a16:creationId xmlns:a16="http://schemas.microsoft.com/office/drawing/2014/main" id="{1DC2A927-0D50-F8D2-E4E1-073C927D0CA2}"/>
              </a:ext>
            </a:extLst>
          </p:cNvPr>
          <p:cNvSpPr>
            <a:spLocks noGrp="1"/>
          </p:cNvSpPr>
          <p:nvPr>
            <p:ph type="body" sz="quarter" idx="4294967295"/>
          </p:nvPr>
        </p:nvSpPr>
        <p:spPr>
          <a:xfrm>
            <a:off x="5693405" y="4545144"/>
            <a:ext cx="17282160" cy="7083400"/>
          </a:xfrm>
        </p:spPr>
        <p:txBody>
          <a:bodyPr>
            <a:noAutofit/>
          </a:bodyPr>
          <a:lstStyle/>
          <a:p>
            <a:pPr marL="0" indent="0">
              <a:buNone/>
            </a:pPr>
            <a:r>
              <a:rPr lang="en-NZ" sz="3200" dirty="0">
                <a:solidFill>
                  <a:srgbClr val="200016"/>
                </a:solidFill>
              </a:rPr>
              <a:t>Then, when you use their information, you can use it for the reasons you have given when you collected it.</a:t>
            </a:r>
          </a:p>
          <a:p>
            <a:pPr marL="0" indent="0">
              <a:buNone/>
            </a:pPr>
            <a:endParaRPr lang="en-NZ" sz="3200" dirty="0">
              <a:solidFill>
                <a:srgbClr val="200016"/>
              </a:solidFill>
            </a:endParaRPr>
          </a:p>
          <a:p>
            <a:pPr marL="0" indent="0">
              <a:buNone/>
            </a:pPr>
            <a:r>
              <a:rPr lang="en-NZ" sz="3200" b="1" dirty="0">
                <a:solidFill>
                  <a:srgbClr val="200016"/>
                </a:solidFill>
              </a:rPr>
              <a:t>STATEMENT TIP</a:t>
            </a:r>
          </a:p>
          <a:p>
            <a:pPr marL="0" indent="0">
              <a:buNone/>
            </a:pPr>
            <a:r>
              <a:rPr lang="en-NZ" sz="3200" dirty="0">
                <a:solidFill>
                  <a:srgbClr val="200016"/>
                </a:solidFill>
              </a:rPr>
              <a:t>Make your privacy statements broad, to make your job easier later.</a:t>
            </a:r>
          </a:p>
          <a:p>
            <a:pPr marL="0" indent="0">
              <a:buNone/>
            </a:pPr>
            <a:endParaRPr lang="en-NZ" sz="3200" dirty="0">
              <a:solidFill>
                <a:srgbClr val="200016"/>
              </a:solidFill>
            </a:endParaRPr>
          </a:p>
          <a:p>
            <a:pPr marL="0" indent="0">
              <a:buNone/>
            </a:pPr>
            <a:r>
              <a:rPr lang="en-NZ" sz="3200" dirty="0">
                <a:solidFill>
                  <a:srgbClr val="200016"/>
                </a:solidFill>
              </a:rPr>
              <a:t>The more your statement covers, the less time you have to spend asking for permission later. But make sure you follow what you learned in the first section about only collecting the information you need.</a:t>
            </a:r>
          </a:p>
        </p:txBody>
      </p:sp>
      <p:sp>
        <p:nvSpPr>
          <p:cNvPr id="26" name="Text Placeholder 25">
            <a:extLst>
              <a:ext uri="{FF2B5EF4-FFF2-40B4-BE49-F238E27FC236}">
                <a16:creationId xmlns:a16="http://schemas.microsoft.com/office/drawing/2014/main" id="{B4541C33-0EDB-8032-FB1E-5AF7DDEA06DE}"/>
              </a:ext>
            </a:extLst>
          </p:cNvPr>
          <p:cNvSpPr>
            <a:spLocks noGrp="1"/>
          </p:cNvSpPr>
          <p:nvPr>
            <p:ph type="body" sz="quarter" idx="31"/>
          </p:nvPr>
        </p:nvSpPr>
        <p:spPr>
          <a:xfrm>
            <a:off x="1406848" y="3064969"/>
            <a:ext cx="22006385" cy="4103780"/>
          </a:xfrm>
        </p:spPr>
        <p:txBody>
          <a:bodyPr/>
          <a:lstStyle/>
          <a:p>
            <a:pPr marL="0" indent="0">
              <a:buNone/>
            </a:pPr>
            <a:r>
              <a:rPr lang="en-NZ" sz="3200" dirty="0">
                <a:solidFill>
                  <a:srgbClr val="200016"/>
                </a:solidFill>
              </a:rPr>
              <a:t>When you ask people for their information, you need to tell them what you're asking for, why you're asking for it, and what you'll do with it. This is often done through a privacy statement.</a:t>
            </a:r>
          </a:p>
        </p:txBody>
      </p:sp>
      <p:sp>
        <p:nvSpPr>
          <p:cNvPr id="8" name="Date Placeholder 7">
            <a:extLst>
              <a:ext uri="{FF2B5EF4-FFF2-40B4-BE49-F238E27FC236}">
                <a16:creationId xmlns:a16="http://schemas.microsoft.com/office/drawing/2014/main" id="{21ADFD87-7BE1-454E-3026-D884E94DC0A0}"/>
              </a:ext>
            </a:extLst>
          </p:cNvPr>
          <p:cNvSpPr>
            <a:spLocks noGrp="1"/>
          </p:cNvSpPr>
          <p:nvPr>
            <p:ph type="dt" sz="half" idx="36"/>
          </p:nvPr>
        </p:nvSpPr>
        <p:spPr>
          <a:xfrm>
            <a:off x="6934240" y="13133433"/>
            <a:ext cx="2309451" cy="385455"/>
          </a:xfrm>
        </p:spPr>
        <p:txBody>
          <a:bodyPr/>
          <a:lstStyle/>
          <a:p>
            <a:fld id="{FA256467-6441-4349-845A-06CF975D2AE9}" type="datetime3">
              <a:rPr lang="en-NZ" smtClean="0"/>
              <a:pPr/>
              <a:t>11 February 2025</a:t>
            </a:fld>
            <a:endParaRPr lang="en-US" dirty="0"/>
          </a:p>
        </p:txBody>
      </p:sp>
      <p:sp>
        <p:nvSpPr>
          <p:cNvPr id="3" name="Footer Placeholder 2">
            <a:extLst>
              <a:ext uri="{FF2B5EF4-FFF2-40B4-BE49-F238E27FC236}">
                <a16:creationId xmlns:a16="http://schemas.microsoft.com/office/drawing/2014/main" id="{6F5C9DDD-1D0F-B2D1-01A3-B2BE7C7C92AF}"/>
              </a:ext>
            </a:extLst>
          </p:cNvPr>
          <p:cNvSpPr>
            <a:spLocks noGrp="1"/>
          </p:cNvSpPr>
          <p:nvPr>
            <p:ph type="ftr" sz="quarter" idx="37"/>
          </p:nvPr>
        </p:nvSpPr>
        <p:spPr>
          <a:xfrm>
            <a:off x="6934239" y="12723712"/>
            <a:ext cx="13117011" cy="356932"/>
          </a:xfrm>
        </p:spPr>
        <p:txBody>
          <a:bodyPr/>
          <a:lstStyle/>
          <a:p>
            <a:r>
              <a:rPr lang="en-US" dirty="0"/>
              <a:t>HEALTH ABC e-LEARNING MODULE IN POWERPOINT</a:t>
            </a:r>
          </a:p>
        </p:txBody>
      </p:sp>
      <p:sp>
        <p:nvSpPr>
          <p:cNvPr id="2" name="Slide Number Placeholder 1">
            <a:extLst>
              <a:ext uri="{FF2B5EF4-FFF2-40B4-BE49-F238E27FC236}">
                <a16:creationId xmlns:a16="http://schemas.microsoft.com/office/drawing/2014/main" id="{DC7DC83D-E701-9881-354B-D68731771F70}"/>
              </a:ext>
            </a:extLst>
          </p:cNvPr>
          <p:cNvSpPr>
            <a:spLocks noGrp="1"/>
          </p:cNvSpPr>
          <p:nvPr>
            <p:ph type="sldNum" sz="quarter" idx="38"/>
          </p:nvPr>
        </p:nvSpPr>
        <p:spPr>
          <a:xfrm>
            <a:off x="21219060" y="12723712"/>
            <a:ext cx="1773586" cy="729697"/>
          </a:xfrm>
        </p:spPr>
        <p:txBody>
          <a:bodyPr/>
          <a:lstStyle/>
          <a:p>
            <a:r>
              <a:rPr lang="en-NZ" dirty="0"/>
              <a:t>PG </a:t>
            </a:r>
            <a:fld id="{81D60167-4931-47E6-BA6A-407CBD079E47}" type="slidenum">
              <a:rPr lang="en-NZ" smtClean="0"/>
              <a:pPr/>
              <a:t>8</a:t>
            </a:fld>
            <a:endParaRPr lang="en-NZ" dirty="0"/>
          </a:p>
        </p:txBody>
      </p:sp>
      <p:sp>
        <p:nvSpPr>
          <p:cNvPr id="9" name="TextBox 8">
            <a:extLst>
              <a:ext uri="{FF2B5EF4-FFF2-40B4-BE49-F238E27FC236}">
                <a16:creationId xmlns:a16="http://schemas.microsoft.com/office/drawing/2014/main" id="{F62BD6A6-B023-23CA-0667-5B81ED34289C}"/>
              </a:ext>
            </a:extLst>
          </p:cNvPr>
          <p:cNvSpPr txBox="1"/>
          <p:nvPr/>
        </p:nvSpPr>
        <p:spPr>
          <a:xfrm>
            <a:off x="1406848" y="1294725"/>
            <a:ext cx="19281302" cy="1323439"/>
          </a:xfrm>
          <a:prstGeom prst="rect">
            <a:avLst/>
          </a:prstGeom>
          <a:noFill/>
        </p:spPr>
        <p:txBody>
          <a:bodyPr wrap="square">
            <a:spAutoFit/>
          </a:bodyPr>
          <a:lstStyle/>
          <a:p>
            <a:r>
              <a:rPr lang="en-US" sz="8000" dirty="0">
                <a:solidFill>
                  <a:schemeClr val="tx2"/>
                </a:solidFill>
                <a:latin typeface="Arial" panose="020B0604020202020204" pitchFamily="34" charset="0"/>
                <a:cs typeface="Arial" panose="020B0604020202020204" pitchFamily="34" charset="0"/>
              </a:rPr>
              <a:t>Privacy statement</a:t>
            </a:r>
          </a:p>
        </p:txBody>
      </p:sp>
      <p:pic>
        <p:nvPicPr>
          <p:cNvPr id="10" name="Picture Placeholder 9">
            <a:extLst>
              <a:ext uri="{FF2B5EF4-FFF2-40B4-BE49-F238E27FC236}">
                <a16:creationId xmlns:a16="http://schemas.microsoft.com/office/drawing/2014/main" id="{36386C64-F0DF-E50B-1203-CB2E95621FB1}"/>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a:off x="1406848" y="4697760"/>
            <a:ext cx="3943350" cy="3943350"/>
          </a:xfrm>
        </p:spPr>
      </p:pic>
    </p:spTree>
    <p:extLst>
      <p:ext uri="{BB962C8B-B14F-4D97-AF65-F5344CB8AC3E}">
        <p14:creationId xmlns:p14="http://schemas.microsoft.com/office/powerpoint/2010/main" val="4062373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C9A3-C739-305D-105E-2AF09FDAF7B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3F3DD08-D30A-1CE5-5A7A-05351F3F733F}"/>
              </a:ext>
            </a:extLst>
          </p:cNvPr>
          <p:cNvSpPr>
            <a:spLocks noGrp="1"/>
          </p:cNvSpPr>
          <p:nvPr>
            <p:ph type="dt" sz="half" idx="33"/>
          </p:nvPr>
        </p:nvSpPr>
        <p:spPr>
          <a:xfrm>
            <a:off x="6934240" y="13121396"/>
            <a:ext cx="3096678" cy="385455"/>
          </a:xfrm>
        </p:spPr>
        <p:txBody>
          <a:bodyPr/>
          <a:lstStyle/>
          <a:p>
            <a:fld id="{86EAC56A-45A7-A249-83F4-60E00F299A5F}" type="datetime3">
              <a:rPr lang="en-NZ" smtClean="0"/>
              <a:t>11 February 2025</a:t>
            </a:fld>
            <a:endParaRPr lang="en-US" dirty="0"/>
          </a:p>
        </p:txBody>
      </p:sp>
      <p:sp>
        <p:nvSpPr>
          <p:cNvPr id="3" name="Footer Placeholder 2">
            <a:extLst>
              <a:ext uri="{FF2B5EF4-FFF2-40B4-BE49-F238E27FC236}">
                <a16:creationId xmlns:a16="http://schemas.microsoft.com/office/drawing/2014/main" id="{C0961AC7-B6FF-9C2D-091B-78503A6BC684}"/>
              </a:ext>
            </a:extLst>
          </p:cNvPr>
          <p:cNvSpPr>
            <a:spLocks noGrp="1"/>
          </p:cNvSpPr>
          <p:nvPr>
            <p:ph type="ftr" sz="quarter" idx="34"/>
          </p:nvPr>
        </p:nvSpPr>
        <p:spPr>
          <a:xfrm>
            <a:off x="6934239" y="12723712"/>
            <a:ext cx="13117011" cy="356932"/>
          </a:xfrm>
        </p:spPr>
        <p:txBody>
          <a:bodyPr/>
          <a:lstStyle/>
          <a:p>
            <a:r>
              <a:rPr lang="en-US" dirty="0"/>
              <a:t>HEALTH ABC e-LEARNING MODULE IN POWERPOINT</a:t>
            </a:r>
          </a:p>
        </p:txBody>
      </p:sp>
      <p:sp>
        <p:nvSpPr>
          <p:cNvPr id="4" name="Slide Number Placeholder 3">
            <a:extLst>
              <a:ext uri="{FF2B5EF4-FFF2-40B4-BE49-F238E27FC236}">
                <a16:creationId xmlns:a16="http://schemas.microsoft.com/office/drawing/2014/main" id="{951DF36F-EA3F-E27F-D54F-D0EB1ED8C3E1}"/>
              </a:ext>
            </a:extLst>
          </p:cNvPr>
          <p:cNvSpPr>
            <a:spLocks noGrp="1"/>
          </p:cNvSpPr>
          <p:nvPr>
            <p:ph type="sldNum" sz="quarter" idx="35"/>
          </p:nvPr>
        </p:nvSpPr>
        <p:spPr>
          <a:xfrm>
            <a:off x="21219060" y="12723712"/>
            <a:ext cx="1773586" cy="729697"/>
          </a:xfrm>
        </p:spPr>
        <p:txBody>
          <a:bodyPr/>
          <a:lstStyle/>
          <a:p>
            <a:r>
              <a:rPr lang="en-US" dirty="0"/>
              <a:t>PG </a:t>
            </a:r>
            <a:fld id="{51F13DD2-D921-1447-B71A-24615C0CEC21}" type="slidenum">
              <a:rPr lang="en-US" smtClean="0"/>
              <a:t>9</a:t>
            </a:fld>
            <a:endParaRPr lang="en-US" dirty="0"/>
          </a:p>
        </p:txBody>
      </p:sp>
      <p:sp>
        <p:nvSpPr>
          <p:cNvPr id="7" name="Text Placeholder 6">
            <a:extLst>
              <a:ext uri="{FF2B5EF4-FFF2-40B4-BE49-F238E27FC236}">
                <a16:creationId xmlns:a16="http://schemas.microsoft.com/office/drawing/2014/main" id="{100173C4-13CF-7351-A31C-734F63199F6D}"/>
              </a:ext>
            </a:extLst>
          </p:cNvPr>
          <p:cNvSpPr>
            <a:spLocks noGrp="1"/>
          </p:cNvSpPr>
          <p:nvPr>
            <p:ph type="body" sz="quarter" idx="31"/>
          </p:nvPr>
        </p:nvSpPr>
        <p:spPr>
          <a:xfrm>
            <a:off x="15168555" y="2316952"/>
            <a:ext cx="8280920" cy="7189379"/>
          </a:xfrm>
        </p:spPr>
        <p:txBody>
          <a:bodyPr/>
          <a:lstStyle/>
          <a:p>
            <a:r>
              <a:rPr lang="en-NZ" dirty="0"/>
              <a:t>A physiotherapy clinic routinely refers patients to a radiology lab for X-rays and other imaging services. To do so, it needs to send patient records to the lab. </a:t>
            </a:r>
          </a:p>
          <a:p>
            <a:endParaRPr lang="en-NZ" dirty="0"/>
          </a:p>
          <a:p>
            <a:r>
              <a:rPr lang="en-NZ" dirty="0"/>
              <a:t>Which of these statements would be the most useful for the clinic?</a:t>
            </a:r>
          </a:p>
          <a:p>
            <a:endParaRPr lang="en-NZ" dirty="0"/>
          </a:p>
          <a:p>
            <a:r>
              <a:rPr lang="en-NZ" dirty="0"/>
              <a:t>A. "We will use your personal information to provide physiotherapy services, and we will not share it without your permission."</a:t>
            </a:r>
          </a:p>
          <a:p>
            <a:endParaRPr lang="en-NZ" dirty="0"/>
          </a:p>
          <a:p>
            <a:r>
              <a:rPr lang="en-NZ" dirty="0"/>
              <a:t>B. "We will use your personal information to provide physiotherapy services. This many involve sharing your information with other organisations, such as radiology labs."</a:t>
            </a:r>
          </a:p>
          <a:p>
            <a:endParaRPr lang="en-NZ" dirty="0"/>
          </a:p>
        </p:txBody>
      </p:sp>
      <p:sp>
        <p:nvSpPr>
          <p:cNvPr id="8" name="Text Placeholder 7">
            <a:extLst>
              <a:ext uri="{FF2B5EF4-FFF2-40B4-BE49-F238E27FC236}">
                <a16:creationId xmlns:a16="http://schemas.microsoft.com/office/drawing/2014/main" id="{C2E82404-5A83-FAA6-E0DC-36EA6570E786}"/>
              </a:ext>
            </a:extLst>
          </p:cNvPr>
          <p:cNvSpPr>
            <a:spLocks noGrp="1"/>
          </p:cNvSpPr>
          <p:nvPr>
            <p:ph type="body" sz="quarter" idx="32"/>
          </p:nvPr>
        </p:nvSpPr>
        <p:spPr>
          <a:xfrm>
            <a:off x="15191935" y="-577308"/>
            <a:ext cx="7800711" cy="2425327"/>
          </a:xfrm>
        </p:spPr>
        <p:txBody>
          <a:bodyPr/>
          <a:lstStyle/>
          <a:p>
            <a:r>
              <a:rPr lang="en-US" sz="8000" dirty="0">
                <a:solidFill>
                  <a:schemeClr val="tx2"/>
                </a:solidFill>
              </a:rPr>
              <a:t>Learning check </a:t>
            </a:r>
          </a:p>
        </p:txBody>
      </p:sp>
      <p:pic>
        <p:nvPicPr>
          <p:cNvPr id="11" name="Picture Placeholder 10">
            <a:extLst>
              <a:ext uri="{FF2B5EF4-FFF2-40B4-BE49-F238E27FC236}">
                <a16:creationId xmlns:a16="http://schemas.microsoft.com/office/drawing/2014/main" id="{7014E09E-A042-8363-000B-720217E6B6D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27434699"/>
      </p:ext>
    </p:extLst>
  </p:cSld>
  <p:clrMapOvr>
    <a:masterClrMapping/>
  </p:clrMapOvr>
</p:sld>
</file>

<file path=ppt/theme/theme1.xml><?xml version="1.0" encoding="utf-8"?>
<a:theme xmlns:a="http://schemas.openxmlformats.org/drawingml/2006/main" name="Title Slides">
  <a:themeElements>
    <a:clrScheme name="OPC Brand Colours">
      <a:dk1>
        <a:srgbClr val="3B0033"/>
      </a:dk1>
      <a:lt1>
        <a:srgbClr val="FFFFFF"/>
      </a:lt1>
      <a:dk2>
        <a:srgbClr val="621041"/>
      </a:dk2>
      <a:lt2>
        <a:srgbClr val="F1EDE5"/>
      </a:lt2>
      <a:accent1>
        <a:srgbClr val="961D5B"/>
      </a:accent1>
      <a:accent2>
        <a:srgbClr val="D3759C"/>
      </a:accent2>
      <a:accent3>
        <a:srgbClr val="E5A7C4"/>
      </a:accent3>
      <a:accent4>
        <a:srgbClr val="32BCAC"/>
      </a:accent4>
      <a:accent5>
        <a:srgbClr val="FFCB05"/>
      </a:accent5>
      <a:accent6>
        <a:srgbClr val="9C98A3"/>
      </a:accent6>
      <a:hlink>
        <a:srgbClr val="32BCAC"/>
      </a:hlink>
      <a:folHlink>
        <a:srgbClr val="C13B7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12065" rIns="0" bIns="0" rtlCol="0" anchor="b">
        <a:spAutoFit/>
      </a:bodyPr>
      <a:lstStyle>
        <a:defPPr marL="12700" algn="l">
          <a:lnSpc>
            <a:spcPts val="4600"/>
          </a:lnSpc>
          <a:spcBef>
            <a:spcPts val="95"/>
          </a:spcBef>
          <a:defRPr sz="4000" dirty="0" smtClean="0">
            <a:solidFill>
              <a:schemeClr val="tx1"/>
            </a:solidFill>
            <a:latin typeface="Calibri Light"/>
            <a:cs typeface="Calibri Light"/>
          </a:defRPr>
        </a:defPPr>
      </a:lstStyle>
    </a:txDef>
  </a:objectDefaults>
  <a:extraClrSchemeLst/>
  <a:extLst>
    <a:ext uri="{05A4C25C-085E-4340-85A3-A5531E510DB2}">
      <thm15:themeFamily xmlns:thm15="http://schemas.microsoft.com/office/thememl/2012/main" name="Presentation1" id="{A9B44A9C-5B52-5641-9A41-39026EE9EB7D}" vid="{518B8053-041E-E341-A6B5-EAB4FA29AE3D}"/>
    </a:ext>
  </a:extLst>
</a:theme>
</file>

<file path=ppt/theme/theme2.xml><?xml version="1.0" encoding="utf-8"?>
<a:theme xmlns:a="http://schemas.openxmlformats.org/drawingml/2006/main" name="Introductory Slides">
  <a:themeElements>
    <a:clrScheme name="OPC Brand Colours">
      <a:dk1>
        <a:srgbClr val="3B0033"/>
      </a:dk1>
      <a:lt1>
        <a:srgbClr val="FFFFFF"/>
      </a:lt1>
      <a:dk2>
        <a:srgbClr val="621041"/>
      </a:dk2>
      <a:lt2>
        <a:srgbClr val="F1EDE5"/>
      </a:lt2>
      <a:accent1>
        <a:srgbClr val="961D5B"/>
      </a:accent1>
      <a:accent2>
        <a:srgbClr val="D3759C"/>
      </a:accent2>
      <a:accent3>
        <a:srgbClr val="E5A7C4"/>
      </a:accent3>
      <a:accent4>
        <a:srgbClr val="32BCAC"/>
      </a:accent4>
      <a:accent5>
        <a:srgbClr val="FFCB05"/>
      </a:accent5>
      <a:accent6>
        <a:srgbClr val="9C98A3"/>
      </a:accent6>
      <a:hlink>
        <a:srgbClr val="32BCAC"/>
      </a:hlink>
      <a:folHlink>
        <a:srgbClr val="C13B7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12065" rIns="0" bIns="0" rtlCol="0" anchor="b">
        <a:spAutoFit/>
      </a:bodyPr>
      <a:lstStyle>
        <a:defPPr marL="12700" algn="l">
          <a:lnSpc>
            <a:spcPts val="4600"/>
          </a:lnSpc>
          <a:spcBef>
            <a:spcPts val="95"/>
          </a:spcBef>
          <a:defRPr sz="4000" dirty="0" smtClean="0">
            <a:solidFill>
              <a:schemeClr val="tx1"/>
            </a:solidFill>
            <a:latin typeface="Calibri Light"/>
            <a:cs typeface="Calibri Light"/>
          </a:defRPr>
        </a:defPPr>
      </a:lstStyle>
    </a:txDef>
  </a:objectDefaults>
  <a:extraClrSchemeLst/>
  <a:extLst>
    <a:ext uri="{05A4C25C-085E-4340-85A3-A5531E510DB2}">
      <thm15:themeFamily xmlns:thm15="http://schemas.microsoft.com/office/thememl/2012/main" name="Presentation1" id="{A9B44A9C-5B52-5641-9A41-39026EE9EB7D}" vid="{33F7FB16-63A6-F74E-8644-3467AF1E4619}"/>
    </a:ext>
  </a:extLst>
</a:theme>
</file>

<file path=ppt/theme/theme3.xml><?xml version="1.0" encoding="utf-8"?>
<a:theme xmlns:a="http://schemas.openxmlformats.org/drawingml/2006/main" name="Divider Slides">
  <a:themeElements>
    <a:clrScheme name="OPC Brand Colours">
      <a:dk1>
        <a:srgbClr val="3B0033"/>
      </a:dk1>
      <a:lt1>
        <a:srgbClr val="FFFFFF"/>
      </a:lt1>
      <a:dk2>
        <a:srgbClr val="621041"/>
      </a:dk2>
      <a:lt2>
        <a:srgbClr val="F1EDE5"/>
      </a:lt2>
      <a:accent1>
        <a:srgbClr val="961D5B"/>
      </a:accent1>
      <a:accent2>
        <a:srgbClr val="D3759C"/>
      </a:accent2>
      <a:accent3>
        <a:srgbClr val="E5A7C4"/>
      </a:accent3>
      <a:accent4>
        <a:srgbClr val="32BCAC"/>
      </a:accent4>
      <a:accent5>
        <a:srgbClr val="FFCB05"/>
      </a:accent5>
      <a:accent6>
        <a:srgbClr val="9C98A3"/>
      </a:accent6>
      <a:hlink>
        <a:srgbClr val="32BCAC"/>
      </a:hlink>
      <a:folHlink>
        <a:srgbClr val="C13B7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12065" rIns="0" bIns="0" rtlCol="0" anchor="b">
        <a:spAutoFit/>
      </a:bodyPr>
      <a:lstStyle>
        <a:defPPr marL="12700" algn="l">
          <a:lnSpc>
            <a:spcPts val="4600"/>
          </a:lnSpc>
          <a:spcBef>
            <a:spcPts val="95"/>
          </a:spcBef>
          <a:defRPr sz="4000" dirty="0" smtClean="0">
            <a:solidFill>
              <a:schemeClr val="tx1"/>
            </a:solidFill>
            <a:latin typeface="Calibri Light"/>
            <a:cs typeface="Calibri Light"/>
          </a:defRPr>
        </a:defPPr>
      </a:lstStyle>
    </a:txDef>
  </a:objectDefaults>
  <a:extraClrSchemeLst/>
  <a:extLst>
    <a:ext uri="{05A4C25C-085E-4340-85A3-A5531E510DB2}">
      <thm15:themeFamily xmlns:thm15="http://schemas.microsoft.com/office/thememl/2012/main" name="Presentation1" id="{A9B44A9C-5B52-5641-9A41-39026EE9EB7D}" vid="{2C328DC4-8F5D-754A-B961-CC81962DB35A}"/>
    </a:ext>
  </a:extLst>
</a:theme>
</file>

<file path=ppt/theme/theme4.xml><?xml version="1.0" encoding="utf-8"?>
<a:theme xmlns:a="http://schemas.openxmlformats.org/drawingml/2006/main" name="Content Slides">
  <a:themeElements>
    <a:clrScheme name="OPC Brand Colours">
      <a:dk1>
        <a:srgbClr val="3B0033"/>
      </a:dk1>
      <a:lt1>
        <a:srgbClr val="FFFFFF"/>
      </a:lt1>
      <a:dk2>
        <a:srgbClr val="621041"/>
      </a:dk2>
      <a:lt2>
        <a:srgbClr val="F1EDE5"/>
      </a:lt2>
      <a:accent1>
        <a:srgbClr val="961D5B"/>
      </a:accent1>
      <a:accent2>
        <a:srgbClr val="D3759C"/>
      </a:accent2>
      <a:accent3>
        <a:srgbClr val="E5A7C4"/>
      </a:accent3>
      <a:accent4>
        <a:srgbClr val="32BCAC"/>
      </a:accent4>
      <a:accent5>
        <a:srgbClr val="FFCB05"/>
      </a:accent5>
      <a:accent6>
        <a:srgbClr val="9C98A3"/>
      </a:accent6>
      <a:hlink>
        <a:srgbClr val="32BCAC"/>
      </a:hlink>
      <a:folHlink>
        <a:srgbClr val="C13B7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12065" rIns="0" bIns="0" rtlCol="0" anchor="b">
        <a:spAutoFit/>
      </a:bodyPr>
      <a:lstStyle>
        <a:defPPr marL="12700" algn="l">
          <a:lnSpc>
            <a:spcPts val="4600"/>
          </a:lnSpc>
          <a:spcBef>
            <a:spcPts val="95"/>
          </a:spcBef>
          <a:defRPr sz="4000" dirty="0" smtClean="0">
            <a:solidFill>
              <a:schemeClr val="tx1"/>
            </a:solidFill>
            <a:latin typeface="Calibri Light"/>
            <a:cs typeface="Calibri Light"/>
          </a:defRPr>
        </a:defPPr>
      </a:lstStyle>
    </a:txDef>
  </a:objectDefaults>
  <a:extraClrSchemeLst/>
  <a:extLst>
    <a:ext uri="{05A4C25C-085E-4340-85A3-A5531E510DB2}">
      <thm15:themeFamily xmlns:thm15="http://schemas.microsoft.com/office/thememl/2012/main" name="Presentation1" id="{A9B44A9C-5B52-5641-9A41-39026EE9EB7D}" vid="{116C641E-48CA-AC40-85D1-4C3E889B91AF}"/>
    </a:ext>
  </a:extLst>
</a:theme>
</file>

<file path=ppt/theme/theme5.xml><?xml version="1.0" encoding="utf-8"?>
<a:theme xmlns:a="http://schemas.openxmlformats.org/drawingml/2006/main" name="Ending Slides">
  <a:themeElements>
    <a:clrScheme name="MPP Powerpoint">
      <a:dk1>
        <a:srgbClr val="074747"/>
      </a:dk1>
      <a:lt1>
        <a:srgbClr val="FFFFFF"/>
      </a:lt1>
      <a:dk2>
        <a:srgbClr val="2E2828"/>
      </a:dk2>
      <a:lt2>
        <a:srgbClr val="F0EBE1"/>
      </a:lt2>
      <a:accent1>
        <a:srgbClr val="6DB941"/>
      </a:accent1>
      <a:accent2>
        <a:srgbClr val="CBDB2A"/>
      </a:accent2>
      <a:accent3>
        <a:srgbClr val="2C7D2F"/>
      </a:accent3>
      <a:accent4>
        <a:srgbClr val="207971"/>
      </a:accent4>
      <a:accent5>
        <a:srgbClr val="E87C30"/>
      </a:accent5>
      <a:accent6>
        <a:srgbClr val="B1A9A7"/>
      </a:accent6>
      <a:hlink>
        <a:srgbClr val="6DB941"/>
      </a:hlink>
      <a:folHlink>
        <a:srgbClr val="E87C3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12065" rIns="0" bIns="0" rtlCol="0" anchor="b">
        <a:spAutoFit/>
      </a:bodyPr>
      <a:lstStyle>
        <a:defPPr marL="12700" algn="l">
          <a:lnSpc>
            <a:spcPts val="4600"/>
          </a:lnSpc>
          <a:spcBef>
            <a:spcPts val="95"/>
          </a:spcBef>
          <a:defRPr sz="4000" dirty="0" smtClean="0">
            <a:solidFill>
              <a:schemeClr val="tx1"/>
            </a:solidFill>
            <a:latin typeface="Calibri Light"/>
            <a:cs typeface="Calibri Light"/>
          </a:defRPr>
        </a:defPPr>
      </a:lstStyle>
    </a:txDef>
  </a:objectDefaults>
  <a:extraClrSchemeLst/>
  <a:extLst>
    <a:ext uri="{05A4C25C-085E-4340-85A3-A5531E510DB2}">
      <thm15:themeFamily xmlns:thm15="http://schemas.microsoft.com/office/thememl/2012/main" name="Presentation1" id="{A9B44A9C-5B52-5641-9A41-39026EE9EB7D}" vid="{635C9BDA-8BD2-7443-8C3D-FD73956AE63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etadata xmlns="http://www.objective.com/ecm/document/metadata/01FF6438FFE247FEBE65A199DA65E9C0" version="1.0.0">
  <systemFields>
    <field name="Objective-Id">
      <value order="0">A1048412</value>
    </field>
    <field name="Objective-Title">
      <value order="0">Health ABC PowerPoint template</value>
    </field>
    <field name="Objective-Description">
      <value order="0"/>
    </field>
    <field name="Objective-CreationStamp">
      <value order="0">2025-01-30T03:07:10Z</value>
    </field>
    <field name="Objective-IsApproved">
      <value order="0">false</value>
    </field>
    <field name="Objective-IsPublished">
      <value order="0">true</value>
    </field>
    <field name="Objective-DatePublished">
      <value order="0">2025-02-07T03:23:33Z</value>
    </field>
    <field name="Objective-ModificationStamp">
      <value order="0">2025-02-07T03:23:33Z</value>
    </field>
    <field name="Objective-Owner">
      <value order="0">Emma McCleary</value>
    </field>
    <field name="Objective-Path">
      <value order="0">OPC Global Folder:File Plan:E-Learning / Education:E-learning:Powerpoint e-learning files</value>
    </field>
    <field name="Objective-Parent">
      <value order="0">Powerpoint e-learning files</value>
    </field>
    <field name="Objective-State">
      <value order="0">Published</value>
    </field>
    <field name="Objective-VersionId">
      <value order="0">vA1615721</value>
    </field>
    <field name="Objective-Version">
      <value order="0">4.0</value>
    </field>
    <field name="Objective-VersionNumber">
      <value order="0">4</value>
    </field>
    <field name="Objective-VersionComment">
      <value order="0">PCr</value>
    </field>
    <field name="Objective-FileNumber">
      <value order="0">OPC/4665</value>
    </field>
    <field name="Objective-Classification">
      <value order="0"/>
    </field>
    <field name="Objective-Caveats">
      <value order="0"/>
    </field>
  </systemFields>
  <catalogues/>
</metadat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91BFA7B998384B8696D1BE7D64CD91" ma:contentTypeVersion="15" ma:contentTypeDescription="Create a new document." ma:contentTypeScope="" ma:versionID="2a6cd5d6e742f1a9fbe9c70df4120b9a">
  <xsd:schema xmlns:xsd="http://www.w3.org/2001/XMLSchema" xmlns:xs="http://www.w3.org/2001/XMLSchema" xmlns:p="http://schemas.microsoft.com/office/2006/metadata/properties" xmlns:ns2="52bdf0b4-1050-4bf0-b9c1-bd5dc3124a9a" xmlns:ns3="ab4d8e31-32b2-4bb0-9615-51e87ac8b68b" targetNamespace="http://schemas.microsoft.com/office/2006/metadata/properties" ma:root="true" ma:fieldsID="dd37309694684a9d7b21034db56e8712" ns2:_="" ns3:_="">
    <xsd:import namespace="52bdf0b4-1050-4bf0-b9c1-bd5dc3124a9a"/>
    <xsd:import namespace="ab4d8e31-32b2-4bb0-9615-51e87ac8b6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bdf0b4-1050-4bf0-b9c1-bd5dc3124a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aab6cba-c517-4b39-a9d2-eba8f7e1d65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4d8e31-32b2-4bb0-9615-51e87ac8b68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bb04b79-4979-4413-b1b7-517b52a21cab}" ma:internalName="TaxCatchAll" ma:showField="CatchAllData" ma:web="ab4d8e31-32b2-4bb0-9615-51e87ac8b68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45109E-2DDF-40CB-AC2B-FF9B10C90820}">
  <ds:schemaRefs>
    <ds:schemaRef ds:uri="http://www.objective.com/ecm/document/metadata/01FF6438FFE247FEBE65A199DA65E9C0"/>
  </ds:schemaRefs>
</ds:datastoreItem>
</file>

<file path=customXml/itemProps2.xml><?xml version="1.0" encoding="utf-8"?>
<ds:datastoreItem xmlns:ds="http://schemas.openxmlformats.org/officeDocument/2006/customXml" ds:itemID="{A613F365-D7A1-4669-9EA9-AB861ACEEBC4}">
  <ds:schemaRefs>
    <ds:schemaRef ds:uri="http://schemas.microsoft.com/sharepoint/v3/contenttype/forms"/>
  </ds:schemaRefs>
</ds:datastoreItem>
</file>

<file path=customXml/itemProps3.xml><?xml version="1.0" encoding="utf-8"?>
<ds:datastoreItem xmlns:ds="http://schemas.openxmlformats.org/officeDocument/2006/customXml" ds:itemID="{A58B9B2B-1A55-4169-9A42-14ED988837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bdf0b4-1050-4bf0-b9c1-bd5dc3124a9a"/>
    <ds:schemaRef ds:uri="ab4d8e31-32b2-4bb0-9615-51e87ac8b6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ef51274-3977-4ed7-8656-6bafb0bfc309}" enabled="1" method="Privileged" siteId="{5b3d43d2-199b-4548-968b-6c8de4cd28ff}" contentBits="0" removed="0"/>
</clbl:labelList>
</file>

<file path=docProps/app.xml><?xml version="1.0" encoding="utf-8"?>
<Properties xmlns="http://schemas.openxmlformats.org/officeDocument/2006/extended-properties" xmlns:vt="http://schemas.openxmlformats.org/officeDocument/2006/docPropsVTypes">
  <Template>Powerpoint Template (A384115)</Template>
  <TotalTime>3264</TotalTime>
  <Words>7597</Words>
  <Application>Microsoft Office PowerPoint</Application>
  <PresentationFormat>Custom</PresentationFormat>
  <Paragraphs>689</Paragraphs>
  <Slides>72</Slides>
  <Notes>11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72</vt:i4>
      </vt:variant>
    </vt:vector>
  </HeadingPairs>
  <TitlesOfParts>
    <vt:vector size="82" baseType="lpstr">
      <vt:lpstr>-apple-system</vt:lpstr>
      <vt:lpstr>Aptos</vt:lpstr>
      <vt:lpstr>Arial</vt:lpstr>
      <vt:lpstr>Calibri</vt:lpstr>
      <vt:lpstr>Calibri Light</vt:lpstr>
      <vt:lpstr>Title Slides</vt:lpstr>
      <vt:lpstr>Introductory Slides</vt:lpstr>
      <vt:lpstr>Divider Slides</vt:lpstr>
      <vt:lpstr>Content Slides</vt:lpstr>
      <vt:lpstr>Ending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McCleary</dc:creator>
  <cp:lastModifiedBy>Rae Charman</cp:lastModifiedBy>
  <cp:revision>17</cp:revision>
  <dcterms:created xsi:type="dcterms:W3CDTF">2025-01-16T21:41:01Z</dcterms:created>
  <dcterms:modified xsi:type="dcterms:W3CDTF">2025-02-10T23:25:18Z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2024-03-20T00:00:00Z</vt:filetime>
  </property>
  <property fmtid="{D5CDD505-2E9C-101B-9397-08002B2CF9AE}" pid="3" name="Creator">
    <vt:lpwstr>Adobe InDesign 19.3 (Macintosh)</vt:lpwstr>
  </property>
  <property fmtid="{D5CDD505-2E9C-101B-9397-08002B2CF9AE}" pid="4" name="LastSaved">
    <vt:filetime>2024-03-19T00:00:00Z</vt:filetime>
  </property>
  <property fmtid="{D5CDD505-2E9C-101B-9397-08002B2CF9AE}" pid="5" name="Producer">
    <vt:lpwstr>Adobe PDF Library 17.0</vt:lpwstr>
  </property>
  <property fmtid="{D5CDD505-2E9C-101B-9397-08002B2CF9AE}" pid="6" name="Objective-Id">
    <vt:lpwstr>A1048412</vt:lpwstr>
  </property>
  <property fmtid="{D5CDD505-2E9C-101B-9397-08002B2CF9AE}" pid="7" name="Objective-Title">
    <vt:lpwstr>Health ABC PowerPoint template</vt:lpwstr>
  </property>
  <property fmtid="{D5CDD505-2E9C-101B-9397-08002B2CF9AE}" pid="8" name="Objective-Description">
    <vt:lpwstr/>
  </property>
  <property fmtid="{D5CDD505-2E9C-101B-9397-08002B2CF9AE}" pid="9" name="Objective-CreationStamp">
    <vt:filetime>2025-01-30T03:07:10Z</vt:filetime>
  </property>
  <property fmtid="{D5CDD505-2E9C-101B-9397-08002B2CF9AE}" pid="10" name="Objective-IsApproved">
    <vt:bool>false</vt:bool>
  </property>
  <property fmtid="{D5CDD505-2E9C-101B-9397-08002B2CF9AE}" pid="11" name="Objective-IsPublished">
    <vt:bool>true</vt:bool>
  </property>
  <property fmtid="{D5CDD505-2E9C-101B-9397-08002B2CF9AE}" pid="12" name="Objective-DatePublished">
    <vt:filetime>2025-02-07T03:23:33Z</vt:filetime>
  </property>
  <property fmtid="{D5CDD505-2E9C-101B-9397-08002B2CF9AE}" pid="13" name="Objective-ModificationStamp">
    <vt:filetime>2025-02-07T03:23:33Z</vt:filetime>
  </property>
  <property fmtid="{D5CDD505-2E9C-101B-9397-08002B2CF9AE}" pid="14" name="Objective-Owner">
    <vt:lpwstr>Emma McCleary</vt:lpwstr>
  </property>
  <property fmtid="{D5CDD505-2E9C-101B-9397-08002B2CF9AE}" pid="15" name="Objective-Path">
    <vt:lpwstr>OPC Global Folder:File Plan:E-Learning / Education:E-learning:Powerpoint e-learning files</vt:lpwstr>
  </property>
  <property fmtid="{D5CDD505-2E9C-101B-9397-08002B2CF9AE}" pid="16" name="Objective-Parent">
    <vt:lpwstr>Powerpoint e-learning files</vt:lpwstr>
  </property>
  <property fmtid="{D5CDD505-2E9C-101B-9397-08002B2CF9AE}" pid="17" name="Objective-State">
    <vt:lpwstr>Published</vt:lpwstr>
  </property>
  <property fmtid="{D5CDD505-2E9C-101B-9397-08002B2CF9AE}" pid="18" name="Objective-VersionId">
    <vt:lpwstr>vA1615721</vt:lpwstr>
  </property>
  <property fmtid="{D5CDD505-2E9C-101B-9397-08002B2CF9AE}" pid="19" name="Objective-Version">
    <vt:lpwstr>4.0</vt:lpwstr>
  </property>
  <property fmtid="{D5CDD505-2E9C-101B-9397-08002B2CF9AE}" pid="20" name="Objective-VersionNumber">
    <vt:r8>4</vt:r8>
  </property>
  <property fmtid="{D5CDD505-2E9C-101B-9397-08002B2CF9AE}" pid="21" name="Objective-VersionComment">
    <vt:lpwstr>PCr</vt:lpwstr>
  </property>
  <property fmtid="{D5CDD505-2E9C-101B-9397-08002B2CF9AE}" pid="22" name="Objective-FileNumber">
    <vt:lpwstr>OPC/4665</vt:lpwstr>
  </property>
  <property fmtid="{D5CDD505-2E9C-101B-9397-08002B2CF9AE}" pid="23" name="Objective-Classification">
    <vt:lpwstr/>
  </property>
  <property fmtid="{D5CDD505-2E9C-101B-9397-08002B2CF9AE}" pid="24" name="Objective-Caveats">
    <vt:lpwstr/>
  </property>
</Properties>
</file>